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75" r:id="rId5"/>
    <p:sldId id="274" r:id="rId6"/>
    <p:sldId id="271" r:id="rId7"/>
    <p:sldId id="276" r:id="rId8"/>
    <p:sldId id="273" r:id="rId9"/>
  </p:sldIdLst>
  <p:sldSz cx="12192000" cy="6858000"/>
  <p:notesSz cx="9144000" cy="6858000"/>
  <p:embeddedFontLst>
    <p:embeddedFont>
      <p:font typeface="Arial Narrow" panose="020B0604020202020204" pitchFamily="34" charset="0"/>
      <p:regular r:id="rId11"/>
      <p:bold r:id="rId12"/>
      <p:italic r:id="rId13"/>
      <p:boldItalic r:id="rId14"/>
    </p:embeddedFont>
    <p:embeddedFont>
      <p:font typeface="Avenir" panose="02000503020000020003" pitchFamily="2" charset="0"/>
      <p:regular r:id="rId15"/>
      <p:italic r:id="rId16"/>
    </p:embeddedFont>
    <p:embeddedFont>
      <p:font typeface="Inter" panose="02000503000000020004" pitchFamily="2" charset="0"/>
      <p:regular r:id="rId17"/>
      <p:bold r:id="rId18"/>
    </p:embeddedFont>
    <p:embeddedFont>
      <p:font typeface="Montserrat" pitchFamily="2" charset="77"/>
      <p:regular r:id="rId19"/>
      <p:bold r:id="rId20"/>
      <p:italic r:id="rId21"/>
      <p:boldItalic r:id="rId22"/>
    </p:embeddedFont>
    <p:embeddedFont>
      <p:font typeface="Montserrat Light" panose="020F03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/5Xs0DRLQQvU/Ah0z7bLGR/Vu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3"/>
    <p:restoredTop sz="94648"/>
  </p:normalViewPr>
  <p:slideViewPr>
    <p:cSldViewPr snapToGrid="0">
      <p:cViewPr varScale="1"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dirty="0" err="1"/>
              <a:t>Diversity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makes</a:t>
            </a:r>
            <a:r>
              <a:rPr lang="es-ES" dirty="0"/>
              <a:t> </a:t>
            </a:r>
            <a:r>
              <a:rPr lang="es-ES" dirty="0" err="1"/>
              <a:t>very</a:t>
            </a:r>
            <a:r>
              <a:rPr lang="es-ES" dirty="0"/>
              <a:t> </a:t>
            </a:r>
            <a:r>
              <a:rPr lang="es-ES" dirty="0" err="1"/>
              <a:t>complex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in a </a:t>
            </a:r>
            <a:r>
              <a:rPr lang="es-ES" dirty="0" err="1"/>
              <a:t>same</a:t>
            </a:r>
            <a:r>
              <a:rPr lang="es-ES" dirty="0"/>
              <a:t> </a:t>
            </a:r>
            <a:r>
              <a:rPr lang="es-ES" dirty="0" err="1"/>
              <a:t>platform</a:t>
            </a:r>
            <a:endParaRPr dirty="0"/>
          </a:p>
        </p:txBody>
      </p:sp>
      <p:sp>
        <p:nvSpPr>
          <p:cNvPr id="177" name="Google Shape;1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08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2370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Version 2 will be finished and release to the CCLLs iin February: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CCLLs users accounts for designing and setting up their own map with its survey without WP4 team manual setting.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For the later we are working together with WP5 to find a common user management among citizen applications first.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New functionality for user comments in an existing point to also a photograph can be included. (Mandatory requirement for the CCLLs coastsnap approach).</a:t>
            </a:r>
            <a:endParaRPr/>
          </a:p>
        </p:txBody>
      </p:sp>
      <p:sp>
        <p:nvSpPr>
          <p:cNvPr id="328" name="Google Shape;328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Version 2 will be finished and release to the CCLLs iin February: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CCLLs users accounts for designing and setting up their own map with its survey without WP4 team manual setting.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For the later we are working together with WP5 to find a common user management among citizen applications first.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- New functionality for user comments in an existing point to also a photograph can be included. (Mandatory requirement for the CCLLs coastsnap approach).</a:t>
            </a:r>
            <a:endParaRPr/>
          </a:p>
        </p:txBody>
      </p:sp>
      <p:sp>
        <p:nvSpPr>
          <p:cNvPr id="328" name="Google Shape;328;p1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423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572519" y="1457745"/>
            <a:ext cx="8930526" cy="13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5400"/>
              <a:buFont typeface="Montserrat"/>
              <a:buNone/>
              <a:defRPr sz="5400">
                <a:solidFill>
                  <a:srgbClr val="003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/>
          <p:nvPr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2149022" y="6223459"/>
            <a:ext cx="576346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This project has received funding from the European Union’s Horizon 2020 research and innovation programme under grant agreement No 101007142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56" y="6123202"/>
            <a:ext cx="930550" cy="61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20" name="Google Shape;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33449" y="1057692"/>
            <a:ext cx="2704168" cy="2575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>
            <a:spLocks noGrp="1"/>
          </p:cNvSpPr>
          <p:nvPr>
            <p:ph type="pic" idx="2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14"/>
          <p:cNvSpPr/>
          <p:nvPr/>
        </p:nvSpPr>
        <p:spPr>
          <a:xfrm>
            <a:off x="572519" y="51684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Smart Control of the Climate Resilience in European Coastal Cities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2485" y="137132"/>
            <a:ext cx="3256703" cy="1034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 txBox="1">
            <a:spLocks noGrp="1"/>
          </p:cNvSpPr>
          <p:nvPr>
            <p:ph type="subTitle" idx="1"/>
          </p:nvPr>
        </p:nvSpPr>
        <p:spPr>
          <a:xfrm>
            <a:off x="1476979" y="3071274"/>
            <a:ext cx="8968318" cy="34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None/>
              <a:defRPr sz="1400">
                <a:solidFill>
                  <a:srgbClr val="003F6C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3"/>
          </p:nvPr>
        </p:nvSpPr>
        <p:spPr>
          <a:xfrm>
            <a:off x="1464787" y="3428419"/>
            <a:ext cx="8968318" cy="38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body" idx="4"/>
          </p:nvPr>
        </p:nvSpPr>
        <p:spPr>
          <a:xfrm>
            <a:off x="1451379" y="3825827"/>
            <a:ext cx="8968318" cy="3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5"/>
          </p:nvPr>
        </p:nvSpPr>
        <p:spPr>
          <a:xfrm>
            <a:off x="1439187" y="4216367"/>
            <a:ext cx="8968318" cy="3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hree columns">
  <p:cSld name="Header and three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479425" y="1565999"/>
            <a:ext cx="3600000" cy="431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4294750" y="1565999"/>
            <a:ext cx="3600000" cy="431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3"/>
          </p:nvPr>
        </p:nvSpPr>
        <p:spPr>
          <a:xfrm>
            <a:off x="8117096" y="1569245"/>
            <a:ext cx="3600000" cy="430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>
            <a:spLocks noGrp="1"/>
          </p:cNvSpPr>
          <p:nvPr>
            <p:ph type="body" idx="4"/>
          </p:nvPr>
        </p:nvSpPr>
        <p:spPr>
          <a:xfrm>
            <a:off x="478800" y="383949"/>
            <a:ext cx="326678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Divider"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905794" y="2054627"/>
            <a:ext cx="7158758" cy="137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905794" y="3430829"/>
            <a:ext cx="7156802" cy="70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 txBox="1">
            <a:spLocks noGrp="1"/>
          </p:cNvSpPr>
          <p:nvPr>
            <p:ph type="body" idx="2"/>
          </p:nvPr>
        </p:nvSpPr>
        <p:spPr>
          <a:xfrm>
            <a:off x="478800" y="390144"/>
            <a:ext cx="4502775" cy="1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3"/>
          </p:nvPr>
        </p:nvSpPr>
        <p:spPr>
          <a:xfrm>
            <a:off x="3905794" y="4140442"/>
            <a:ext cx="7156802" cy="200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46464B"/>
              </a:buClr>
              <a:buSzPts val="1300"/>
              <a:buNone/>
              <a:defRPr sz="1300">
                <a:solidFill>
                  <a:srgbClr val="46464B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>
            <a:spLocks noGrp="1"/>
          </p:cNvSpPr>
          <p:nvPr>
            <p:ph type="pic" idx="4"/>
          </p:nvPr>
        </p:nvSpPr>
        <p:spPr>
          <a:xfrm>
            <a:off x="0" y="781988"/>
            <a:ext cx="3740727" cy="5367410"/>
          </a:xfrm>
          <a:prstGeom prst="rect">
            <a:avLst/>
          </a:prstGeom>
          <a:noFill/>
          <a:ln>
            <a:noFill/>
          </a:ln>
        </p:spPr>
      </p:sp>
      <p:pic>
        <p:nvPicPr>
          <p:cNvPr id="132" name="Google Shape;1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1000" y="-28910"/>
            <a:ext cx="1580825" cy="1539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3 focus area">
  <p:cSld name="1_Title and 3 focus area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body" idx="1"/>
          </p:nvPr>
        </p:nvSpPr>
        <p:spPr>
          <a:xfrm>
            <a:off x="478800" y="390144"/>
            <a:ext cx="4502775" cy="1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39" name="Google Shape;139;p25"/>
          <p:cNvSpPr/>
          <p:nvPr/>
        </p:nvSpPr>
        <p:spPr>
          <a:xfrm>
            <a:off x="572469" y="2118205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5"/>
          <p:cNvSpPr/>
          <p:nvPr/>
        </p:nvSpPr>
        <p:spPr>
          <a:xfrm>
            <a:off x="572469" y="3156951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/>
          <p:nvPr/>
        </p:nvSpPr>
        <p:spPr>
          <a:xfrm>
            <a:off x="572469" y="4195697"/>
            <a:ext cx="712011" cy="712011"/>
          </a:xfrm>
          <a:prstGeom prst="ellipse">
            <a:avLst/>
          </a:prstGeom>
          <a:solidFill>
            <a:srgbClr val="00AB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1426872" y="2239310"/>
            <a:ext cx="9504218" cy="6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3"/>
          </p:nvPr>
        </p:nvSpPr>
        <p:spPr>
          <a:xfrm>
            <a:off x="1426872" y="3296220"/>
            <a:ext cx="9504218" cy="6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4"/>
          </p:nvPr>
        </p:nvSpPr>
        <p:spPr>
          <a:xfrm>
            <a:off x="1426872" y="4278183"/>
            <a:ext cx="9504218" cy="65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5"/>
          </p:nvPr>
        </p:nvSpPr>
        <p:spPr>
          <a:xfrm>
            <a:off x="671376" y="2239310"/>
            <a:ext cx="492408" cy="42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682270" y="3210916"/>
            <a:ext cx="492408" cy="42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5"/>
          <p:cNvSpPr txBox="1"/>
          <p:nvPr/>
        </p:nvSpPr>
        <p:spPr>
          <a:xfrm>
            <a:off x="682270" y="4405174"/>
            <a:ext cx="492408" cy="42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to edit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hanks for watching">
  <p:cSld name="6_Thanks for watching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572519" y="3993381"/>
            <a:ext cx="8930526" cy="79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300"/>
              <a:buNone/>
              <a:defRPr sz="13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572519" y="1457745"/>
            <a:ext cx="8930526" cy="13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5400"/>
              <a:buFont typeface="Montserrat"/>
              <a:buNone/>
              <a:defRPr sz="5400">
                <a:solidFill>
                  <a:srgbClr val="003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2"/>
          </p:nvPr>
        </p:nvSpPr>
        <p:spPr>
          <a:xfrm>
            <a:off x="572519" y="2993920"/>
            <a:ext cx="8968318" cy="86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2000"/>
              <a:buNone/>
              <a:defRPr sz="2000">
                <a:solidFill>
                  <a:srgbClr val="003F6C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/>
          <p:nvPr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6"/>
          <p:cNvSpPr/>
          <p:nvPr/>
        </p:nvSpPr>
        <p:spPr>
          <a:xfrm>
            <a:off x="2148458" y="6200039"/>
            <a:ext cx="576346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This project has received funding from the European Union’s Horizon 2020 research and innovation programme under grant agreement No 101007142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56" y="6123202"/>
            <a:ext cx="930550" cy="61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pic>
      <p:pic>
        <p:nvPicPr>
          <p:cNvPr id="157" name="Google Shape;15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7832" y="1814327"/>
            <a:ext cx="2704168" cy="257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/>
          <p:nvPr/>
        </p:nvSpPr>
        <p:spPr>
          <a:xfrm>
            <a:off x="572519" y="562300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Smart Control of the Climate Resilience in European Coastal Cities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2485" y="137132"/>
            <a:ext cx="3256703" cy="1034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/>
        </p:nvSpPr>
        <p:spPr>
          <a:xfrm>
            <a:off x="7747486" y="1070419"/>
            <a:ext cx="37793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Smart Control of the Climate Resilience in European Coastal Cities</a:t>
            </a: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26"/>
          <p:cNvSpPr>
            <a:spLocks noGrp="1"/>
          </p:cNvSpPr>
          <p:nvPr>
            <p:ph type="pic" idx="3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fcb0b504f_0_17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afcb0b504f_0_17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g2afcb0b504f_0_1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2afcb0b504f_0_1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2afcb0b504f_0_17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and content">
  <p:cSld name="1_Header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32" name="Google Shape;3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478800" y="383949"/>
            <a:ext cx="326678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79425" y="1722438"/>
            <a:ext cx="11231563" cy="157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ctrTitle"/>
          </p:nvPr>
        </p:nvSpPr>
        <p:spPr>
          <a:xfrm>
            <a:off x="572519" y="1457745"/>
            <a:ext cx="8930526" cy="13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5400"/>
              <a:buFont typeface="Montserrat"/>
              <a:buNone/>
              <a:defRPr sz="5400">
                <a:solidFill>
                  <a:srgbClr val="003F6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/>
          <p:nvPr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6"/>
          <p:cNvSpPr/>
          <p:nvPr/>
        </p:nvSpPr>
        <p:spPr>
          <a:xfrm>
            <a:off x="2080329" y="6223459"/>
            <a:ext cx="576346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This project has received funding from the European Union’s Horizon 2020 research and innovation programme under grant agreement No 101007142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56" y="6123202"/>
            <a:ext cx="930550" cy="61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42" name="Google Shape;42;p16"/>
          <p:cNvSpPr>
            <a:spLocks noGrp="1"/>
          </p:cNvSpPr>
          <p:nvPr>
            <p:ph type="pic" idx="2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2485" y="137132"/>
            <a:ext cx="3256703" cy="103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0153" y="3313408"/>
            <a:ext cx="2704168" cy="257581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/>
          <p:nvPr/>
        </p:nvSpPr>
        <p:spPr>
          <a:xfrm>
            <a:off x="7843792" y="1206356"/>
            <a:ext cx="37793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Smart Control of the Climate Resilience in European Coastal Cities</a:t>
            </a: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6" name="Google Shape;46;p16"/>
          <p:cNvSpPr txBox="1">
            <a:spLocks noGrp="1"/>
          </p:cNvSpPr>
          <p:nvPr>
            <p:ph type="subTitle" idx="1"/>
          </p:nvPr>
        </p:nvSpPr>
        <p:spPr>
          <a:xfrm>
            <a:off x="572519" y="3313408"/>
            <a:ext cx="8968318" cy="34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None/>
              <a:defRPr sz="1400">
                <a:solidFill>
                  <a:srgbClr val="003F6C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3"/>
          </p:nvPr>
        </p:nvSpPr>
        <p:spPr>
          <a:xfrm>
            <a:off x="560327" y="3670553"/>
            <a:ext cx="8968318" cy="38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4"/>
          </p:nvPr>
        </p:nvSpPr>
        <p:spPr>
          <a:xfrm>
            <a:off x="546919" y="4067961"/>
            <a:ext cx="8968318" cy="3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5"/>
          </p:nvPr>
        </p:nvSpPr>
        <p:spPr>
          <a:xfrm>
            <a:off x="534727" y="4458501"/>
            <a:ext cx="8968318" cy="37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>
                <a:solidFill>
                  <a:srgbClr val="003F6C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ctrTitle"/>
          </p:nvPr>
        </p:nvSpPr>
        <p:spPr>
          <a:xfrm>
            <a:off x="572519" y="1815249"/>
            <a:ext cx="8930526" cy="13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ubTitle" idx="1"/>
          </p:nvPr>
        </p:nvSpPr>
        <p:spPr>
          <a:xfrm>
            <a:off x="572519" y="3313408"/>
            <a:ext cx="8968318" cy="475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lvl="2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lvl="3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lvl="4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lvl="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lvl="6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lvl="7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lvl="8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/>
          <p:nvPr/>
        </p:nvSpPr>
        <p:spPr>
          <a:xfrm>
            <a:off x="3026979" y="786699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7"/>
          <p:cNvSpPr/>
          <p:nvPr/>
        </p:nvSpPr>
        <p:spPr>
          <a:xfrm>
            <a:off x="2124154" y="6223459"/>
            <a:ext cx="576346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This project has received funding from the European Union’s Horizon 2020 research and innovation programme under grant agreement No 101007142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056" y="6123202"/>
            <a:ext cx="930550" cy="616013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400000"/>
            <a:headEnd type="none" w="sm" len="sm"/>
            <a:tailEnd type="none" w="sm" len="sm"/>
          </a:ln>
        </p:spPr>
      </p:pic>
      <p:sp>
        <p:nvSpPr>
          <p:cNvPr id="56" name="Google Shape;56;p17"/>
          <p:cNvSpPr>
            <a:spLocks noGrp="1"/>
          </p:cNvSpPr>
          <p:nvPr>
            <p:ph type="pic" idx="2"/>
          </p:nvPr>
        </p:nvSpPr>
        <p:spPr>
          <a:xfrm>
            <a:off x="8174666" y="6207485"/>
            <a:ext cx="1558783" cy="616013"/>
          </a:xfrm>
          <a:prstGeom prst="rect">
            <a:avLst/>
          </a:prstGeom>
          <a:noFill/>
          <a:ln>
            <a:noFill/>
          </a:ln>
        </p:spPr>
      </p:sp>
      <p:pic>
        <p:nvPicPr>
          <p:cNvPr id="57" name="Google Shape;5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2485" y="137132"/>
            <a:ext cx="3256703" cy="103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0153" y="3313408"/>
            <a:ext cx="2704168" cy="25758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7"/>
          <p:cNvSpPr txBox="1"/>
          <p:nvPr/>
        </p:nvSpPr>
        <p:spPr>
          <a:xfrm>
            <a:off x="7843792" y="1206356"/>
            <a:ext cx="37793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Smart Control of the Climate Resilience in European Coastal Cities</a:t>
            </a:r>
            <a:endParaRPr sz="1800" b="0" i="0" u="none" strike="noStrike" cap="none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3"/>
          </p:nvPr>
        </p:nvSpPr>
        <p:spPr>
          <a:xfrm>
            <a:off x="572520" y="3853904"/>
            <a:ext cx="8968318" cy="4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4"/>
          </p:nvPr>
        </p:nvSpPr>
        <p:spPr>
          <a:xfrm>
            <a:off x="534727" y="4410496"/>
            <a:ext cx="8968318" cy="4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5"/>
          </p:nvPr>
        </p:nvSpPr>
        <p:spPr>
          <a:xfrm>
            <a:off x="534727" y="4979522"/>
            <a:ext cx="8968318" cy="475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-smaller">
  <p:cSld name="1_Title Slide-small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subTitle" idx="1"/>
          </p:nvPr>
        </p:nvSpPr>
        <p:spPr>
          <a:xfrm>
            <a:off x="478800" y="1580009"/>
            <a:ext cx="11232000" cy="59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6pPr>
            <a:lvl7pPr lvl="6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7pPr>
            <a:lvl8pPr lvl="7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8pPr>
            <a:lvl9pPr lvl="8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5" name="Google Shape;6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8"/>
          <p:cNvSpPr txBox="1">
            <a:spLocks noGrp="1"/>
          </p:cNvSpPr>
          <p:nvPr>
            <p:ph type="body" idx="2"/>
          </p:nvPr>
        </p:nvSpPr>
        <p:spPr>
          <a:xfrm>
            <a:off x="478800" y="383949"/>
            <a:ext cx="326678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3"/>
          </p:nvPr>
        </p:nvSpPr>
        <p:spPr>
          <a:xfrm>
            <a:off x="498465" y="2281560"/>
            <a:ext cx="10515600" cy="356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3375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50"/>
              <a:buFont typeface="NTR"/>
              <a:buChar char="✦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2385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Char char="–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329864">
            <a:off x="26317177" y="-35057327"/>
            <a:ext cx="2011407" cy="1945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78800" y="390144"/>
            <a:ext cx="4502775" cy="1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2"/>
          </p:nvPr>
        </p:nvSpPr>
        <p:spPr>
          <a:xfrm>
            <a:off x="478799" y="1681988"/>
            <a:ext cx="11340833" cy="4467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46464B"/>
              </a:buClr>
              <a:buSzPts val="1300"/>
              <a:buNone/>
              <a:defRPr sz="1300">
                <a:solidFill>
                  <a:srgbClr val="46464B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content">
  <p:cSld name="Header and conte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88" name="Google Shape;8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478800" y="383949"/>
            <a:ext cx="3266785" cy="14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89361" y="816864"/>
            <a:ext cx="4502775" cy="124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544713" y="2229548"/>
            <a:ext cx="45027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96" name="Google Shape;9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1"/>
          <p:cNvSpPr txBox="1">
            <a:spLocks noGrp="1"/>
          </p:cNvSpPr>
          <p:nvPr>
            <p:ph type="body" idx="3"/>
          </p:nvPr>
        </p:nvSpPr>
        <p:spPr>
          <a:xfrm>
            <a:off x="478800" y="390144"/>
            <a:ext cx="4502775" cy="1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wo columns">
  <p:cSld name="Header and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79425" y="1565999"/>
            <a:ext cx="5418347" cy="4310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2"/>
          </p:nvPr>
        </p:nvSpPr>
        <p:spPr>
          <a:xfrm>
            <a:off x="6301252" y="1565999"/>
            <a:ext cx="5418347" cy="4310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50990" y="6190424"/>
            <a:ext cx="1868643" cy="59345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>
            <a:spLocks noGrp="1"/>
          </p:cNvSpPr>
          <p:nvPr>
            <p:ph type="body" idx="3"/>
          </p:nvPr>
        </p:nvSpPr>
        <p:spPr>
          <a:xfrm>
            <a:off x="478800" y="390144"/>
            <a:ext cx="4502775" cy="138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 b="0" i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3pPr>
            <a:lvl4pPr marL="1828800" lvl="3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5pPr>
            <a:lvl6pPr marL="2743200" lvl="5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7pPr>
            <a:lvl8pPr marL="3657600" lvl="7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7970" y="-28910"/>
            <a:ext cx="2063856" cy="2010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78800" y="1558800"/>
            <a:ext cx="11232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766800" y="6444000"/>
            <a:ext cx="1159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478800" y="6444000"/>
            <a:ext cx="2880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">
          <p15:clr>
            <a:srgbClr val="F26B43"/>
          </p15:clr>
        </p15:guide>
        <p15:guide id="2" orient="horz" pos="981">
          <p15:clr>
            <a:srgbClr val="F26B43"/>
          </p15:clr>
        </p15:guide>
        <p15:guide id="3" orient="horz" pos="3725">
          <p15:clr>
            <a:srgbClr val="F26B43"/>
          </p15:clr>
        </p15:guide>
        <p15:guide id="4" pos="302">
          <p15:clr>
            <a:srgbClr val="F26B43"/>
          </p15:clr>
        </p15:guide>
        <p15:guide id="5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subTitle" idx="1"/>
          </p:nvPr>
        </p:nvSpPr>
        <p:spPr>
          <a:xfrm>
            <a:off x="1911459" y="4757329"/>
            <a:ext cx="8968318" cy="34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00"/>
              <a:buFont typeface="Arial"/>
              <a:buNone/>
            </a:pPr>
            <a:r>
              <a:rPr lang="en-US" sz="1600" b="1" dirty="0"/>
              <a:t>01 March 2024</a:t>
            </a:r>
            <a:endParaRPr sz="1600" b="1" i="0" u="none" strike="noStrike" cap="none" dirty="0">
              <a:solidFill>
                <a:srgbClr val="003F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5"/>
          </p:nvPr>
        </p:nvSpPr>
        <p:spPr>
          <a:xfrm>
            <a:off x="1911459" y="4453322"/>
            <a:ext cx="896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José P. Gómez Barrón | UCD</a:t>
            </a:r>
            <a:endParaRPr sz="1600" b="1" i="0" u="none" strike="noStrike" cap="none" dirty="0">
              <a:solidFill>
                <a:srgbClr val="003F6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3F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604045" y="1498600"/>
            <a:ext cx="9778446" cy="2353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5400"/>
              <a:buFont typeface="Montserrat"/>
              <a:buNone/>
            </a:pPr>
            <a:r>
              <a:rPr lang="en-US" sz="3600" dirty="0"/>
              <a:t>CCLLs sensors management</a:t>
            </a:r>
            <a:br>
              <a:rPr lang="en-US" sz="3600" dirty="0"/>
            </a:br>
            <a:r>
              <a:rPr lang="en-US" sz="2800" dirty="0"/>
              <a:t>Community-based environmental monitoring</a:t>
            </a:r>
            <a:br>
              <a:rPr lang="en-US" sz="4400" dirty="0"/>
            </a:br>
            <a:endParaRPr sz="3200" dirty="0"/>
          </a:p>
        </p:txBody>
      </p:sp>
      <p:sp>
        <p:nvSpPr>
          <p:cNvPr id="3" name="Google Shape;172;p1">
            <a:extLst>
              <a:ext uri="{FF2B5EF4-FFF2-40B4-BE49-F238E27FC236}">
                <a16:creationId xmlns:a16="http://schemas.microsoft.com/office/drawing/2014/main" id="{8A72631E-DEE3-8757-A066-16A93C8E0E01}"/>
              </a:ext>
            </a:extLst>
          </p:cNvPr>
          <p:cNvSpPr txBox="1">
            <a:spLocks/>
          </p:cNvSpPr>
          <p:nvPr/>
        </p:nvSpPr>
        <p:spPr>
          <a:xfrm>
            <a:off x="604045" y="3372896"/>
            <a:ext cx="8968318" cy="34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600"/>
            </a:pPr>
            <a:r>
              <a:rPr lang="en-US" sz="1800" b="1" dirty="0"/>
              <a:t>SCORE Webinar # 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"/>
          <p:cNvSpPr txBox="1">
            <a:spLocks noGrp="1"/>
          </p:cNvSpPr>
          <p:nvPr>
            <p:ph type="title"/>
          </p:nvPr>
        </p:nvSpPr>
        <p:spPr>
          <a:xfrm>
            <a:off x="478800" y="655200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r>
              <a:rPr lang="en-US" dirty="0"/>
              <a:t>Outline</a:t>
            </a:r>
          </a:p>
        </p:txBody>
      </p:sp>
      <p:sp>
        <p:nvSpPr>
          <p:cNvPr id="180" name="Google Shape;180;p2"/>
          <p:cNvSpPr txBox="1"/>
          <p:nvPr/>
        </p:nvSpPr>
        <p:spPr>
          <a:xfrm>
            <a:off x="661987" y="1660426"/>
            <a:ext cx="10868025" cy="4283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10869" marR="0" lvl="0" indent="-469900" algn="l" rtl="0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3F6C"/>
              </a:buClr>
              <a:buSzPts val="2430"/>
              <a:buFont typeface="Arial"/>
              <a:buChar char="•"/>
            </a:pPr>
            <a:r>
              <a:rPr lang="en-IE" sz="1800" b="1" dirty="0">
                <a:solidFill>
                  <a:srgbClr val="595959"/>
                </a:solidFill>
                <a:latin typeface="Montserrat"/>
                <a:sym typeface="Montserrat"/>
              </a:rPr>
              <a:t>Sensor Onboarding</a:t>
            </a:r>
            <a:endParaRPr lang="en-IE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10869" marR="0" lvl="0" indent="-469900" algn="l" rtl="0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3F6C"/>
              </a:buClr>
              <a:buSzPts val="2430"/>
              <a:buFont typeface="Arial"/>
              <a:buChar char="•"/>
            </a:pPr>
            <a:r>
              <a:rPr lang="en-IE" sz="1800" b="1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Sensor Data Visualization</a:t>
            </a:r>
          </a:p>
          <a:p>
            <a:pPr marL="610869" marR="0" lvl="0" indent="-469900" algn="l" rtl="0">
              <a:lnSpc>
                <a:spcPct val="170000"/>
              </a:lnSpc>
              <a:spcBef>
                <a:spcPts val="1800"/>
              </a:spcBef>
              <a:spcAft>
                <a:spcPts val="0"/>
              </a:spcAft>
              <a:buClr>
                <a:srgbClr val="003F6C"/>
              </a:buClr>
              <a:buSzPts val="2430"/>
              <a:buFont typeface="Arial"/>
              <a:buChar char="•"/>
            </a:pPr>
            <a:r>
              <a:rPr lang="en-IE" sz="1800" b="1" i="0" u="none" strike="noStrike" cap="none" dirty="0">
                <a:solidFill>
                  <a:srgbClr val="595959"/>
                </a:solidFill>
                <a:latin typeface="Montserrat"/>
                <a:ea typeface="Arial"/>
                <a:cs typeface="Arial"/>
                <a:sym typeface="Montserrat"/>
              </a:rPr>
              <a:t>Community Geosurveys</a:t>
            </a:r>
            <a:endParaRPr lang="en-IE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01/03/2024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/>
        </p:nvSpPr>
        <p:spPr>
          <a:xfrm>
            <a:off x="478800" y="425588"/>
            <a:ext cx="11232000" cy="51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r>
              <a:rPr lang="en-US" sz="2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</a:t>
            </a:r>
            <a:r>
              <a:rPr lang="en-US" sz="25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ensors </a:t>
            </a:r>
            <a:r>
              <a:rPr lang="en-US" sz="2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O</a:t>
            </a:r>
            <a:r>
              <a:rPr lang="en-US" sz="25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nboarding</a:t>
            </a:r>
            <a:endParaRPr sz="25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6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01/03/2024</a:t>
            </a:r>
            <a:endParaRPr dirty="0"/>
          </a:p>
        </p:txBody>
      </p:sp>
      <p:sp>
        <p:nvSpPr>
          <p:cNvPr id="12" name="Google Shape;224;g2afcb0b504f_0_92">
            <a:extLst>
              <a:ext uri="{FF2B5EF4-FFF2-40B4-BE49-F238E27FC236}">
                <a16:creationId xmlns:a16="http://schemas.microsoft.com/office/drawing/2014/main" id="{F9345C1E-A328-7C3F-2801-4CCE04DE0106}"/>
              </a:ext>
            </a:extLst>
          </p:cNvPr>
          <p:cNvSpPr txBox="1"/>
          <p:nvPr/>
        </p:nvSpPr>
        <p:spPr>
          <a:xfrm>
            <a:off x="407779" y="3112269"/>
            <a:ext cx="10420629" cy="3320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34290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+mj-lt"/>
              <a:buAutoNum type="alphaLcPeriod"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Processes and tools involved: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lphaL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Sensor registration on its proprietary IT platform (specific for each sensor).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lphaLcPeriod"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+mj-lt"/>
              <a:buAutoNum type="alphaL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Sensor registration on the SCORE STA API platform. (manually, onboarding  web app)</a:t>
            </a:r>
          </a:p>
          <a:p>
            <a:pPr marL="13970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+mj-lt"/>
              <a:buAutoNum type="alphaLcPeriod"/>
            </a:pP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lphaL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Data collectors (harvesters) setup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(for some sensor cases) and data bulk uploader web app</a:t>
            </a: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lphaLcPeriod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826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lphaLcPeriod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OGC SensorThings API: standard to manage and retrieve observations and metadata from heterogeneous IoT sensor systems.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10235" marR="0" lvl="0" indent="-298450" algn="l" rtl="0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rgbClr val="003F6C"/>
              </a:buClr>
              <a:buSzPts val="675"/>
              <a:buFont typeface="+mj-lt"/>
              <a:buAutoNum type="alphaLcPeriod"/>
            </a:pPr>
            <a:endParaRPr sz="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01F0CA39-F95A-A3B7-D4F7-42530A46C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78" y="1368246"/>
            <a:ext cx="11280443" cy="1311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/>
        </p:nvSpPr>
        <p:spPr>
          <a:xfrm>
            <a:off x="478800" y="425588"/>
            <a:ext cx="11232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r>
              <a:rPr lang="en-US" sz="2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</a:t>
            </a:r>
            <a:r>
              <a:rPr lang="en-US" sz="25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ensors </a:t>
            </a:r>
            <a:r>
              <a:rPr lang="en-US" sz="2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O</a:t>
            </a:r>
            <a:r>
              <a:rPr lang="en-US" sz="2500" b="1" i="0" u="none" strike="noStrike" cap="none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nboarding</a:t>
            </a:r>
            <a:endParaRPr sz="2500" b="1" i="0" u="none" strike="noStrike" cap="none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6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01/03/2024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960E4C-3A20-F3D7-AA02-6E31491B4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1" y="1047337"/>
            <a:ext cx="1762619" cy="425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E6642D-13FE-8BD3-2ADA-BA0625FF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600" y="1090642"/>
            <a:ext cx="7772400" cy="4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4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"/>
          <p:cNvSpPr txBox="1"/>
          <p:nvPr/>
        </p:nvSpPr>
        <p:spPr>
          <a:xfrm>
            <a:off x="478800" y="425588"/>
            <a:ext cx="11232000" cy="57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r>
              <a:rPr lang="en-US" sz="25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Sensor Data Visualization</a:t>
            </a: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endParaRPr lang="en-US" sz="25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</p:txBody>
      </p:sp>
      <p:sp>
        <p:nvSpPr>
          <p:cNvPr id="233" name="Google Shape;233;p6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01/03/2024</a:t>
            </a:r>
            <a:endParaRPr dirty="0"/>
          </a:p>
        </p:txBody>
      </p:sp>
      <p:sp>
        <p:nvSpPr>
          <p:cNvPr id="2" name="Google Shape;224;g2afcb0b504f_0_92">
            <a:extLst>
              <a:ext uri="{FF2B5EF4-FFF2-40B4-BE49-F238E27FC236}">
                <a16:creationId xmlns:a16="http://schemas.microsoft.com/office/drawing/2014/main" id="{59A60866-39C4-3499-30E1-3FCD6DD13B49}"/>
              </a:ext>
            </a:extLst>
          </p:cNvPr>
          <p:cNvSpPr txBox="1"/>
          <p:nvPr/>
        </p:nvSpPr>
        <p:spPr>
          <a:xfrm>
            <a:off x="478800" y="1120165"/>
            <a:ext cx="2853429" cy="248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endParaRPr sz="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6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Data access: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SCORE STA endpoints </a:t>
            </a:r>
            <a:r>
              <a:rPr lang="en-US" sz="1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+ on the sensor proprietary IT </a:t>
            </a:r>
            <a:r>
              <a:rPr lang="en-US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(for some cases)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endParaRPr sz="1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</a:pPr>
            <a:r>
              <a:rPr lang="en-US" sz="1600" b="1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CCLLs Sensors Map</a:t>
            </a:r>
            <a:endParaRPr sz="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n 3" descr="Interfaz de usuario gráfica, Aplicación, Sitio web&#10;&#10;Descripción generada automáticamente">
            <a:extLst>
              <a:ext uri="{FF2B5EF4-FFF2-40B4-BE49-F238E27FC236}">
                <a16:creationId xmlns:a16="http://schemas.microsoft.com/office/drawing/2014/main" id="{7B66C925-9D7F-F04C-BF8C-658841F43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142" y="1120165"/>
            <a:ext cx="8427686" cy="46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5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"/>
          <p:cNvSpPr txBox="1"/>
          <p:nvPr/>
        </p:nvSpPr>
        <p:spPr>
          <a:xfrm>
            <a:off x="478800" y="1947995"/>
            <a:ext cx="4211187" cy="416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610235" marR="0" lvl="0" indent="-384175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350"/>
              <a:buFont typeface="NTR"/>
              <a:buNone/>
            </a:pPr>
            <a:endParaRPr lang="es-IE" sz="10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1" name="Google Shape;331;p11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27/10/2023</a:t>
            </a:r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78800" y="426596"/>
            <a:ext cx="11232000" cy="31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</a:pPr>
            <a:r>
              <a:rPr lang="en-US" dirty="0"/>
              <a:t>Community Geosurveys</a:t>
            </a:r>
            <a:endParaRPr dirty="0"/>
          </a:p>
        </p:txBody>
      </p:sp>
      <p:sp>
        <p:nvSpPr>
          <p:cNvPr id="333" name="Google Shape;333;p11"/>
          <p:cNvSpPr txBox="1"/>
          <p:nvPr/>
        </p:nvSpPr>
        <p:spPr>
          <a:xfrm>
            <a:off x="403233" y="792979"/>
            <a:ext cx="263451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First version </a:t>
            </a:r>
            <a:r>
              <a:rPr lang="en-US" sz="1800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release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00" y="2555624"/>
            <a:ext cx="7388273" cy="403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1"/>
          <p:cNvPicPr preferRelativeResize="0"/>
          <p:nvPr/>
        </p:nvPicPr>
        <p:blipFill rotWithShape="1">
          <a:blip r:embed="rId4">
            <a:alphaModFix/>
          </a:blip>
          <a:srcRect t="139" b="149"/>
          <a:stretch/>
        </p:blipFill>
        <p:spPr>
          <a:xfrm>
            <a:off x="5683300" y="510625"/>
            <a:ext cx="6105467" cy="4167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"/>
          <p:cNvSpPr txBox="1">
            <a:spLocks noGrp="1"/>
          </p:cNvSpPr>
          <p:nvPr>
            <p:ph type="ftr" idx="11"/>
          </p:nvPr>
        </p:nvSpPr>
        <p:spPr>
          <a:xfrm>
            <a:off x="2235600" y="6444000"/>
            <a:ext cx="83016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01/03/2024</a:t>
            </a:r>
            <a:endParaRPr dirty="0"/>
          </a:p>
        </p:txBody>
      </p:sp>
      <p:sp>
        <p:nvSpPr>
          <p:cNvPr id="333" name="Google Shape;333;p11"/>
          <p:cNvSpPr txBox="1"/>
          <p:nvPr/>
        </p:nvSpPr>
        <p:spPr>
          <a:xfrm>
            <a:off x="424766" y="786926"/>
            <a:ext cx="521403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Demo: How to create your map.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32;p11">
            <a:extLst>
              <a:ext uri="{FF2B5EF4-FFF2-40B4-BE49-F238E27FC236}">
                <a16:creationId xmlns:a16="http://schemas.microsoft.com/office/drawing/2014/main" id="{0DF9DD0E-2C8D-563B-0042-3E8A563C7BAE}"/>
              </a:ext>
            </a:extLst>
          </p:cNvPr>
          <p:cNvSpPr txBox="1">
            <a:spLocks/>
          </p:cNvSpPr>
          <p:nvPr/>
        </p:nvSpPr>
        <p:spPr>
          <a:xfrm>
            <a:off x="478800" y="426596"/>
            <a:ext cx="11232000" cy="31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None/>
              <a:defRPr sz="25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Community Geosurveys</a:t>
            </a:r>
            <a:endParaRPr lang="en-US" dirty="0"/>
          </a:p>
        </p:txBody>
      </p:sp>
      <p:pic>
        <p:nvPicPr>
          <p:cNvPr id="8" name="Imagen 7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48CE5101-D6BF-B6FD-4B8E-1F7455BF0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5" y="1459597"/>
            <a:ext cx="8325398" cy="45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2"/>
          <p:cNvSpPr txBox="1">
            <a:spLocks noGrp="1"/>
          </p:cNvSpPr>
          <p:nvPr>
            <p:ph type="ctrTitle"/>
          </p:nvPr>
        </p:nvSpPr>
        <p:spPr>
          <a:xfrm>
            <a:off x="592615" y="2191275"/>
            <a:ext cx="8930526" cy="1384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5400"/>
              <a:buFont typeface="Montserrat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49" name="Google Shape;349;p12"/>
          <p:cNvSpPr txBox="1"/>
          <p:nvPr/>
        </p:nvSpPr>
        <p:spPr>
          <a:xfrm>
            <a:off x="2852543" y="5479337"/>
            <a:ext cx="4837910" cy="64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4B347"/>
              </a:buClr>
              <a:buSzPts val="1600"/>
              <a:buFont typeface="Arial Narrow"/>
              <a:buNone/>
            </a:pPr>
            <a:endParaRPr sz="1600" b="0" i="0" u="none" strike="noStrike" cap="none">
              <a:solidFill>
                <a:srgbClr val="003F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0" name="Google Shape;350;p12"/>
          <p:cNvSpPr txBox="1"/>
          <p:nvPr/>
        </p:nvSpPr>
        <p:spPr>
          <a:xfrm>
            <a:off x="2850054" y="4786906"/>
            <a:ext cx="4837910" cy="64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00"/>
              <a:buFont typeface="Montserrat"/>
              <a:buNone/>
            </a:pPr>
            <a:r>
              <a:rPr lang="en-US" sz="1600" b="0" i="0" u="none" strike="noStrike" cap="none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www. score-eu-project .  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2"/>
          <p:cNvGrpSpPr/>
          <p:nvPr/>
        </p:nvGrpSpPr>
        <p:grpSpPr>
          <a:xfrm>
            <a:off x="2526054" y="5341205"/>
            <a:ext cx="324000" cy="324000"/>
            <a:chOff x="5062" y="1779"/>
            <a:chExt cx="227" cy="227"/>
          </a:xfrm>
        </p:grpSpPr>
        <p:sp>
          <p:nvSpPr>
            <p:cNvPr id="352" name="Google Shape;352;p12"/>
            <p:cNvSpPr/>
            <p:nvPr/>
          </p:nvSpPr>
          <p:spPr>
            <a:xfrm>
              <a:off x="5145" y="1855"/>
              <a:ext cx="52" cy="70"/>
            </a:xfrm>
            <a:custGeom>
              <a:avLst/>
              <a:gdLst/>
              <a:ahLst/>
              <a:cxnLst/>
              <a:rect l="l" t="t" r="r" b="b"/>
              <a:pathLst>
                <a:path w="407" h="548" extrusionOk="0">
                  <a:moveTo>
                    <a:pt x="275" y="0"/>
                  </a:moveTo>
                  <a:cubicBezTo>
                    <a:pt x="113" y="0"/>
                    <a:pt x="0" y="222"/>
                    <a:pt x="0" y="373"/>
                  </a:cubicBezTo>
                  <a:cubicBezTo>
                    <a:pt x="0" y="479"/>
                    <a:pt x="64" y="548"/>
                    <a:pt x="147" y="548"/>
                  </a:cubicBezTo>
                  <a:cubicBezTo>
                    <a:pt x="203" y="548"/>
                    <a:pt x="268" y="499"/>
                    <a:pt x="314" y="434"/>
                  </a:cubicBezTo>
                  <a:cubicBezTo>
                    <a:pt x="368" y="358"/>
                    <a:pt x="407" y="245"/>
                    <a:pt x="407" y="169"/>
                  </a:cubicBezTo>
                  <a:cubicBezTo>
                    <a:pt x="407" y="116"/>
                    <a:pt x="395" y="0"/>
                    <a:pt x="275" y="0"/>
                  </a:cubicBezTo>
                  <a:close/>
                </a:path>
              </a:pathLst>
            </a:custGeom>
            <a:solidFill>
              <a:srgbClr val="488B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2"/>
            <p:cNvSpPr/>
            <p:nvPr/>
          </p:nvSpPr>
          <p:spPr>
            <a:xfrm>
              <a:off x="5062" y="1779"/>
              <a:ext cx="227" cy="227"/>
            </a:xfrm>
            <a:custGeom>
              <a:avLst/>
              <a:gdLst/>
              <a:ahLst/>
              <a:cxnLst/>
              <a:rect l="l" t="t" r="r" b="b"/>
              <a:pathLst>
                <a:path w="1758" h="1758" extrusionOk="0">
                  <a:moveTo>
                    <a:pt x="879" y="0"/>
                  </a:moveTo>
                  <a:cubicBezTo>
                    <a:pt x="394" y="0"/>
                    <a:pt x="0" y="394"/>
                    <a:pt x="0" y="879"/>
                  </a:cubicBezTo>
                  <a:cubicBezTo>
                    <a:pt x="0" y="1365"/>
                    <a:pt x="394" y="1758"/>
                    <a:pt x="879" y="1758"/>
                  </a:cubicBezTo>
                  <a:cubicBezTo>
                    <a:pt x="1364" y="1758"/>
                    <a:pt x="1758" y="1365"/>
                    <a:pt x="1758" y="879"/>
                  </a:cubicBezTo>
                  <a:cubicBezTo>
                    <a:pt x="1758" y="394"/>
                    <a:pt x="1364" y="0"/>
                    <a:pt x="879" y="0"/>
                  </a:cubicBezTo>
                  <a:close/>
                  <a:moveTo>
                    <a:pt x="1074" y="1126"/>
                  </a:moveTo>
                  <a:cubicBezTo>
                    <a:pt x="1204" y="1126"/>
                    <a:pt x="1332" y="926"/>
                    <a:pt x="1332" y="764"/>
                  </a:cubicBezTo>
                  <a:cubicBezTo>
                    <a:pt x="1332" y="524"/>
                    <a:pt x="1116" y="370"/>
                    <a:pt x="904" y="370"/>
                  </a:cubicBezTo>
                  <a:cubicBezTo>
                    <a:pt x="641" y="370"/>
                    <a:pt x="426" y="596"/>
                    <a:pt x="426" y="864"/>
                  </a:cubicBezTo>
                  <a:cubicBezTo>
                    <a:pt x="426" y="1146"/>
                    <a:pt x="667" y="1347"/>
                    <a:pt x="906" y="1347"/>
                  </a:cubicBezTo>
                  <a:cubicBezTo>
                    <a:pt x="1064" y="1347"/>
                    <a:pt x="1214" y="1261"/>
                    <a:pt x="1300" y="1129"/>
                  </a:cubicBezTo>
                  <a:cubicBezTo>
                    <a:pt x="1364" y="1129"/>
                    <a:pt x="1364" y="1129"/>
                    <a:pt x="1364" y="1129"/>
                  </a:cubicBezTo>
                  <a:cubicBezTo>
                    <a:pt x="1275" y="1292"/>
                    <a:pt x="1091" y="1394"/>
                    <a:pt x="906" y="1394"/>
                  </a:cubicBezTo>
                  <a:cubicBezTo>
                    <a:pt x="601" y="1394"/>
                    <a:pt x="372" y="1154"/>
                    <a:pt x="372" y="854"/>
                  </a:cubicBezTo>
                  <a:cubicBezTo>
                    <a:pt x="372" y="560"/>
                    <a:pt x="614" y="322"/>
                    <a:pt x="901" y="322"/>
                  </a:cubicBezTo>
                  <a:cubicBezTo>
                    <a:pt x="1171" y="322"/>
                    <a:pt x="1386" y="509"/>
                    <a:pt x="1386" y="768"/>
                  </a:cubicBezTo>
                  <a:cubicBezTo>
                    <a:pt x="1386" y="984"/>
                    <a:pt x="1207" y="1181"/>
                    <a:pt x="1058" y="1181"/>
                  </a:cubicBezTo>
                  <a:cubicBezTo>
                    <a:pt x="1008" y="1181"/>
                    <a:pt x="965" y="1148"/>
                    <a:pt x="964" y="1079"/>
                  </a:cubicBezTo>
                  <a:cubicBezTo>
                    <a:pt x="961" y="1079"/>
                    <a:pt x="961" y="1079"/>
                    <a:pt x="961" y="1079"/>
                  </a:cubicBezTo>
                  <a:cubicBezTo>
                    <a:pt x="915" y="1145"/>
                    <a:pt x="846" y="1181"/>
                    <a:pt x="769" y="1181"/>
                  </a:cubicBezTo>
                  <a:cubicBezTo>
                    <a:pt x="660" y="1181"/>
                    <a:pt x="585" y="1082"/>
                    <a:pt x="585" y="966"/>
                  </a:cubicBezTo>
                  <a:cubicBezTo>
                    <a:pt x="585" y="767"/>
                    <a:pt x="726" y="539"/>
                    <a:pt x="924" y="539"/>
                  </a:cubicBezTo>
                  <a:cubicBezTo>
                    <a:pt x="1015" y="539"/>
                    <a:pt x="1073" y="602"/>
                    <a:pt x="1084" y="669"/>
                  </a:cubicBezTo>
                  <a:cubicBezTo>
                    <a:pt x="1087" y="669"/>
                    <a:pt x="1087" y="669"/>
                    <a:pt x="1087" y="669"/>
                  </a:cubicBezTo>
                  <a:cubicBezTo>
                    <a:pt x="1120" y="567"/>
                    <a:pt x="1120" y="567"/>
                    <a:pt x="1120" y="567"/>
                  </a:cubicBezTo>
                  <a:cubicBezTo>
                    <a:pt x="1179" y="567"/>
                    <a:pt x="1179" y="567"/>
                    <a:pt x="1179" y="567"/>
                  </a:cubicBezTo>
                  <a:cubicBezTo>
                    <a:pt x="1041" y="992"/>
                    <a:pt x="1041" y="992"/>
                    <a:pt x="1041" y="992"/>
                  </a:cubicBezTo>
                  <a:cubicBezTo>
                    <a:pt x="1031" y="1022"/>
                    <a:pt x="1018" y="1058"/>
                    <a:pt x="1018" y="1078"/>
                  </a:cubicBezTo>
                  <a:cubicBezTo>
                    <a:pt x="1018" y="1106"/>
                    <a:pt x="1044" y="1126"/>
                    <a:pt x="1074" y="1126"/>
                  </a:cubicBezTo>
                  <a:close/>
                </a:path>
              </a:pathLst>
            </a:custGeom>
            <a:solidFill>
              <a:srgbClr val="488B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12"/>
          <p:cNvGrpSpPr/>
          <p:nvPr/>
        </p:nvGrpSpPr>
        <p:grpSpPr>
          <a:xfrm>
            <a:off x="2526054" y="4800716"/>
            <a:ext cx="324000" cy="324000"/>
            <a:chOff x="6399" y="3027"/>
            <a:chExt cx="227" cy="227"/>
          </a:xfrm>
        </p:grpSpPr>
        <p:sp>
          <p:nvSpPr>
            <p:cNvPr id="355" name="Google Shape;355;p12"/>
            <p:cNvSpPr/>
            <p:nvPr/>
          </p:nvSpPr>
          <p:spPr>
            <a:xfrm>
              <a:off x="6495" y="3173"/>
              <a:ext cx="35" cy="34"/>
            </a:xfrm>
            <a:prstGeom prst="ellipse">
              <a:avLst/>
            </a:prstGeom>
            <a:solidFill>
              <a:srgbClr val="488B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2"/>
            <p:cNvSpPr/>
            <p:nvPr/>
          </p:nvSpPr>
          <p:spPr>
            <a:xfrm>
              <a:off x="6399" y="3027"/>
              <a:ext cx="227" cy="227"/>
            </a:xfrm>
            <a:custGeom>
              <a:avLst/>
              <a:gdLst/>
              <a:ahLst/>
              <a:cxnLst/>
              <a:rect l="l" t="t" r="r" b="b"/>
              <a:pathLst>
                <a:path w="1781" h="1781" extrusionOk="0">
                  <a:moveTo>
                    <a:pt x="890" y="0"/>
                  </a:moveTo>
                  <a:cubicBezTo>
                    <a:pt x="399" y="0"/>
                    <a:pt x="0" y="399"/>
                    <a:pt x="0" y="891"/>
                  </a:cubicBezTo>
                  <a:cubicBezTo>
                    <a:pt x="0" y="1382"/>
                    <a:pt x="399" y="1781"/>
                    <a:pt x="890" y="1781"/>
                  </a:cubicBezTo>
                  <a:cubicBezTo>
                    <a:pt x="1382" y="1781"/>
                    <a:pt x="1781" y="1382"/>
                    <a:pt x="1781" y="891"/>
                  </a:cubicBezTo>
                  <a:cubicBezTo>
                    <a:pt x="1781" y="399"/>
                    <a:pt x="1382" y="0"/>
                    <a:pt x="890" y="0"/>
                  </a:cubicBezTo>
                  <a:close/>
                  <a:moveTo>
                    <a:pt x="889" y="1454"/>
                  </a:moveTo>
                  <a:cubicBezTo>
                    <a:pt x="793" y="1454"/>
                    <a:pt x="715" y="1376"/>
                    <a:pt x="715" y="1280"/>
                  </a:cubicBezTo>
                  <a:cubicBezTo>
                    <a:pt x="715" y="1184"/>
                    <a:pt x="793" y="1105"/>
                    <a:pt x="889" y="1105"/>
                  </a:cubicBezTo>
                  <a:cubicBezTo>
                    <a:pt x="985" y="1105"/>
                    <a:pt x="1063" y="1184"/>
                    <a:pt x="1063" y="1280"/>
                  </a:cubicBezTo>
                  <a:cubicBezTo>
                    <a:pt x="1063" y="1376"/>
                    <a:pt x="985" y="1454"/>
                    <a:pt x="889" y="1454"/>
                  </a:cubicBezTo>
                  <a:close/>
                  <a:moveTo>
                    <a:pt x="1186" y="1007"/>
                  </a:moveTo>
                  <a:cubicBezTo>
                    <a:pt x="1179" y="1015"/>
                    <a:pt x="1167" y="1015"/>
                    <a:pt x="1159" y="1008"/>
                  </a:cubicBezTo>
                  <a:cubicBezTo>
                    <a:pt x="1089" y="940"/>
                    <a:pt x="996" y="903"/>
                    <a:pt x="899" y="903"/>
                  </a:cubicBezTo>
                  <a:cubicBezTo>
                    <a:pt x="797" y="903"/>
                    <a:pt x="702" y="943"/>
                    <a:pt x="632" y="1015"/>
                  </a:cubicBezTo>
                  <a:cubicBezTo>
                    <a:pt x="628" y="1019"/>
                    <a:pt x="623" y="1021"/>
                    <a:pt x="618" y="1021"/>
                  </a:cubicBezTo>
                  <a:cubicBezTo>
                    <a:pt x="613" y="1021"/>
                    <a:pt x="608" y="1019"/>
                    <a:pt x="605" y="1016"/>
                  </a:cubicBezTo>
                  <a:cubicBezTo>
                    <a:pt x="597" y="1008"/>
                    <a:pt x="597" y="996"/>
                    <a:pt x="604" y="989"/>
                  </a:cubicBezTo>
                  <a:cubicBezTo>
                    <a:pt x="682" y="909"/>
                    <a:pt x="787" y="865"/>
                    <a:pt x="899" y="865"/>
                  </a:cubicBezTo>
                  <a:cubicBezTo>
                    <a:pt x="1006" y="865"/>
                    <a:pt x="1108" y="906"/>
                    <a:pt x="1185" y="980"/>
                  </a:cubicBezTo>
                  <a:cubicBezTo>
                    <a:pt x="1193" y="988"/>
                    <a:pt x="1193" y="1000"/>
                    <a:pt x="1186" y="1007"/>
                  </a:cubicBezTo>
                  <a:close/>
                  <a:moveTo>
                    <a:pt x="1363" y="830"/>
                  </a:moveTo>
                  <a:cubicBezTo>
                    <a:pt x="1360" y="834"/>
                    <a:pt x="1355" y="836"/>
                    <a:pt x="1350" y="836"/>
                  </a:cubicBezTo>
                  <a:cubicBezTo>
                    <a:pt x="1345" y="836"/>
                    <a:pt x="1340" y="834"/>
                    <a:pt x="1336" y="830"/>
                  </a:cubicBezTo>
                  <a:cubicBezTo>
                    <a:pt x="1216" y="709"/>
                    <a:pt x="1057" y="643"/>
                    <a:pt x="887" y="643"/>
                  </a:cubicBezTo>
                  <a:cubicBezTo>
                    <a:pt x="719" y="643"/>
                    <a:pt x="561" y="708"/>
                    <a:pt x="441" y="826"/>
                  </a:cubicBezTo>
                  <a:cubicBezTo>
                    <a:pt x="434" y="833"/>
                    <a:pt x="422" y="833"/>
                    <a:pt x="414" y="826"/>
                  </a:cubicBezTo>
                  <a:cubicBezTo>
                    <a:pt x="407" y="818"/>
                    <a:pt x="407" y="806"/>
                    <a:pt x="414" y="799"/>
                  </a:cubicBezTo>
                  <a:cubicBezTo>
                    <a:pt x="541" y="674"/>
                    <a:pt x="709" y="605"/>
                    <a:pt x="887" y="605"/>
                  </a:cubicBezTo>
                  <a:cubicBezTo>
                    <a:pt x="1067" y="605"/>
                    <a:pt x="1236" y="675"/>
                    <a:pt x="1363" y="803"/>
                  </a:cubicBezTo>
                  <a:cubicBezTo>
                    <a:pt x="1371" y="810"/>
                    <a:pt x="1371" y="823"/>
                    <a:pt x="1363" y="830"/>
                  </a:cubicBezTo>
                  <a:close/>
                  <a:moveTo>
                    <a:pt x="1521" y="667"/>
                  </a:moveTo>
                  <a:cubicBezTo>
                    <a:pt x="1516" y="667"/>
                    <a:pt x="1511" y="665"/>
                    <a:pt x="1507" y="661"/>
                  </a:cubicBezTo>
                  <a:cubicBezTo>
                    <a:pt x="1342" y="496"/>
                    <a:pt x="1122" y="405"/>
                    <a:pt x="889" y="405"/>
                  </a:cubicBezTo>
                  <a:cubicBezTo>
                    <a:pt x="657" y="405"/>
                    <a:pt x="438" y="495"/>
                    <a:pt x="274" y="658"/>
                  </a:cubicBezTo>
                  <a:cubicBezTo>
                    <a:pt x="266" y="665"/>
                    <a:pt x="254" y="665"/>
                    <a:pt x="247" y="658"/>
                  </a:cubicBezTo>
                  <a:cubicBezTo>
                    <a:pt x="239" y="650"/>
                    <a:pt x="239" y="638"/>
                    <a:pt x="247" y="631"/>
                  </a:cubicBezTo>
                  <a:cubicBezTo>
                    <a:pt x="419" y="461"/>
                    <a:pt x="647" y="367"/>
                    <a:pt x="889" y="367"/>
                  </a:cubicBezTo>
                  <a:cubicBezTo>
                    <a:pt x="1133" y="367"/>
                    <a:pt x="1362" y="462"/>
                    <a:pt x="1534" y="634"/>
                  </a:cubicBezTo>
                  <a:cubicBezTo>
                    <a:pt x="1542" y="642"/>
                    <a:pt x="1542" y="654"/>
                    <a:pt x="1534" y="661"/>
                  </a:cubicBezTo>
                  <a:cubicBezTo>
                    <a:pt x="1530" y="665"/>
                    <a:pt x="1525" y="667"/>
                    <a:pt x="1521" y="667"/>
                  </a:cubicBezTo>
                  <a:close/>
                </a:path>
              </a:pathLst>
            </a:custGeom>
            <a:solidFill>
              <a:srgbClr val="488BA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12"/>
          <p:cNvSpPr txBox="1"/>
          <p:nvPr/>
        </p:nvSpPr>
        <p:spPr>
          <a:xfrm>
            <a:off x="2850054" y="5344289"/>
            <a:ext cx="48378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425" tIns="71425" rIns="71425" bIns="7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3F6C"/>
              </a:buClr>
              <a:buSzPts val="1600"/>
              <a:buFont typeface="Montserrat"/>
              <a:buNone/>
            </a:pPr>
            <a:r>
              <a:rPr lang="en-US" sz="1600" dirty="0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jose.gomezbarron</a:t>
            </a:r>
            <a:r>
              <a:rPr lang="en-US" sz="1600" b="0" i="0" u="none" strike="noStrike" cap="none" dirty="0">
                <a:solidFill>
                  <a:srgbClr val="003F6C"/>
                </a:solidFill>
                <a:latin typeface="Montserrat"/>
                <a:ea typeface="Montserrat"/>
                <a:cs typeface="Montserrat"/>
                <a:sym typeface="Montserrat"/>
              </a:rPr>
              <a:t>@ucd.ie</a:t>
            </a:r>
            <a:endParaRPr sz="1600" b="0" i="0" u="none" strike="noStrike" cap="none" dirty="0">
              <a:solidFill>
                <a:srgbClr val="003F6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irbus Master PPT Advanced Defence and Spac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D3EFEF89786458B271510D1ED2E58" ma:contentTypeVersion="17" ma:contentTypeDescription="Create a new document." ma:contentTypeScope="" ma:versionID="c03d047bfa302dfc0dae73d336e95769">
  <xsd:schema xmlns:xsd="http://www.w3.org/2001/XMLSchema" xmlns:xs="http://www.w3.org/2001/XMLSchema" xmlns:p="http://schemas.microsoft.com/office/2006/metadata/properties" xmlns:ns2="52a9e54c-a5a2-42f6-9ba1-d7a037502d78" xmlns:ns3="795340d5-ae6f-474d-9aab-3fade637b7c3" targetNamespace="http://schemas.microsoft.com/office/2006/metadata/properties" ma:root="true" ma:fieldsID="9b6b331a4e13ba6122553d5223c1ad1c" ns2:_="" ns3:_="">
    <xsd:import namespace="52a9e54c-a5a2-42f6-9ba1-d7a037502d78"/>
    <xsd:import namespace="795340d5-ae6f-474d-9aab-3fade637b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9e54c-a5a2-42f6-9ba1-d7a037502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412040-994f-4adb-b52d-13c5ba88fa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340d5-ae6f-474d-9aab-3fade637b7c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0d2f17-a632-4a07-b48e-7597bd7b2684}" ma:internalName="TaxCatchAll" ma:showField="CatchAllData" ma:web="795340d5-ae6f-474d-9aab-3fade637b7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C908A5-69C7-45B0-96DE-0A06F8A37710}"/>
</file>

<file path=customXml/itemProps2.xml><?xml version="1.0" encoding="utf-8"?>
<ds:datastoreItem xmlns:ds="http://schemas.openxmlformats.org/officeDocument/2006/customXml" ds:itemID="{233CA70B-55E3-416F-87D7-F31B9650F28C}"/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343</Words>
  <Application>Microsoft Macintosh PowerPoint</Application>
  <PresentationFormat>Panorámica</PresentationFormat>
  <Paragraphs>49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Calibri</vt:lpstr>
      <vt:lpstr>Avenir</vt:lpstr>
      <vt:lpstr>Montserrat</vt:lpstr>
      <vt:lpstr>Montserrat Light</vt:lpstr>
      <vt:lpstr>Arial</vt:lpstr>
      <vt:lpstr>NTR</vt:lpstr>
      <vt:lpstr>Inter</vt:lpstr>
      <vt:lpstr>Arial Narrow</vt:lpstr>
      <vt:lpstr>Airbus Master PPT Advanced Defence and Space</vt:lpstr>
      <vt:lpstr>CCLLs sensors management Community-based environmental monitoring </vt:lpstr>
      <vt:lpstr>Outline</vt:lpstr>
      <vt:lpstr>Presentación de PowerPoint</vt:lpstr>
      <vt:lpstr>Presentación de PowerPoint</vt:lpstr>
      <vt:lpstr>Presentación de PowerPoint</vt:lpstr>
      <vt:lpstr>Community Geosurveys</vt:lpstr>
      <vt:lpstr>Presentación de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CCLLs sensors management and community-based environmental monitoring </dc:title>
  <dc:creator>Microsoft Office User</dc:creator>
  <cp:lastModifiedBy>JOSE PABLO GOMEZ BARRON SIERRA</cp:lastModifiedBy>
  <cp:revision>9</cp:revision>
  <dcterms:created xsi:type="dcterms:W3CDTF">2021-07-22T09:41:22Z</dcterms:created>
  <dcterms:modified xsi:type="dcterms:W3CDTF">2024-03-01T16:24:42Z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0x010100DBE9C0F406CC11418BD0D490D292127F</vt:lpwstr>
  </property>
  <property fmtid="{D5CDD505-2E9C-101B-9397-08002B2CF9AE}" pid="3" name="MediaServiceImageTags">
    <vt:lpwstr/>
  </property>
</Properties>
</file>