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8"/>
  </p:notesMasterIdLst>
  <p:handoutMasterIdLst>
    <p:handoutMasterId r:id="rId39"/>
  </p:handoutMasterIdLst>
  <p:sldIdLst>
    <p:sldId id="1715" r:id="rId5"/>
    <p:sldId id="1716" r:id="rId6"/>
    <p:sldId id="1753" r:id="rId7"/>
    <p:sldId id="1717" r:id="rId8"/>
    <p:sldId id="1718" r:id="rId9"/>
    <p:sldId id="1719" r:id="rId10"/>
    <p:sldId id="1720" r:id="rId11"/>
    <p:sldId id="1721" r:id="rId12"/>
    <p:sldId id="1722" r:id="rId13"/>
    <p:sldId id="1723" r:id="rId14"/>
    <p:sldId id="1724" r:id="rId15"/>
    <p:sldId id="1725" r:id="rId16"/>
    <p:sldId id="1726" r:id="rId17"/>
    <p:sldId id="1727" r:id="rId18"/>
    <p:sldId id="1728" r:id="rId19"/>
    <p:sldId id="1729" r:id="rId20"/>
    <p:sldId id="1730" r:id="rId21"/>
    <p:sldId id="1731" r:id="rId22"/>
    <p:sldId id="1711" r:id="rId23"/>
    <p:sldId id="1712" r:id="rId24"/>
    <p:sldId id="1710" r:id="rId25"/>
    <p:sldId id="1754" r:id="rId26"/>
    <p:sldId id="1713" r:id="rId27"/>
    <p:sldId id="1714" r:id="rId28"/>
    <p:sldId id="1738" r:id="rId29"/>
    <p:sldId id="1755" r:id="rId30"/>
    <p:sldId id="1756" r:id="rId31"/>
    <p:sldId id="1757" r:id="rId32"/>
    <p:sldId id="1758" r:id="rId33"/>
    <p:sldId id="1747" r:id="rId34"/>
    <p:sldId id="1751" r:id="rId35"/>
    <p:sldId id="1749" r:id="rId36"/>
    <p:sldId id="1750" r:id="rId37"/>
  </p:sldIdLst>
  <p:sldSz cx="6858000" cy="9906000" type="A4"/>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DB20407-B26A-DF07-55ED-A6B9347EEBE4}" name="Marta I. De Los Rios White - ENoLL" initials="MD" userId="S::marta.delosrioswhite@enoll.org::1c2026b3-d319-4394-9539-a923e10a7b73" providerId="AD"/>
  <p188:author id="{E0B43743-ECC6-EB8F-09F7-5E9D38A71D06}" name="Rochelle Caruso" initials="RC" userId="Rochelle Caruso" providerId="None"/>
  <p188:author id="{1AD8EB8A-D814-B4E2-E800-EFD45963F84F}" name="koen.vervoort" initials="ko" userId="S::koen.vervoort_enoll.org#ext#@mailitsligo.onmicrosoft.com::37b18e50-c4b6-4e78-adfd-4363ea47c7ee" providerId="AD"/>
  <p188:author id="{50F1149A-483F-2157-95AD-DF85181FC7EF}" name="Sara Soloaga" initials="SS" userId="S::ssoloaga_naider.com#ext#@atlantictu.onmicrosoft.com::e93d5bf7-735c-41fa-a5d3-19fbca443f7f" providerId="AD"/>
  <p188:author id="{EECDABB8-73A1-D029-0568-2D6587B8D093}" name="Elena Marie Ensenado" initials="EE" userId="S::ensenado_ihs.nl#ext#@mailitsligo.onmicrosoft.com::9e8f20c7-d3e2-4fac-86f1-291601e65b4e" providerId="AD"/>
  <p188:author id="{B0D478BC-4447-50F2-1ED2-76C8265185E7}" name="miturriza" initials="mi" userId="S::miturriza_naider.com#ext#@mailitsligo.onmicrosoft.com::ea341873-6f6f-485c-ba0c-3986ea03bb60" providerId="AD"/>
  <p188:author id="{0B903AF1-7795-A6E2-B2AC-8B122ABAF16F}" name="Casey Borklund" initials="CB" userId="S::casey_erinn.eu#ext#@atlantictu.onmicrosoft.com::b96d77d3-c1c1-4409-9c66-a94e10482d7a"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clrMode="bw"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C8D9"/>
    <a:srgbClr val="99DDEB"/>
    <a:srgbClr val="7F7F7F"/>
    <a:srgbClr val="B2B2AF"/>
    <a:srgbClr val="000000"/>
    <a:srgbClr val="488BA6"/>
    <a:srgbClr val="003F6C"/>
    <a:srgbClr val="63AFE0"/>
    <a:srgbClr val="FEF7B6"/>
    <a:srgbClr val="1961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7BB416-560D-4FE2-9D85-A1BB30C66216}" v="10" dt="2025-04-29T09:05:33.687"/>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0" d="100"/>
          <a:sy n="50" d="100"/>
        </p:scale>
        <p:origin x="1939" y="178"/>
      </p:cViewPr>
      <p:guideLst>
        <p:guide orient="horz" pos="3120"/>
        <p:guide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3575272A-9B26-49B6-8A30-1B831EC74A1C}" type="datetimeFigureOut">
              <a:rPr lang="en-GB" smtClean="0"/>
              <a:t>29/04/2025</a:t>
            </a:fld>
            <a:endParaRPr lang="en-GB"/>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EFB72A79-AC1F-4D10-BBE5-E4D2CBF48CCA}" type="slidenum">
              <a:rPr lang="en-GB" smtClean="0"/>
              <a:t>‹#›</a:t>
            </a:fld>
            <a:endParaRPr lang="en-GB"/>
          </a:p>
        </p:txBody>
      </p:sp>
    </p:spTree>
    <p:extLst>
      <p:ext uri="{BB962C8B-B14F-4D97-AF65-F5344CB8AC3E}">
        <p14:creationId xmlns:p14="http://schemas.microsoft.com/office/powerpoint/2010/main" val="34764760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85F43E1C-286B-454E-B154-665A9D212606}" type="datetimeFigureOut">
              <a:rPr lang="en-GB" smtClean="0"/>
              <a:t>29/04/2025</a:t>
            </a:fld>
            <a:endParaRPr lang="en-GB"/>
          </a:p>
        </p:txBody>
      </p:sp>
      <p:sp>
        <p:nvSpPr>
          <p:cNvPr id="4" name="Slide Image Placeholder 3"/>
          <p:cNvSpPr>
            <a:spLocks noGrp="1" noRot="1" noChangeAspect="1"/>
          </p:cNvSpPr>
          <p:nvPr>
            <p:ph type="sldImg" idx="2"/>
          </p:nvPr>
        </p:nvSpPr>
        <p:spPr>
          <a:xfrm>
            <a:off x="3770313" y="857250"/>
            <a:ext cx="1603375"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65C0EC39-E1D8-4F61-9507-83E5DC4990C1}" type="slidenum">
              <a:rPr lang="en-GB" smtClean="0"/>
              <a:t>‹#›</a:t>
            </a:fld>
            <a:endParaRPr lang="en-GB"/>
          </a:p>
        </p:txBody>
      </p:sp>
    </p:spTree>
    <p:extLst>
      <p:ext uri="{BB962C8B-B14F-4D97-AF65-F5344CB8AC3E}">
        <p14:creationId xmlns:p14="http://schemas.microsoft.com/office/powerpoint/2010/main" val="3950245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4"/>
          </p:nvPr>
        </p:nvSpPr>
        <p:spPr/>
        <p:txBody>
          <a:bodyPr/>
          <a:lstStyle/>
          <a:p>
            <a:r>
              <a:rPr lang="en-GB"/>
              <a:t>PILOT OPERATIONAL PLAN FOR OARSOALDEA’s COASTAL CITY Living Lab</a:t>
            </a:r>
          </a:p>
        </p:txBody>
      </p:sp>
      <p:sp>
        <p:nvSpPr>
          <p:cNvPr id="5" name="Marcador de número de diapositiva 4"/>
          <p:cNvSpPr>
            <a:spLocks noGrp="1"/>
          </p:cNvSpPr>
          <p:nvPr>
            <p:ph type="sldNum" sz="quarter" idx="5"/>
          </p:nvPr>
        </p:nvSpPr>
        <p:spPr/>
        <p:txBody>
          <a:bodyPr/>
          <a:lstStyle/>
          <a:p>
            <a:fld id="{65C0EC39-E1D8-4F61-9507-83E5DC4990C1}" type="slidenum">
              <a:rPr lang="en-GB" smtClean="0"/>
              <a:t>2</a:t>
            </a:fld>
            <a:endParaRPr lang="en-GB"/>
          </a:p>
        </p:txBody>
      </p:sp>
    </p:spTree>
    <p:extLst>
      <p:ext uri="{BB962C8B-B14F-4D97-AF65-F5344CB8AC3E}">
        <p14:creationId xmlns:p14="http://schemas.microsoft.com/office/powerpoint/2010/main" val="430580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770313" y="857250"/>
            <a:ext cx="1603375" cy="2314575"/>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65C0EC39-E1D8-4F61-9507-83E5DC4990C1}" type="slidenum">
              <a:rPr lang="en-GB" smtClean="0"/>
              <a:t>11</a:t>
            </a:fld>
            <a:endParaRPr lang="en-GB"/>
          </a:p>
        </p:txBody>
      </p:sp>
      <p:sp>
        <p:nvSpPr>
          <p:cNvPr id="5" name="Marcador de pie de página 4">
            <a:extLst>
              <a:ext uri="{FF2B5EF4-FFF2-40B4-BE49-F238E27FC236}">
                <a16:creationId xmlns:a16="http://schemas.microsoft.com/office/drawing/2014/main" id="{C01FC402-DA49-5006-7C2B-E63D5ADEA2B7}"/>
              </a:ext>
            </a:extLst>
          </p:cNvPr>
          <p:cNvSpPr>
            <a:spLocks noGrp="1"/>
          </p:cNvSpPr>
          <p:nvPr>
            <p:ph type="ftr" sz="quarter" idx="4"/>
          </p:nvPr>
        </p:nvSpPr>
        <p:spPr/>
        <p:txBody>
          <a:bodyPr/>
          <a:lstStyle/>
          <a:p>
            <a:r>
              <a:rPr lang="en-GB"/>
              <a:t>PILOT OPERATIONAL PLAN FOR OARSOALDEA’s COASTAL CITY Living Lab</a:t>
            </a:r>
          </a:p>
        </p:txBody>
      </p:sp>
    </p:spTree>
    <p:extLst>
      <p:ext uri="{BB962C8B-B14F-4D97-AF65-F5344CB8AC3E}">
        <p14:creationId xmlns:p14="http://schemas.microsoft.com/office/powerpoint/2010/main" val="3921395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770313" y="857250"/>
            <a:ext cx="1603375" cy="2314575"/>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65C0EC39-E1D8-4F61-9507-83E5DC4990C1}" type="slidenum">
              <a:rPr lang="en-GB" smtClean="0"/>
              <a:t>12</a:t>
            </a:fld>
            <a:endParaRPr lang="en-GB"/>
          </a:p>
        </p:txBody>
      </p:sp>
      <p:sp>
        <p:nvSpPr>
          <p:cNvPr id="5" name="Marcador de pie de página 4">
            <a:extLst>
              <a:ext uri="{FF2B5EF4-FFF2-40B4-BE49-F238E27FC236}">
                <a16:creationId xmlns:a16="http://schemas.microsoft.com/office/drawing/2014/main" id="{C01FC402-DA49-5006-7C2B-E63D5ADEA2B7}"/>
              </a:ext>
            </a:extLst>
          </p:cNvPr>
          <p:cNvSpPr>
            <a:spLocks noGrp="1"/>
          </p:cNvSpPr>
          <p:nvPr>
            <p:ph type="ftr" sz="quarter" idx="4"/>
          </p:nvPr>
        </p:nvSpPr>
        <p:spPr/>
        <p:txBody>
          <a:bodyPr/>
          <a:lstStyle/>
          <a:p>
            <a:r>
              <a:rPr lang="en-GB"/>
              <a:t>PILOT OPERATIONAL PLAN FOR OARSOALDEA’s COASTAL CITY Living Lab</a:t>
            </a:r>
          </a:p>
        </p:txBody>
      </p:sp>
    </p:spTree>
    <p:extLst>
      <p:ext uri="{BB962C8B-B14F-4D97-AF65-F5344CB8AC3E}">
        <p14:creationId xmlns:p14="http://schemas.microsoft.com/office/powerpoint/2010/main" val="1851438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770313" y="857250"/>
            <a:ext cx="1603375" cy="2314575"/>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65C0EC39-E1D8-4F61-9507-83E5DC4990C1}" type="slidenum">
              <a:rPr lang="en-GB" smtClean="0"/>
              <a:t>13</a:t>
            </a:fld>
            <a:endParaRPr lang="en-GB"/>
          </a:p>
        </p:txBody>
      </p:sp>
      <p:sp>
        <p:nvSpPr>
          <p:cNvPr id="5" name="Marcador de pie de página 4">
            <a:extLst>
              <a:ext uri="{FF2B5EF4-FFF2-40B4-BE49-F238E27FC236}">
                <a16:creationId xmlns:a16="http://schemas.microsoft.com/office/drawing/2014/main" id="{C01FC402-DA49-5006-7C2B-E63D5ADEA2B7}"/>
              </a:ext>
            </a:extLst>
          </p:cNvPr>
          <p:cNvSpPr>
            <a:spLocks noGrp="1"/>
          </p:cNvSpPr>
          <p:nvPr>
            <p:ph type="ftr" sz="quarter" idx="4"/>
          </p:nvPr>
        </p:nvSpPr>
        <p:spPr/>
        <p:txBody>
          <a:bodyPr/>
          <a:lstStyle/>
          <a:p>
            <a:r>
              <a:rPr lang="en-GB"/>
              <a:t>PILOT OPERATIONAL PLAN FOR OARSOALDEA’s COASTAL CITY Living Lab</a:t>
            </a:r>
          </a:p>
        </p:txBody>
      </p:sp>
    </p:spTree>
    <p:extLst>
      <p:ext uri="{BB962C8B-B14F-4D97-AF65-F5344CB8AC3E}">
        <p14:creationId xmlns:p14="http://schemas.microsoft.com/office/powerpoint/2010/main" val="1084501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770313" y="857250"/>
            <a:ext cx="1603375" cy="2314575"/>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65C0EC39-E1D8-4F61-9507-83E5DC4990C1}" type="slidenum">
              <a:rPr lang="en-GB" smtClean="0"/>
              <a:t>14</a:t>
            </a:fld>
            <a:endParaRPr lang="en-GB"/>
          </a:p>
        </p:txBody>
      </p:sp>
      <p:sp>
        <p:nvSpPr>
          <p:cNvPr id="5" name="Marcador de pie de página 4">
            <a:extLst>
              <a:ext uri="{FF2B5EF4-FFF2-40B4-BE49-F238E27FC236}">
                <a16:creationId xmlns:a16="http://schemas.microsoft.com/office/drawing/2014/main" id="{C01FC402-DA49-5006-7C2B-E63D5ADEA2B7}"/>
              </a:ext>
            </a:extLst>
          </p:cNvPr>
          <p:cNvSpPr>
            <a:spLocks noGrp="1"/>
          </p:cNvSpPr>
          <p:nvPr>
            <p:ph type="ftr" sz="quarter" idx="4"/>
          </p:nvPr>
        </p:nvSpPr>
        <p:spPr/>
        <p:txBody>
          <a:bodyPr/>
          <a:lstStyle/>
          <a:p>
            <a:r>
              <a:rPr lang="en-GB"/>
              <a:t>PILOT OPERATIONAL PLAN FOR OARSOALDEA’s COASTAL CITY Living Lab</a:t>
            </a:r>
          </a:p>
        </p:txBody>
      </p:sp>
    </p:spTree>
    <p:extLst>
      <p:ext uri="{BB962C8B-B14F-4D97-AF65-F5344CB8AC3E}">
        <p14:creationId xmlns:p14="http://schemas.microsoft.com/office/powerpoint/2010/main" val="1539674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770313" y="857250"/>
            <a:ext cx="1603375" cy="2314575"/>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65C0EC39-E1D8-4F61-9507-83E5DC4990C1}" type="slidenum">
              <a:rPr lang="en-GB" smtClean="0"/>
              <a:t>15</a:t>
            </a:fld>
            <a:endParaRPr lang="en-GB"/>
          </a:p>
        </p:txBody>
      </p:sp>
      <p:sp>
        <p:nvSpPr>
          <p:cNvPr id="5" name="Marcador de pie de página 4">
            <a:extLst>
              <a:ext uri="{FF2B5EF4-FFF2-40B4-BE49-F238E27FC236}">
                <a16:creationId xmlns:a16="http://schemas.microsoft.com/office/drawing/2014/main" id="{F3054209-2967-9ADA-6620-87641FA2EB25}"/>
              </a:ext>
            </a:extLst>
          </p:cNvPr>
          <p:cNvSpPr>
            <a:spLocks noGrp="1"/>
          </p:cNvSpPr>
          <p:nvPr>
            <p:ph type="ftr" sz="quarter" idx="4"/>
          </p:nvPr>
        </p:nvSpPr>
        <p:spPr/>
        <p:txBody>
          <a:bodyPr/>
          <a:lstStyle/>
          <a:p>
            <a:r>
              <a:rPr lang="en-GB"/>
              <a:t>PILOT OPERATIONAL PLAN FOR OARSOALDEA’s COASTAL CITY Living Lab</a:t>
            </a:r>
          </a:p>
        </p:txBody>
      </p:sp>
    </p:spTree>
    <p:extLst>
      <p:ext uri="{BB962C8B-B14F-4D97-AF65-F5344CB8AC3E}">
        <p14:creationId xmlns:p14="http://schemas.microsoft.com/office/powerpoint/2010/main" val="4200817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770313" y="857250"/>
            <a:ext cx="1603375" cy="2314575"/>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65C0EC39-E1D8-4F61-9507-83E5DC4990C1}" type="slidenum">
              <a:rPr lang="en-GB" smtClean="0"/>
              <a:t>16</a:t>
            </a:fld>
            <a:endParaRPr lang="en-GB"/>
          </a:p>
        </p:txBody>
      </p:sp>
      <p:sp>
        <p:nvSpPr>
          <p:cNvPr id="5" name="Marcador de pie de página 4">
            <a:extLst>
              <a:ext uri="{FF2B5EF4-FFF2-40B4-BE49-F238E27FC236}">
                <a16:creationId xmlns:a16="http://schemas.microsoft.com/office/drawing/2014/main" id="{F3054209-2967-9ADA-6620-87641FA2EB25}"/>
              </a:ext>
            </a:extLst>
          </p:cNvPr>
          <p:cNvSpPr>
            <a:spLocks noGrp="1"/>
          </p:cNvSpPr>
          <p:nvPr>
            <p:ph type="ftr" sz="quarter" idx="4"/>
          </p:nvPr>
        </p:nvSpPr>
        <p:spPr/>
        <p:txBody>
          <a:bodyPr/>
          <a:lstStyle/>
          <a:p>
            <a:r>
              <a:rPr lang="en-GB"/>
              <a:t>PILOT OPERATIONAL PLAN FOR OARSOALDEA’s COASTAL CITY Living Lab</a:t>
            </a:r>
          </a:p>
        </p:txBody>
      </p:sp>
    </p:spTree>
    <p:extLst>
      <p:ext uri="{BB962C8B-B14F-4D97-AF65-F5344CB8AC3E}">
        <p14:creationId xmlns:p14="http://schemas.microsoft.com/office/powerpoint/2010/main" val="3427207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770313" y="857250"/>
            <a:ext cx="1603375" cy="2314575"/>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65C0EC39-E1D8-4F61-9507-83E5DC4990C1}" type="slidenum">
              <a:rPr lang="en-GB" smtClean="0"/>
              <a:t>17</a:t>
            </a:fld>
            <a:endParaRPr lang="en-GB"/>
          </a:p>
        </p:txBody>
      </p:sp>
      <p:sp>
        <p:nvSpPr>
          <p:cNvPr id="5" name="Marcador de pie de página 4">
            <a:extLst>
              <a:ext uri="{FF2B5EF4-FFF2-40B4-BE49-F238E27FC236}">
                <a16:creationId xmlns:a16="http://schemas.microsoft.com/office/drawing/2014/main" id="{F3054209-2967-9ADA-6620-87641FA2EB25}"/>
              </a:ext>
            </a:extLst>
          </p:cNvPr>
          <p:cNvSpPr>
            <a:spLocks noGrp="1"/>
          </p:cNvSpPr>
          <p:nvPr>
            <p:ph type="ftr" sz="quarter" idx="4"/>
          </p:nvPr>
        </p:nvSpPr>
        <p:spPr/>
        <p:txBody>
          <a:bodyPr/>
          <a:lstStyle/>
          <a:p>
            <a:r>
              <a:rPr lang="en-GB"/>
              <a:t>PILOT OPERATIONAL PLAN FOR OARSOALDEA’s COASTAL CITY Living Lab</a:t>
            </a:r>
          </a:p>
        </p:txBody>
      </p:sp>
    </p:spTree>
    <p:extLst>
      <p:ext uri="{BB962C8B-B14F-4D97-AF65-F5344CB8AC3E}">
        <p14:creationId xmlns:p14="http://schemas.microsoft.com/office/powerpoint/2010/main" val="12713203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4"/>
          </p:nvPr>
        </p:nvSpPr>
        <p:spPr/>
        <p:txBody>
          <a:bodyPr/>
          <a:lstStyle/>
          <a:p>
            <a:r>
              <a:rPr lang="en-GB"/>
              <a:t>PILOT OPERATIONAL PLAN FOR OARSOALDEA’s COASTAL CITY Living Lab</a:t>
            </a:r>
          </a:p>
        </p:txBody>
      </p:sp>
      <p:sp>
        <p:nvSpPr>
          <p:cNvPr id="5" name="Marcador de número de diapositiva 4"/>
          <p:cNvSpPr>
            <a:spLocks noGrp="1"/>
          </p:cNvSpPr>
          <p:nvPr>
            <p:ph type="sldNum" sz="quarter" idx="5"/>
          </p:nvPr>
        </p:nvSpPr>
        <p:spPr/>
        <p:txBody>
          <a:bodyPr/>
          <a:lstStyle/>
          <a:p>
            <a:fld id="{65C0EC39-E1D8-4F61-9507-83E5DC4990C1}" type="slidenum">
              <a:rPr lang="en-GB" smtClean="0"/>
              <a:t>18</a:t>
            </a:fld>
            <a:endParaRPr lang="en-GB"/>
          </a:p>
        </p:txBody>
      </p:sp>
    </p:spTree>
    <p:extLst>
      <p:ext uri="{BB962C8B-B14F-4D97-AF65-F5344CB8AC3E}">
        <p14:creationId xmlns:p14="http://schemas.microsoft.com/office/powerpoint/2010/main" val="2532175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770313" y="857250"/>
            <a:ext cx="1603375" cy="2314575"/>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65C0EC39-E1D8-4F61-9507-83E5DC4990C1}" type="slidenum">
              <a:rPr lang="en-GB" smtClean="0"/>
              <a:t>19</a:t>
            </a:fld>
            <a:endParaRPr lang="en-GB"/>
          </a:p>
        </p:txBody>
      </p:sp>
    </p:spTree>
    <p:extLst>
      <p:ext uri="{BB962C8B-B14F-4D97-AF65-F5344CB8AC3E}">
        <p14:creationId xmlns:p14="http://schemas.microsoft.com/office/powerpoint/2010/main" val="34438545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770313" y="857250"/>
            <a:ext cx="1603375" cy="2314575"/>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65C0EC39-E1D8-4F61-9507-83E5DC4990C1}" type="slidenum">
              <a:rPr lang="en-GB" smtClean="0"/>
              <a:t>20</a:t>
            </a:fld>
            <a:endParaRPr lang="en-GB"/>
          </a:p>
        </p:txBody>
      </p:sp>
    </p:spTree>
    <p:extLst>
      <p:ext uri="{BB962C8B-B14F-4D97-AF65-F5344CB8AC3E}">
        <p14:creationId xmlns:p14="http://schemas.microsoft.com/office/powerpoint/2010/main" val="2617694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6839D-992A-8035-1B07-18C1E77065B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F907051-8AF4-F3CF-CB24-FB96A0CD902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21C8ECE-8855-5C3B-19CE-CABA714CA757}"/>
              </a:ext>
            </a:extLst>
          </p:cNvPr>
          <p:cNvSpPr>
            <a:spLocks noGrp="1"/>
          </p:cNvSpPr>
          <p:nvPr>
            <p:ph type="body" idx="1"/>
          </p:nvPr>
        </p:nvSpPr>
        <p:spPr/>
        <p:txBody>
          <a:bodyPr/>
          <a:lstStyle/>
          <a:p>
            <a:endParaRPr lang="es-ES"/>
          </a:p>
        </p:txBody>
      </p:sp>
      <p:sp>
        <p:nvSpPr>
          <p:cNvPr id="4" name="Marcador de pie de página 3">
            <a:extLst>
              <a:ext uri="{FF2B5EF4-FFF2-40B4-BE49-F238E27FC236}">
                <a16:creationId xmlns:a16="http://schemas.microsoft.com/office/drawing/2014/main" id="{EBB1B5D2-72B0-F8AB-A8ED-C088F394F815}"/>
              </a:ext>
            </a:extLst>
          </p:cNvPr>
          <p:cNvSpPr>
            <a:spLocks noGrp="1"/>
          </p:cNvSpPr>
          <p:nvPr>
            <p:ph type="ftr" sz="quarter" idx="4"/>
          </p:nvPr>
        </p:nvSpPr>
        <p:spPr/>
        <p:txBody>
          <a:bodyPr/>
          <a:lstStyle/>
          <a:p>
            <a:r>
              <a:rPr lang="en-GB"/>
              <a:t>PILOT OPERATIONAL PLAN FOR OARSOALDEA’s COASTAL CITY Living Lab</a:t>
            </a:r>
          </a:p>
        </p:txBody>
      </p:sp>
      <p:sp>
        <p:nvSpPr>
          <p:cNvPr id="5" name="Marcador de número de diapositiva 4">
            <a:extLst>
              <a:ext uri="{FF2B5EF4-FFF2-40B4-BE49-F238E27FC236}">
                <a16:creationId xmlns:a16="http://schemas.microsoft.com/office/drawing/2014/main" id="{AC1D1141-B091-5D3A-966F-7A79FC559E4B}"/>
              </a:ext>
            </a:extLst>
          </p:cNvPr>
          <p:cNvSpPr>
            <a:spLocks noGrp="1"/>
          </p:cNvSpPr>
          <p:nvPr>
            <p:ph type="sldNum" sz="quarter" idx="5"/>
          </p:nvPr>
        </p:nvSpPr>
        <p:spPr/>
        <p:txBody>
          <a:bodyPr/>
          <a:lstStyle/>
          <a:p>
            <a:fld id="{65C0EC39-E1D8-4F61-9507-83E5DC4990C1}" type="slidenum">
              <a:rPr lang="en-GB" smtClean="0"/>
              <a:t>3</a:t>
            </a:fld>
            <a:endParaRPr lang="en-GB"/>
          </a:p>
        </p:txBody>
      </p:sp>
    </p:spTree>
    <p:extLst>
      <p:ext uri="{BB962C8B-B14F-4D97-AF65-F5344CB8AC3E}">
        <p14:creationId xmlns:p14="http://schemas.microsoft.com/office/powerpoint/2010/main" val="42915538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770313" y="857250"/>
            <a:ext cx="1603375" cy="2314575"/>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65C0EC39-E1D8-4F61-9507-83E5DC4990C1}" type="slidenum">
              <a:rPr lang="en-GB" smtClean="0"/>
              <a:t>21</a:t>
            </a:fld>
            <a:endParaRPr lang="en-GB"/>
          </a:p>
        </p:txBody>
      </p:sp>
    </p:spTree>
    <p:extLst>
      <p:ext uri="{BB962C8B-B14F-4D97-AF65-F5344CB8AC3E}">
        <p14:creationId xmlns:p14="http://schemas.microsoft.com/office/powerpoint/2010/main" val="531355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770313" y="857250"/>
            <a:ext cx="1603375" cy="2314575"/>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65C0EC39-E1D8-4F61-9507-83E5DC4990C1}" type="slidenum">
              <a:rPr lang="en-GB" smtClean="0"/>
              <a:t>23</a:t>
            </a:fld>
            <a:endParaRPr lang="en-GB"/>
          </a:p>
        </p:txBody>
      </p:sp>
    </p:spTree>
    <p:extLst>
      <p:ext uri="{BB962C8B-B14F-4D97-AF65-F5344CB8AC3E}">
        <p14:creationId xmlns:p14="http://schemas.microsoft.com/office/powerpoint/2010/main" val="10793099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770313" y="857250"/>
            <a:ext cx="1603375" cy="2314575"/>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65C0EC39-E1D8-4F61-9507-83E5DC4990C1}" type="slidenum">
              <a:rPr lang="en-GB" smtClean="0"/>
              <a:t>24</a:t>
            </a:fld>
            <a:endParaRPr lang="en-GB"/>
          </a:p>
        </p:txBody>
      </p:sp>
    </p:spTree>
    <p:extLst>
      <p:ext uri="{BB962C8B-B14F-4D97-AF65-F5344CB8AC3E}">
        <p14:creationId xmlns:p14="http://schemas.microsoft.com/office/powerpoint/2010/main" val="1494046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770313" y="857250"/>
            <a:ext cx="1603375" cy="2314575"/>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65C0EC39-E1D8-4F61-9507-83E5DC4990C1}" type="slidenum">
              <a:rPr lang="en-GB" smtClean="0"/>
              <a:t>4</a:t>
            </a:fld>
            <a:endParaRPr lang="en-GB"/>
          </a:p>
        </p:txBody>
      </p:sp>
      <p:sp>
        <p:nvSpPr>
          <p:cNvPr id="5" name="Marcador de pie de página 4">
            <a:extLst>
              <a:ext uri="{FF2B5EF4-FFF2-40B4-BE49-F238E27FC236}">
                <a16:creationId xmlns:a16="http://schemas.microsoft.com/office/drawing/2014/main" id="{F3054209-2967-9ADA-6620-87641FA2EB25}"/>
              </a:ext>
            </a:extLst>
          </p:cNvPr>
          <p:cNvSpPr>
            <a:spLocks noGrp="1"/>
          </p:cNvSpPr>
          <p:nvPr>
            <p:ph type="ftr" sz="quarter" idx="4"/>
          </p:nvPr>
        </p:nvSpPr>
        <p:spPr/>
        <p:txBody>
          <a:bodyPr/>
          <a:lstStyle/>
          <a:p>
            <a:r>
              <a:rPr lang="en-GB"/>
              <a:t>PILOT OPERATIONAL PLAN FOR OARSOALDEA’s COASTAL CITY Living Lab</a:t>
            </a:r>
          </a:p>
        </p:txBody>
      </p:sp>
    </p:spTree>
    <p:extLst>
      <p:ext uri="{BB962C8B-B14F-4D97-AF65-F5344CB8AC3E}">
        <p14:creationId xmlns:p14="http://schemas.microsoft.com/office/powerpoint/2010/main" val="1983382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770313" y="857250"/>
            <a:ext cx="1603375" cy="2314575"/>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65C0EC39-E1D8-4F61-9507-83E5DC4990C1}" type="slidenum">
              <a:rPr lang="en-GB" smtClean="0"/>
              <a:t>5</a:t>
            </a:fld>
            <a:endParaRPr lang="en-GB"/>
          </a:p>
        </p:txBody>
      </p:sp>
      <p:sp>
        <p:nvSpPr>
          <p:cNvPr id="5" name="Marcador de pie de página 4">
            <a:extLst>
              <a:ext uri="{FF2B5EF4-FFF2-40B4-BE49-F238E27FC236}">
                <a16:creationId xmlns:a16="http://schemas.microsoft.com/office/drawing/2014/main" id="{F3054209-2967-9ADA-6620-87641FA2EB25}"/>
              </a:ext>
            </a:extLst>
          </p:cNvPr>
          <p:cNvSpPr>
            <a:spLocks noGrp="1"/>
          </p:cNvSpPr>
          <p:nvPr>
            <p:ph type="ftr" sz="quarter" idx="4"/>
          </p:nvPr>
        </p:nvSpPr>
        <p:spPr/>
        <p:txBody>
          <a:bodyPr/>
          <a:lstStyle/>
          <a:p>
            <a:r>
              <a:rPr lang="en-GB"/>
              <a:t>PILOT OPERATIONAL PLAN FOR OARSOALDEA’s COASTAL CITY Living Lab</a:t>
            </a:r>
          </a:p>
        </p:txBody>
      </p:sp>
    </p:spTree>
    <p:extLst>
      <p:ext uri="{BB962C8B-B14F-4D97-AF65-F5344CB8AC3E}">
        <p14:creationId xmlns:p14="http://schemas.microsoft.com/office/powerpoint/2010/main" val="2426821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770313" y="857250"/>
            <a:ext cx="1603375" cy="2314575"/>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65C0EC39-E1D8-4F61-9507-83E5DC4990C1}" type="slidenum">
              <a:rPr lang="en-GB" smtClean="0"/>
              <a:t>6</a:t>
            </a:fld>
            <a:endParaRPr lang="en-GB"/>
          </a:p>
        </p:txBody>
      </p:sp>
      <p:sp>
        <p:nvSpPr>
          <p:cNvPr id="5" name="Marcador de pie de página 4">
            <a:extLst>
              <a:ext uri="{FF2B5EF4-FFF2-40B4-BE49-F238E27FC236}">
                <a16:creationId xmlns:a16="http://schemas.microsoft.com/office/drawing/2014/main" id="{37B62CC4-6889-BA8A-C826-C1E8877F080C}"/>
              </a:ext>
            </a:extLst>
          </p:cNvPr>
          <p:cNvSpPr>
            <a:spLocks noGrp="1"/>
          </p:cNvSpPr>
          <p:nvPr>
            <p:ph type="ftr" sz="quarter" idx="4"/>
          </p:nvPr>
        </p:nvSpPr>
        <p:spPr/>
        <p:txBody>
          <a:bodyPr/>
          <a:lstStyle/>
          <a:p>
            <a:r>
              <a:rPr lang="en-GB"/>
              <a:t>PILOT OPERATIONAL PLAN FOR OARSOALDEA’s COASTAL CITY Living Lab</a:t>
            </a:r>
          </a:p>
        </p:txBody>
      </p:sp>
    </p:spTree>
    <p:extLst>
      <p:ext uri="{BB962C8B-B14F-4D97-AF65-F5344CB8AC3E}">
        <p14:creationId xmlns:p14="http://schemas.microsoft.com/office/powerpoint/2010/main" val="1712917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770313" y="857250"/>
            <a:ext cx="1603375" cy="2314575"/>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65C0EC39-E1D8-4F61-9507-83E5DC4990C1}" type="slidenum">
              <a:rPr lang="en-GB" smtClean="0"/>
              <a:t>7</a:t>
            </a:fld>
            <a:endParaRPr lang="en-GB"/>
          </a:p>
        </p:txBody>
      </p:sp>
      <p:sp>
        <p:nvSpPr>
          <p:cNvPr id="5" name="Marcador de pie de página 4">
            <a:extLst>
              <a:ext uri="{FF2B5EF4-FFF2-40B4-BE49-F238E27FC236}">
                <a16:creationId xmlns:a16="http://schemas.microsoft.com/office/drawing/2014/main" id="{37B62CC4-6889-BA8A-C826-C1E8877F080C}"/>
              </a:ext>
            </a:extLst>
          </p:cNvPr>
          <p:cNvSpPr>
            <a:spLocks noGrp="1"/>
          </p:cNvSpPr>
          <p:nvPr>
            <p:ph type="ftr" sz="quarter" idx="4"/>
          </p:nvPr>
        </p:nvSpPr>
        <p:spPr/>
        <p:txBody>
          <a:bodyPr/>
          <a:lstStyle/>
          <a:p>
            <a:r>
              <a:rPr lang="en-GB"/>
              <a:t>PILOT OPERATIONAL PLAN FOR OARSOALDEA’s COASTAL CITY Living Lab</a:t>
            </a:r>
          </a:p>
        </p:txBody>
      </p:sp>
    </p:spTree>
    <p:extLst>
      <p:ext uri="{BB962C8B-B14F-4D97-AF65-F5344CB8AC3E}">
        <p14:creationId xmlns:p14="http://schemas.microsoft.com/office/powerpoint/2010/main" val="3890188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770313" y="857250"/>
            <a:ext cx="1603375" cy="2314575"/>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65C0EC39-E1D8-4F61-9507-83E5DC4990C1}" type="slidenum">
              <a:rPr lang="en-GB" smtClean="0"/>
              <a:t>8</a:t>
            </a:fld>
            <a:endParaRPr lang="en-GB"/>
          </a:p>
        </p:txBody>
      </p:sp>
      <p:sp>
        <p:nvSpPr>
          <p:cNvPr id="5" name="Marcador de pie de página 4">
            <a:extLst>
              <a:ext uri="{FF2B5EF4-FFF2-40B4-BE49-F238E27FC236}">
                <a16:creationId xmlns:a16="http://schemas.microsoft.com/office/drawing/2014/main" id="{58BA77B7-5570-B8D5-638C-061E896CD78A}"/>
              </a:ext>
            </a:extLst>
          </p:cNvPr>
          <p:cNvSpPr>
            <a:spLocks noGrp="1"/>
          </p:cNvSpPr>
          <p:nvPr>
            <p:ph type="ftr" sz="quarter" idx="4"/>
          </p:nvPr>
        </p:nvSpPr>
        <p:spPr/>
        <p:txBody>
          <a:bodyPr/>
          <a:lstStyle/>
          <a:p>
            <a:r>
              <a:rPr lang="en-GB"/>
              <a:t>PILOT OPERATIONAL PLAN FOR OARSOALDEA’s COASTAL CITY Living Lab</a:t>
            </a:r>
          </a:p>
        </p:txBody>
      </p:sp>
    </p:spTree>
    <p:extLst>
      <p:ext uri="{BB962C8B-B14F-4D97-AF65-F5344CB8AC3E}">
        <p14:creationId xmlns:p14="http://schemas.microsoft.com/office/powerpoint/2010/main" val="1131193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770313" y="857250"/>
            <a:ext cx="1603375" cy="2314575"/>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65C0EC39-E1D8-4F61-9507-83E5DC4990C1}" type="slidenum">
              <a:rPr lang="en-GB" smtClean="0"/>
              <a:t>9</a:t>
            </a:fld>
            <a:endParaRPr lang="en-GB"/>
          </a:p>
        </p:txBody>
      </p:sp>
      <p:sp>
        <p:nvSpPr>
          <p:cNvPr id="5" name="Marcador de pie de página 4">
            <a:extLst>
              <a:ext uri="{FF2B5EF4-FFF2-40B4-BE49-F238E27FC236}">
                <a16:creationId xmlns:a16="http://schemas.microsoft.com/office/drawing/2014/main" id="{3AD07CD1-15C1-3878-8480-4A708748251A}"/>
              </a:ext>
            </a:extLst>
          </p:cNvPr>
          <p:cNvSpPr>
            <a:spLocks noGrp="1"/>
          </p:cNvSpPr>
          <p:nvPr>
            <p:ph type="ftr" sz="quarter" idx="4"/>
          </p:nvPr>
        </p:nvSpPr>
        <p:spPr/>
        <p:txBody>
          <a:bodyPr/>
          <a:lstStyle/>
          <a:p>
            <a:r>
              <a:rPr lang="en-GB"/>
              <a:t>PILOT OPERATIONAL PLAN FOR PIRAN'S COASTAL CITY Living Lab</a:t>
            </a:r>
          </a:p>
        </p:txBody>
      </p:sp>
    </p:spTree>
    <p:extLst>
      <p:ext uri="{BB962C8B-B14F-4D97-AF65-F5344CB8AC3E}">
        <p14:creationId xmlns:p14="http://schemas.microsoft.com/office/powerpoint/2010/main" val="872490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770313" y="857250"/>
            <a:ext cx="1603375" cy="2314575"/>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65C0EC39-E1D8-4F61-9507-83E5DC4990C1}" type="slidenum">
              <a:rPr lang="en-GB" smtClean="0"/>
              <a:t>10</a:t>
            </a:fld>
            <a:endParaRPr lang="en-GB"/>
          </a:p>
        </p:txBody>
      </p:sp>
      <p:sp>
        <p:nvSpPr>
          <p:cNvPr id="5" name="Marcador de pie de página 4">
            <a:extLst>
              <a:ext uri="{FF2B5EF4-FFF2-40B4-BE49-F238E27FC236}">
                <a16:creationId xmlns:a16="http://schemas.microsoft.com/office/drawing/2014/main" id="{C01FC402-DA49-5006-7C2B-E63D5ADEA2B7}"/>
              </a:ext>
            </a:extLst>
          </p:cNvPr>
          <p:cNvSpPr>
            <a:spLocks noGrp="1"/>
          </p:cNvSpPr>
          <p:nvPr>
            <p:ph type="ftr" sz="quarter" idx="4"/>
          </p:nvPr>
        </p:nvSpPr>
        <p:spPr/>
        <p:txBody>
          <a:bodyPr/>
          <a:lstStyle/>
          <a:p>
            <a:r>
              <a:rPr lang="en-GB"/>
              <a:t>PILOT OPERATIONAL PLAN FOR OARSOALDEA’s COASTAL CITY Living Lab</a:t>
            </a:r>
          </a:p>
        </p:txBody>
      </p:sp>
    </p:spTree>
    <p:extLst>
      <p:ext uri="{BB962C8B-B14F-4D97-AF65-F5344CB8AC3E}">
        <p14:creationId xmlns:p14="http://schemas.microsoft.com/office/powerpoint/2010/main" val="15059556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bg bwMode="gray">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2" name="Rectangle 3"/>
          <p:cNvSpPr>
            <a:spLocks noGrp="1" noChangeArrowheads="1"/>
          </p:cNvSpPr>
          <p:nvPr>
            <p:ph type="ctrTitle" hasCustomPrompt="1"/>
          </p:nvPr>
        </p:nvSpPr>
        <p:spPr bwMode="white">
          <a:xfrm>
            <a:off x="322042" y="2105632"/>
            <a:ext cx="5023421" cy="2000457"/>
          </a:xfrm>
        </p:spPr>
        <p:txBody>
          <a:bodyPr anchor="b"/>
          <a:lstStyle>
            <a:lvl1pPr>
              <a:lnSpc>
                <a:spcPct val="105000"/>
              </a:lnSpc>
              <a:defRPr sz="3038" baseline="0">
                <a:solidFill>
                  <a:srgbClr val="003F6C"/>
                </a:solidFill>
              </a:defRPr>
            </a:lvl1pPr>
          </a:lstStyle>
          <a:p>
            <a:pPr lvl="0"/>
            <a:r>
              <a:rPr lang="en-US" altLang="de-DE" noProof="0"/>
              <a:t>Project meeting name</a:t>
            </a:r>
            <a:endParaRPr lang="de-DE" altLang="de-DE" noProof="0"/>
          </a:p>
        </p:txBody>
      </p:sp>
      <p:sp>
        <p:nvSpPr>
          <p:cNvPr id="7" name="TextBox 6">
            <a:extLst>
              <a:ext uri="{FF2B5EF4-FFF2-40B4-BE49-F238E27FC236}">
                <a16:creationId xmlns:a16="http://schemas.microsoft.com/office/drawing/2014/main" id="{2B1CFB7F-1CBC-EC44-B0AB-09EC885F55D9}"/>
              </a:ext>
            </a:extLst>
          </p:cNvPr>
          <p:cNvSpPr txBox="1"/>
          <p:nvPr userDrawn="1"/>
        </p:nvSpPr>
        <p:spPr>
          <a:xfrm>
            <a:off x="1702676" y="11363435"/>
            <a:ext cx="184731" cy="248209"/>
          </a:xfrm>
          <a:prstGeom prst="rect">
            <a:avLst/>
          </a:prstGeom>
          <a:noFill/>
        </p:spPr>
        <p:txBody>
          <a:bodyPr wrap="none" rtlCol="0">
            <a:spAutoFit/>
          </a:bodyPr>
          <a:lstStyle/>
          <a:p>
            <a:endParaRPr lang="en-IT" sz="1013"/>
          </a:p>
        </p:txBody>
      </p:sp>
      <p:sp>
        <p:nvSpPr>
          <p:cNvPr id="14" name="Shape 27">
            <a:extLst>
              <a:ext uri="{FF2B5EF4-FFF2-40B4-BE49-F238E27FC236}">
                <a16:creationId xmlns:a16="http://schemas.microsoft.com/office/drawing/2014/main" id="{13DC29BE-9809-4946-9961-323D71A5C9EA}"/>
              </a:ext>
            </a:extLst>
          </p:cNvPr>
          <p:cNvSpPr/>
          <p:nvPr userDrawn="1"/>
        </p:nvSpPr>
        <p:spPr>
          <a:xfrm>
            <a:off x="1170185" y="8989441"/>
            <a:ext cx="3241948" cy="274178"/>
          </a:xfrm>
          <a:prstGeom prst="rect">
            <a:avLst/>
          </a:prstGeom>
          <a:ln w="12700">
            <a:miter lim="400000"/>
          </a:ln>
          <a:extLst>
            <a:ext uri="{C572A759-6A51-4108-AA02-DFA0A04FC94B}">
              <ma14:wrappingTextBoxFlag xmlns:ma14="http://schemas.microsoft.com/office/mac/drawingml/2011/main" xmlns="" val="1"/>
            </a:ext>
          </a:extLst>
        </p:spPr>
        <p:txBody>
          <a:bodyPr wrap="square" lIns="25717" rIns="25717">
            <a:spAutoFit/>
          </a:bodyPr>
          <a:lstStyle>
            <a:lvl1pPr defTabSz="914400">
              <a:spcBef>
                <a:spcPts val="0"/>
              </a:spcBef>
              <a:defRPr sz="2200">
                <a:solidFill>
                  <a:srgbClr val="004365"/>
                </a:solidFill>
                <a:latin typeface="Avenir Heavy"/>
                <a:ea typeface="Avenir Heavy"/>
                <a:cs typeface="Avenir Heavy"/>
                <a:sym typeface="Avenir Heavy"/>
              </a:defRPr>
            </a:lvl1pPr>
          </a:lstStyle>
          <a:p>
            <a:r>
              <a:rPr sz="591" b="0" i="0">
                <a:solidFill>
                  <a:srgbClr val="003F6C"/>
                </a:solidFill>
                <a:latin typeface="Montserrat" pitchFamily="2" charset="77"/>
              </a:rPr>
              <a:t>This project has received funding from the European Union’s Horizon 2020 research and innovation </a:t>
            </a:r>
            <a:r>
              <a:rPr lang="en-GB" sz="591" b="0" i="0" noProof="0">
                <a:solidFill>
                  <a:srgbClr val="003F6C"/>
                </a:solidFill>
                <a:latin typeface="Montserrat" pitchFamily="2" charset="77"/>
              </a:rPr>
              <a:t>programme</a:t>
            </a:r>
            <a:r>
              <a:rPr sz="591" b="0" i="0">
                <a:solidFill>
                  <a:srgbClr val="003F6C"/>
                </a:solidFill>
                <a:latin typeface="Montserrat" pitchFamily="2" charset="77"/>
              </a:rPr>
              <a:t> under grant agreement No 101007142</a:t>
            </a:r>
          </a:p>
        </p:txBody>
      </p:sp>
      <p:pic>
        <p:nvPicPr>
          <p:cNvPr id="15" name="image6.jpg">
            <a:extLst>
              <a:ext uri="{FF2B5EF4-FFF2-40B4-BE49-F238E27FC236}">
                <a16:creationId xmlns:a16="http://schemas.microsoft.com/office/drawing/2014/main" id="{E2EE605E-8584-8249-8E3B-58A09168E3D0}"/>
              </a:ext>
            </a:extLst>
          </p:cNvPr>
          <p:cNvPicPr>
            <a:picLocks noChangeAspect="1"/>
          </p:cNvPicPr>
          <p:nvPr userDrawn="1"/>
        </p:nvPicPr>
        <p:blipFill>
          <a:blip r:embed="rId3"/>
          <a:stretch>
            <a:fillRect/>
          </a:stretch>
        </p:blipFill>
        <p:spPr>
          <a:xfrm>
            <a:off x="603032" y="8844626"/>
            <a:ext cx="523434" cy="889797"/>
          </a:xfrm>
          <a:prstGeom prst="rect">
            <a:avLst/>
          </a:prstGeom>
          <a:ln w="12700">
            <a:solidFill>
              <a:schemeClr val="bg1"/>
            </a:solidFill>
            <a:miter lim="400000"/>
          </a:ln>
        </p:spPr>
      </p:pic>
      <p:sp>
        <p:nvSpPr>
          <p:cNvPr id="17" name="Picture Placeholder 2">
            <a:extLst>
              <a:ext uri="{FF2B5EF4-FFF2-40B4-BE49-F238E27FC236}">
                <a16:creationId xmlns:a16="http://schemas.microsoft.com/office/drawing/2014/main" id="{8373A0EA-D108-7249-B261-13615E265692}"/>
              </a:ext>
            </a:extLst>
          </p:cNvPr>
          <p:cNvSpPr>
            <a:spLocks noGrp="1"/>
          </p:cNvSpPr>
          <p:nvPr>
            <p:ph type="pic" idx="11" hasCustomPrompt="1"/>
          </p:nvPr>
        </p:nvSpPr>
        <p:spPr>
          <a:xfrm>
            <a:off x="4598250" y="8966368"/>
            <a:ext cx="876815" cy="889797"/>
          </a:xfrm>
          <a:prstGeom prst="rect">
            <a:avLst/>
          </a:prstGeom>
        </p:spPr>
        <p:txBody>
          <a:bodyPr/>
          <a:lstStyle>
            <a:lvl1pPr marL="0" indent="0">
              <a:buNone/>
              <a:defRPr sz="675">
                <a:solidFill>
                  <a:schemeClr val="bg1"/>
                </a:solidFill>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GB"/>
              <a:t>A</a:t>
            </a:r>
            <a:r>
              <a:rPr lang="en-IT"/>
              <a:t>dd your logo</a:t>
            </a:r>
          </a:p>
        </p:txBody>
      </p:sp>
      <p:pic>
        <p:nvPicPr>
          <p:cNvPr id="23" name="Picture 22">
            <a:extLst>
              <a:ext uri="{FF2B5EF4-FFF2-40B4-BE49-F238E27FC236}">
                <a16:creationId xmlns:a16="http://schemas.microsoft.com/office/drawing/2014/main" id="{2F5F4505-170F-6444-8A85-3DDEFE55EF1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50773" y="198081"/>
            <a:ext cx="1831895" cy="1493961"/>
          </a:xfrm>
          <a:prstGeom prst="rect">
            <a:avLst/>
          </a:prstGeom>
        </p:spPr>
      </p:pic>
      <p:pic>
        <p:nvPicPr>
          <p:cNvPr id="24" name="Picture 23">
            <a:extLst>
              <a:ext uri="{FF2B5EF4-FFF2-40B4-BE49-F238E27FC236}">
                <a16:creationId xmlns:a16="http://schemas.microsoft.com/office/drawing/2014/main" id="{7BD06CD4-DA4D-6845-912D-C3A48F31A931}"/>
              </a:ext>
            </a:extLst>
          </p:cNvPr>
          <p:cNvPicPr>
            <a:picLocks noChangeAspect="1"/>
          </p:cNvPicPr>
          <p:nvPr userDrawn="1"/>
        </p:nvPicPr>
        <p:blipFill>
          <a:blip r:embed="rId5"/>
          <a:stretch>
            <a:fillRect/>
          </a:stretch>
        </p:blipFill>
        <p:spPr>
          <a:xfrm>
            <a:off x="5214461" y="4786034"/>
            <a:ext cx="3304506" cy="3720619"/>
          </a:xfrm>
          <a:prstGeom prst="rect">
            <a:avLst/>
          </a:prstGeom>
        </p:spPr>
      </p:pic>
      <p:sp>
        <p:nvSpPr>
          <p:cNvPr id="26" name="TextBox 25">
            <a:extLst>
              <a:ext uri="{FF2B5EF4-FFF2-40B4-BE49-F238E27FC236}">
                <a16:creationId xmlns:a16="http://schemas.microsoft.com/office/drawing/2014/main" id="{0C4544A6-3B01-7E49-B640-5853BC5DA52E}"/>
              </a:ext>
            </a:extLst>
          </p:cNvPr>
          <p:cNvSpPr txBox="1"/>
          <p:nvPr userDrawn="1"/>
        </p:nvSpPr>
        <p:spPr>
          <a:xfrm>
            <a:off x="4412133" y="1742514"/>
            <a:ext cx="2125864" cy="178960"/>
          </a:xfrm>
          <a:prstGeom prst="rect">
            <a:avLst/>
          </a:prstGeom>
          <a:noFill/>
        </p:spPr>
        <p:txBody>
          <a:bodyPr wrap="square" rtlCol="0">
            <a:spAutoFit/>
          </a:bodyPr>
          <a:lstStyle/>
          <a:p>
            <a:pPr algn="ctr"/>
            <a:r>
              <a:rPr lang="en-ID" sz="563">
                <a:solidFill>
                  <a:schemeClr val="bg1"/>
                </a:solidFill>
                <a:latin typeface="Inter" panose="020B0502030000000004" pitchFamily="34" charset="0"/>
                <a:ea typeface="Inter" panose="020B0502030000000004" pitchFamily="34" charset="0"/>
              </a:rPr>
              <a:t>Smart Control of the Climate Resilience in European Coastal Cities</a:t>
            </a:r>
            <a:endParaRPr lang="en-ID" sz="1013">
              <a:solidFill>
                <a:schemeClr val="bg1"/>
              </a:solidFill>
              <a:latin typeface="Inter" panose="020B0502030000000004" pitchFamily="34" charset="0"/>
              <a:ea typeface="Inter" panose="020B0502030000000004" pitchFamily="34" charset="0"/>
            </a:endParaRPr>
          </a:p>
        </p:txBody>
      </p:sp>
      <p:sp>
        <p:nvSpPr>
          <p:cNvPr id="27" name="Rectangle 4">
            <a:extLst>
              <a:ext uri="{FF2B5EF4-FFF2-40B4-BE49-F238E27FC236}">
                <a16:creationId xmlns:a16="http://schemas.microsoft.com/office/drawing/2014/main" id="{E4533C2B-30AC-4D4D-836E-368F1D68CB7B}"/>
              </a:ext>
            </a:extLst>
          </p:cNvPr>
          <p:cNvSpPr>
            <a:spLocks noGrp="1" noChangeArrowheads="1"/>
          </p:cNvSpPr>
          <p:nvPr>
            <p:ph type="subTitle" idx="1" hasCustomPrompt="1"/>
          </p:nvPr>
        </p:nvSpPr>
        <p:spPr bwMode="white">
          <a:xfrm>
            <a:off x="322042" y="4786034"/>
            <a:ext cx="5044679" cy="498018"/>
          </a:xfrm>
        </p:spPr>
        <p:txBody>
          <a:bodyPr anchor="t"/>
          <a:lstStyle>
            <a:lvl1pPr marL="0" indent="0">
              <a:lnSpc>
                <a:spcPct val="100000"/>
              </a:lnSpc>
              <a:buNone/>
              <a:defRPr sz="788">
                <a:solidFill>
                  <a:srgbClr val="003F6C"/>
                </a:solidFill>
              </a:defRPr>
            </a:lvl1pPr>
          </a:lstStyle>
          <a:p>
            <a:pPr lvl="0"/>
            <a:r>
              <a:rPr lang="en-GB" altLang="de-DE" noProof="0"/>
              <a:t>Place, Date</a:t>
            </a:r>
            <a:endParaRPr lang="de-DE" altLang="de-DE" noProof="0"/>
          </a:p>
        </p:txBody>
      </p:sp>
      <p:sp>
        <p:nvSpPr>
          <p:cNvPr id="28" name="Content Placeholder 24">
            <a:extLst>
              <a:ext uri="{FF2B5EF4-FFF2-40B4-BE49-F238E27FC236}">
                <a16:creationId xmlns:a16="http://schemas.microsoft.com/office/drawing/2014/main" id="{5F85776D-6822-3C42-BD15-26006B01C82C}"/>
              </a:ext>
            </a:extLst>
          </p:cNvPr>
          <p:cNvSpPr>
            <a:spLocks noGrp="1"/>
          </p:cNvSpPr>
          <p:nvPr>
            <p:ph sz="quarter" idx="12" hasCustomPrompt="1"/>
          </p:nvPr>
        </p:nvSpPr>
        <p:spPr>
          <a:xfrm>
            <a:off x="315184" y="5301911"/>
            <a:ext cx="5044679" cy="556260"/>
          </a:xfrm>
        </p:spPr>
        <p:txBody>
          <a:bodyPr/>
          <a:lstStyle>
            <a:lvl1pPr marL="0" marR="0" indent="0" algn="l" defTabSz="514350" rtl="0" eaLnBrk="1" fontAlgn="auto" latinLnBrk="0" hangingPunct="1">
              <a:lnSpc>
                <a:spcPct val="113000"/>
              </a:lnSpc>
              <a:spcBef>
                <a:spcPts val="0"/>
              </a:spcBef>
              <a:spcAft>
                <a:spcPts val="0"/>
              </a:spcAft>
              <a:buClrTx/>
              <a:buSzTx/>
              <a:buFont typeface="Arial" panose="020B0604020202020204" pitchFamily="34" charset="0"/>
              <a:buNone/>
              <a:tabLst/>
              <a:defRPr sz="788">
                <a:solidFill>
                  <a:srgbClr val="003F6C"/>
                </a:solidFill>
              </a:defRPr>
            </a:lvl1pPr>
          </a:lstStyle>
          <a:p>
            <a:pPr marL="0" marR="0" lvl="0" indent="0" algn="l" defTabSz="514350" rtl="0" eaLnBrk="1" fontAlgn="auto" latinLnBrk="0" hangingPunct="1">
              <a:lnSpc>
                <a:spcPct val="113000"/>
              </a:lnSpc>
              <a:spcBef>
                <a:spcPts val="0"/>
              </a:spcBef>
              <a:spcAft>
                <a:spcPts val="0"/>
              </a:spcAft>
              <a:buClrTx/>
              <a:buSzTx/>
              <a:buFont typeface="Arial" panose="020B0604020202020204" pitchFamily="34" charset="0"/>
              <a:buNone/>
              <a:tabLst/>
              <a:defRPr/>
            </a:pPr>
            <a:r>
              <a:rPr lang="it-IT" altLang="de-DE" noProof="0"/>
              <a:t>WP#</a:t>
            </a:r>
            <a:endParaRPr lang="de-DE" altLang="de-DE" noProof="0"/>
          </a:p>
          <a:p>
            <a:pPr lvl="0"/>
            <a:endParaRPr lang="en-IT"/>
          </a:p>
        </p:txBody>
      </p:sp>
      <p:sp>
        <p:nvSpPr>
          <p:cNvPr id="29" name="Content Placeholder 24">
            <a:extLst>
              <a:ext uri="{FF2B5EF4-FFF2-40B4-BE49-F238E27FC236}">
                <a16:creationId xmlns:a16="http://schemas.microsoft.com/office/drawing/2014/main" id="{70FED5B0-D89E-EB4B-ADF8-387B913D2E91}"/>
              </a:ext>
            </a:extLst>
          </p:cNvPr>
          <p:cNvSpPr>
            <a:spLocks noGrp="1"/>
          </p:cNvSpPr>
          <p:nvPr>
            <p:ph sz="quarter" idx="13" hasCustomPrompt="1"/>
          </p:nvPr>
        </p:nvSpPr>
        <p:spPr>
          <a:xfrm>
            <a:off x="307642" y="5875944"/>
            <a:ext cx="5044679" cy="541495"/>
          </a:xfrm>
        </p:spPr>
        <p:txBody>
          <a:bodyPr/>
          <a:lstStyle>
            <a:lvl1pPr marL="0" marR="0" indent="0" algn="l" defTabSz="514350" rtl="0" eaLnBrk="1" fontAlgn="auto" latinLnBrk="0" hangingPunct="1">
              <a:lnSpc>
                <a:spcPct val="113000"/>
              </a:lnSpc>
              <a:spcBef>
                <a:spcPts val="0"/>
              </a:spcBef>
              <a:spcAft>
                <a:spcPts val="0"/>
              </a:spcAft>
              <a:buClrTx/>
              <a:buSzTx/>
              <a:buFont typeface="Arial" panose="020B0604020202020204" pitchFamily="34" charset="0"/>
              <a:buNone/>
              <a:tabLst/>
              <a:defRPr sz="788">
                <a:solidFill>
                  <a:srgbClr val="003F6C"/>
                </a:solidFill>
              </a:defRPr>
            </a:lvl1pPr>
          </a:lstStyle>
          <a:p>
            <a:pPr marL="0" marR="0" lvl="0" indent="0" algn="l" defTabSz="514350" rtl="0" eaLnBrk="1" fontAlgn="auto" latinLnBrk="0" hangingPunct="1">
              <a:lnSpc>
                <a:spcPct val="113000"/>
              </a:lnSpc>
              <a:spcBef>
                <a:spcPts val="0"/>
              </a:spcBef>
              <a:spcAft>
                <a:spcPts val="0"/>
              </a:spcAft>
              <a:buClrTx/>
              <a:buSzTx/>
              <a:buFont typeface="Arial" panose="020B0604020202020204" pitchFamily="34" charset="0"/>
              <a:buNone/>
              <a:tabLst/>
              <a:defRPr/>
            </a:pPr>
            <a:r>
              <a:rPr lang="en-GB" altLang="de-DE" noProof="0"/>
              <a:t>Name</a:t>
            </a:r>
          </a:p>
          <a:p>
            <a:pPr lvl="0"/>
            <a:endParaRPr lang="en-IT"/>
          </a:p>
        </p:txBody>
      </p:sp>
      <p:sp>
        <p:nvSpPr>
          <p:cNvPr id="30" name="Content Placeholder 24">
            <a:extLst>
              <a:ext uri="{FF2B5EF4-FFF2-40B4-BE49-F238E27FC236}">
                <a16:creationId xmlns:a16="http://schemas.microsoft.com/office/drawing/2014/main" id="{A8C91855-B248-FA4E-BBAA-6A4AC903EF75}"/>
              </a:ext>
            </a:extLst>
          </p:cNvPr>
          <p:cNvSpPr>
            <a:spLocks noGrp="1"/>
          </p:cNvSpPr>
          <p:nvPr>
            <p:ph sz="quarter" idx="14" hasCustomPrompt="1"/>
          </p:nvPr>
        </p:nvSpPr>
        <p:spPr>
          <a:xfrm>
            <a:off x="300784" y="6440058"/>
            <a:ext cx="5044679" cy="541495"/>
          </a:xfrm>
        </p:spPr>
        <p:txBody>
          <a:bodyPr/>
          <a:lstStyle>
            <a:lvl1pPr marL="0" marR="0" indent="0" algn="l" defTabSz="514350" rtl="0" eaLnBrk="1" fontAlgn="auto" latinLnBrk="0" hangingPunct="1">
              <a:lnSpc>
                <a:spcPct val="113000"/>
              </a:lnSpc>
              <a:spcBef>
                <a:spcPts val="0"/>
              </a:spcBef>
              <a:spcAft>
                <a:spcPts val="0"/>
              </a:spcAft>
              <a:buClrTx/>
              <a:buSzTx/>
              <a:buFont typeface="Arial" panose="020B0604020202020204" pitchFamily="34" charset="0"/>
              <a:buNone/>
              <a:tabLst/>
              <a:defRPr sz="788">
                <a:solidFill>
                  <a:srgbClr val="003F6C"/>
                </a:solidFill>
              </a:defRPr>
            </a:lvl1pPr>
          </a:lstStyle>
          <a:p>
            <a:pPr marL="0" marR="0" lvl="0" indent="0" algn="l" defTabSz="514350" rtl="0" eaLnBrk="1" fontAlgn="auto" latinLnBrk="0" hangingPunct="1">
              <a:lnSpc>
                <a:spcPct val="113000"/>
              </a:lnSpc>
              <a:spcBef>
                <a:spcPts val="0"/>
              </a:spcBef>
              <a:spcAft>
                <a:spcPts val="0"/>
              </a:spcAft>
              <a:buClrTx/>
              <a:buSzTx/>
              <a:buFont typeface="Arial" panose="020B0604020202020204" pitchFamily="34" charset="0"/>
              <a:buNone/>
              <a:tabLst/>
              <a:defRPr/>
            </a:pPr>
            <a:r>
              <a:rPr lang="it-IT" altLang="de-DE" noProof="0"/>
              <a:t>Organization</a:t>
            </a:r>
            <a:endParaRPr lang="de-DE" altLang="de-DE" noProof="0"/>
          </a:p>
          <a:p>
            <a:pPr lvl="0"/>
            <a:endParaRPr lang="en-IT"/>
          </a:p>
        </p:txBody>
      </p:sp>
    </p:spTree>
    <p:extLst>
      <p:ext uri="{BB962C8B-B14F-4D97-AF65-F5344CB8AC3E}">
        <p14:creationId xmlns:p14="http://schemas.microsoft.com/office/powerpoint/2010/main" val="4021250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and three column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a:t>Click to edit header</a:t>
            </a:r>
            <a:endParaRPr lang="de-DE"/>
          </a:p>
        </p:txBody>
      </p:sp>
      <p:sp>
        <p:nvSpPr>
          <p:cNvPr id="3" name="Inhaltsplatzhalter 2"/>
          <p:cNvSpPr>
            <a:spLocks noGrp="1"/>
          </p:cNvSpPr>
          <p:nvPr>
            <p:ph idx="1"/>
          </p:nvPr>
        </p:nvSpPr>
        <p:spPr>
          <a:xfrm>
            <a:off x="269677" y="2261999"/>
            <a:ext cx="2025000" cy="622689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DE"/>
          </a:p>
        </p:txBody>
      </p:sp>
      <p:sp>
        <p:nvSpPr>
          <p:cNvPr id="10" name="Slide Number Placeholder 9"/>
          <p:cNvSpPr>
            <a:spLocks noGrp="1"/>
          </p:cNvSpPr>
          <p:nvPr>
            <p:ph type="sldNum" sz="quarter" idx="16"/>
          </p:nvPr>
        </p:nvSpPr>
        <p:spPr/>
        <p:txBody>
          <a:bodyPr/>
          <a:lstStyle/>
          <a:p>
            <a:fld id="{877C2003-2E6E-4ABC-B270-3E95A87ADF8A}" type="slidenum">
              <a:rPr lang="en-GB" smtClean="0"/>
              <a:t>‹#›</a:t>
            </a:fld>
            <a:endParaRPr lang="en-GB"/>
          </a:p>
        </p:txBody>
      </p:sp>
      <p:sp>
        <p:nvSpPr>
          <p:cNvPr id="13" name="Inhaltsplatzhalter 2"/>
          <p:cNvSpPr>
            <a:spLocks noGrp="1"/>
          </p:cNvSpPr>
          <p:nvPr>
            <p:ph idx="17"/>
          </p:nvPr>
        </p:nvSpPr>
        <p:spPr>
          <a:xfrm>
            <a:off x="2415797" y="2261999"/>
            <a:ext cx="2025000" cy="622689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DE"/>
          </a:p>
        </p:txBody>
      </p:sp>
      <p:sp>
        <p:nvSpPr>
          <p:cNvPr id="12" name="Inhaltsplatzhalter 2"/>
          <p:cNvSpPr>
            <a:spLocks noGrp="1"/>
          </p:cNvSpPr>
          <p:nvPr>
            <p:ph idx="18"/>
          </p:nvPr>
        </p:nvSpPr>
        <p:spPr>
          <a:xfrm>
            <a:off x="4565867" y="2266687"/>
            <a:ext cx="2025000" cy="62222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DE"/>
          </a:p>
        </p:txBody>
      </p:sp>
      <p:pic>
        <p:nvPicPr>
          <p:cNvPr id="23" name="Picture 22">
            <a:extLst>
              <a:ext uri="{FF2B5EF4-FFF2-40B4-BE49-F238E27FC236}">
                <a16:creationId xmlns:a16="http://schemas.microsoft.com/office/drawing/2014/main" id="{AAEEAC40-0485-4043-BB0E-72D757C5D8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7432" y="8941724"/>
            <a:ext cx="1051112" cy="857211"/>
          </a:xfrm>
          <a:prstGeom prst="rect">
            <a:avLst/>
          </a:prstGeom>
        </p:spPr>
      </p:pic>
      <p:sp>
        <p:nvSpPr>
          <p:cNvPr id="14" name="Text Placeholder 12">
            <a:extLst>
              <a:ext uri="{FF2B5EF4-FFF2-40B4-BE49-F238E27FC236}">
                <a16:creationId xmlns:a16="http://schemas.microsoft.com/office/drawing/2014/main" id="{986D494A-27F0-2349-8E75-9EACA421DFBF}"/>
              </a:ext>
            </a:extLst>
          </p:cNvPr>
          <p:cNvSpPr>
            <a:spLocks noGrp="1"/>
          </p:cNvSpPr>
          <p:nvPr>
            <p:ph type="body" sz="quarter" idx="4294967295"/>
          </p:nvPr>
        </p:nvSpPr>
        <p:spPr>
          <a:xfrm>
            <a:off x="269325" y="554594"/>
            <a:ext cx="1837567" cy="208669"/>
          </a:xfrm>
        </p:spPr>
        <p:txBody>
          <a:bodyPr/>
          <a:lstStyle>
            <a:lvl1pPr marL="0" indent="0">
              <a:buNone/>
              <a:defRPr sz="788" b="0" i="0">
                <a:latin typeface="Montserrat Light" pitchFamily="2" charset="77"/>
              </a:defRPr>
            </a:lvl1pPr>
          </a:lstStyle>
          <a:p>
            <a:endParaRPr lang="en-GB"/>
          </a:p>
        </p:txBody>
      </p:sp>
      <p:sp>
        <p:nvSpPr>
          <p:cNvPr id="15" name="Date Placeholder 6">
            <a:extLst>
              <a:ext uri="{FF2B5EF4-FFF2-40B4-BE49-F238E27FC236}">
                <a16:creationId xmlns:a16="http://schemas.microsoft.com/office/drawing/2014/main" id="{BCBF23CE-F34A-8D4A-8B5C-8B2F8D9FF626}"/>
              </a:ext>
            </a:extLst>
          </p:cNvPr>
          <p:cNvSpPr>
            <a:spLocks noGrp="1"/>
          </p:cNvSpPr>
          <p:nvPr>
            <p:ph type="dt" sz="half" idx="10"/>
          </p:nvPr>
        </p:nvSpPr>
        <p:spPr>
          <a:xfrm>
            <a:off x="431325" y="9308000"/>
            <a:ext cx="652050" cy="312000"/>
          </a:xfrm>
        </p:spPr>
        <p:txBody>
          <a:bodyPr/>
          <a:lstStyle/>
          <a:p>
            <a:r>
              <a:rPr lang="en-US"/>
              <a:t>10/01/22</a:t>
            </a:r>
            <a:endParaRPr lang="en-GB"/>
          </a:p>
        </p:txBody>
      </p:sp>
      <p:sp>
        <p:nvSpPr>
          <p:cNvPr id="16" name="Footer Placeholder 7">
            <a:extLst>
              <a:ext uri="{FF2B5EF4-FFF2-40B4-BE49-F238E27FC236}">
                <a16:creationId xmlns:a16="http://schemas.microsoft.com/office/drawing/2014/main" id="{7BF7255C-F934-934D-B871-CEC9F04DE0A5}"/>
              </a:ext>
            </a:extLst>
          </p:cNvPr>
          <p:cNvSpPr>
            <a:spLocks noGrp="1"/>
          </p:cNvSpPr>
          <p:nvPr>
            <p:ph type="ftr" sz="quarter" idx="11"/>
          </p:nvPr>
        </p:nvSpPr>
        <p:spPr>
          <a:xfrm>
            <a:off x="1257525" y="9308000"/>
            <a:ext cx="4669650" cy="312000"/>
          </a:xfrm>
        </p:spPr>
        <p:txBody>
          <a:bodyPr/>
          <a:lstStyle/>
          <a:p>
            <a:r>
              <a:rPr lang="en-GB"/>
              <a:t>Pilot Operational Plans Draft</a:t>
            </a:r>
          </a:p>
        </p:txBody>
      </p:sp>
      <p:pic>
        <p:nvPicPr>
          <p:cNvPr id="11" name="Picture 10">
            <a:extLst>
              <a:ext uri="{FF2B5EF4-FFF2-40B4-BE49-F238E27FC236}">
                <a16:creationId xmlns:a16="http://schemas.microsoft.com/office/drawing/2014/main" id="{531C2D84-42DA-6E4D-BC86-93417A15476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08233" y="-41759"/>
            <a:ext cx="1160919" cy="2903492"/>
          </a:xfrm>
          <a:prstGeom prst="rect">
            <a:avLst/>
          </a:prstGeom>
        </p:spPr>
      </p:pic>
    </p:spTree>
    <p:extLst>
      <p:ext uri="{BB962C8B-B14F-4D97-AF65-F5344CB8AC3E}">
        <p14:creationId xmlns:p14="http://schemas.microsoft.com/office/powerpoint/2010/main" val="2499152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p:bg bwMode="gray">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197009" y="2967796"/>
            <a:ext cx="4026801" cy="1982241"/>
          </a:xfrm>
        </p:spPr>
        <p:txBody>
          <a:bodyPr anchor="b" anchorCtr="0"/>
          <a:lstStyle>
            <a:lvl1pPr>
              <a:lnSpc>
                <a:spcPct val="110000"/>
              </a:lnSpc>
              <a:defRPr>
                <a:solidFill>
                  <a:schemeClr val="tx2"/>
                </a:solidFill>
              </a:defRPr>
            </a:lvl1pPr>
          </a:lstStyle>
          <a:p>
            <a:r>
              <a:rPr lang="en-US"/>
              <a:t>Click to edit header</a:t>
            </a:r>
            <a:endParaRPr lang="de-DE"/>
          </a:p>
        </p:txBody>
      </p:sp>
      <p:sp>
        <p:nvSpPr>
          <p:cNvPr id="6" name="Foliennummernplatzhalter 5"/>
          <p:cNvSpPr>
            <a:spLocks noGrp="1"/>
          </p:cNvSpPr>
          <p:nvPr>
            <p:ph type="sldNum" sz="quarter" idx="12"/>
          </p:nvPr>
        </p:nvSpPr>
        <p:spPr/>
        <p:txBody>
          <a:bodyPr/>
          <a:lstStyle>
            <a:lvl1pPr>
              <a:defRPr/>
            </a:lvl1pPr>
          </a:lstStyle>
          <a:p>
            <a:fld id="{877C2003-2E6E-4ABC-B270-3E95A87ADF8A}" type="slidenum">
              <a:rPr lang="en-GB" smtClean="0"/>
              <a:t>‹#›</a:t>
            </a:fld>
            <a:endParaRPr lang="en-GB"/>
          </a:p>
        </p:txBody>
      </p:sp>
      <p:sp>
        <p:nvSpPr>
          <p:cNvPr id="10" name="Text Placeholder 9"/>
          <p:cNvSpPr>
            <a:spLocks noGrp="1"/>
          </p:cNvSpPr>
          <p:nvPr>
            <p:ph type="body" sz="quarter" idx="14"/>
          </p:nvPr>
        </p:nvSpPr>
        <p:spPr>
          <a:xfrm>
            <a:off x="2197009" y="4955642"/>
            <a:ext cx="4025701" cy="1024997"/>
          </a:xfrm>
        </p:spPr>
        <p:txBody>
          <a:bodyPr/>
          <a:lstStyle>
            <a:lvl1pPr marL="0" indent="0">
              <a:lnSpc>
                <a:spcPct val="100000"/>
              </a:lnSpc>
              <a:buNone/>
              <a:defRPr sz="1125">
                <a:solidFill>
                  <a:schemeClr val="tx2"/>
                </a:solidFill>
              </a:defRPr>
            </a:lvl1pPr>
          </a:lstStyle>
          <a:p>
            <a:pPr lvl="0"/>
            <a:r>
              <a:rPr lang="en-GB"/>
              <a:t>Click to edit Master text styles</a:t>
            </a:r>
          </a:p>
        </p:txBody>
      </p:sp>
      <p:pic>
        <p:nvPicPr>
          <p:cNvPr id="16" name="Picture 15">
            <a:extLst>
              <a:ext uri="{FF2B5EF4-FFF2-40B4-BE49-F238E27FC236}">
                <a16:creationId xmlns:a16="http://schemas.microsoft.com/office/drawing/2014/main" id="{AA9FF967-CC7E-ED46-B5D6-0E43D70F58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7432" y="8941724"/>
            <a:ext cx="1051112" cy="857211"/>
          </a:xfrm>
          <a:prstGeom prst="rect">
            <a:avLst/>
          </a:prstGeom>
        </p:spPr>
      </p:pic>
      <p:sp>
        <p:nvSpPr>
          <p:cNvPr id="9" name="Text Placeholder 12">
            <a:extLst>
              <a:ext uri="{FF2B5EF4-FFF2-40B4-BE49-F238E27FC236}">
                <a16:creationId xmlns:a16="http://schemas.microsoft.com/office/drawing/2014/main" id="{FD0CC5AF-5053-1941-8372-6278D6169A0B}"/>
              </a:ext>
            </a:extLst>
          </p:cNvPr>
          <p:cNvSpPr>
            <a:spLocks noGrp="1"/>
          </p:cNvSpPr>
          <p:nvPr>
            <p:ph type="body" sz="quarter" idx="4294967295"/>
          </p:nvPr>
        </p:nvSpPr>
        <p:spPr>
          <a:xfrm>
            <a:off x="269325" y="563542"/>
            <a:ext cx="2532811" cy="199720"/>
          </a:xfrm>
        </p:spPr>
        <p:txBody>
          <a:bodyPr/>
          <a:lstStyle>
            <a:lvl1pPr marL="0" indent="0">
              <a:buNone/>
              <a:defRPr sz="788" b="0" i="0">
                <a:latin typeface="Montserrat Light" pitchFamily="2" charset="77"/>
              </a:defRPr>
            </a:lvl1pPr>
          </a:lstStyle>
          <a:p>
            <a:endParaRPr lang="en-GB"/>
          </a:p>
        </p:txBody>
      </p:sp>
      <p:sp>
        <p:nvSpPr>
          <p:cNvPr id="11" name="Date Placeholder 6">
            <a:extLst>
              <a:ext uri="{FF2B5EF4-FFF2-40B4-BE49-F238E27FC236}">
                <a16:creationId xmlns:a16="http://schemas.microsoft.com/office/drawing/2014/main" id="{F769FC6B-651F-6940-881A-586127E81F84}"/>
              </a:ext>
            </a:extLst>
          </p:cNvPr>
          <p:cNvSpPr>
            <a:spLocks noGrp="1"/>
          </p:cNvSpPr>
          <p:nvPr>
            <p:ph type="dt" sz="half" idx="10"/>
          </p:nvPr>
        </p:nvSpPr>
        <p:spPr>
          <a:xfrm>
            <a:off x="431325" y="9308000"/>
            <a:ext cx="652050" cy="312000"/>
          </a:xfrm>
        </p:spPr>
        <p:txBody>
          <a:bodyPr/>
          <a:lstStyle/>
          <a:p>
            <a:r>
              <a:rPr lang="en-US"/>
              <a:t>10/01/22</a:t>
            </a:r>
            <a:endParaRPr lang="en-GB"/>
          </a:p>
        </p:txBody>
      </p:sp>
      <p:sp>
        <p:nvSpPr>
          <p:cNvPr id="13" name="Text Placeholder 2">
            <a:extLst>
              <a:ext uri="{FF2B5EF4-FFF2-40B4-BE49-F238E27FC236}">
                <a16:creationId xmlns:a16="http://schemas.microsoft.com/office/drawing/2014/main" id="{C7DF1F23-FB6F-4A4A-93AA-88D6010138BE}"/>
              </a:ext>
            </a:extLst>
          </p:cNvPr>
          <p:cNvSpPr>
            <a:spLocks noGrp="1"/>
          </p:cNvSpPr>
          <p:nvPr>
            <p:ph type="body" sz="quarter" idx="15" hasCustomPrompt="1"/>
          </p:nvPr>
        </p:nvSpPr>
        <p:spPr bwMode="white">
          <a:xfrm>
            <a:off x="2197009" y="5980639"/>
            <a:ext cx="4025701" cy="2901825"/>
          </a:xfrm>
        </p:spPr>
        <p:txBody>
          <a:bodyPr/>
          <a:lstStyle>
            <a:lvl1pPr marL="0" indent="0">
              <a:buNone/>
              <a:defRPr sz="731">
                <a:solidFill>
                  <a:srgbClr val="46464B"/>
                </a:solidFill>
              </a:defRPr>
            </a:lvl1pPr>
          </a:lstStyle>
          <a:p>
            <a:pPr lvl="0"/>
            <a:r>
              <a:rPr lang="en-GB"/>
              <a:t>Click to edit text</a:t>
            </a:r>
          </a:p>
        </p:txBody>
      </p:sp>
      <p:sp>
        <p:nvSpPr>
          <p:cNvPr id="15" name="Picture Placeholder 13">
            <a:extLst>
              <a:ext uri="{FF2B5EF4-FFF2-40B4-BE49-F238E27FC236}">
                <a16:creationId xmlns:a16="http://schemas.microsoft.com/office/drawing/2014/main" id="{81C10159-95AE-114C-9463-D292DD3E44DE}"/>
              </a:ext>
            </a:extLst>
          </p:cNvPr>
          <p:cNvSpPr>
            <a:spLocks noGrp="1"/>
          </p:cNvSpPr>
          <p:nvPr>
            <p:ph type="pic" sz="quarter" idx="16"/>
          </p:nvPr>
        </p:nvSpPr>
        <p:spPr>
          <a:xfrm>
            <a:off x="0" y="1129538"/>
            <a:ext cx="2104159" cy="7752926"/>
          </a:xfrm>
        </p:spPr>
      </p:sp>
      <p:pic>
        <p:nvPicPr>
          <p:cNvPr id="14" name="Picture 13">
            <a:extLst>
              <a:ext uri="{FF2B5EF4-FFF2-40B4-BE49-F238E27FC236}">
                <a16:creationId xmlns:a16="http://schemas.microsoft.com/office/drawing/2014/main" id="{B61B746A-8548-F84E-85E0-2545CBEC3A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79938" y="-41759"/>
            <a:ext cx="889214" cy="2223950"/>
          </a:xfrm>
          <a:prstGeom prst="rect">
            <a:avLst/>
          </a:prstGeom>
        </p:spPr>
      </p:pic>
      <p:sp>
        <p:nvSpPr>
          <p:cNvPr id="17" name="Footer Placeholder 4">
            <a:extLst>
              <a:ext uri="{FF2B5EF4-FFF2-40B4-BE49-F238E27FC236}">
                <a16:creationId xmlns:a16="http://schemas.microsoft.com/office/drawing/2014/main" id="{251CF758-2987-D14B-B96E-9812D3D0874D}"/>
              </a:ext>
            </a:extLst>
          </p:cNvPr>
          <p:cNvSpPr>
            <a:spLocks noGrp="1"/>
          </p:cNvSpPr>
          <p:nvPr>
            <p:ph type="ftr" sz="quarter" idx="3"/>
          </p:nvPr>
        </p:nvSpPr>
        <p:spPr>
          <a:xfrm>
            <a:off x="1257525" y="9308000"/>
            <a:ext cx="4669650" cy="312000"/>
          </a:xfrm>
          <a:prstGeom prst="rect">
            <a:avLst/>
          </a:prstGeom>
        </p:spPr>
        <p:txBody>
          <a:bodyPr vert="horz" lIns="0" tIns="0" rIns="0" bIns="0" rtlCol="0" anchor="t" anchorCtr="0"/>
          <a:lstStyle>
            <a:lvl1pPr algn="l">
              <a:lnSpc>
                <a:spcPct val="100000"/>
              </a:lnSpc>
              <a:defRPr sz="450">
                <a:solidFill>
                  <a:schemeClr val="tx1">
                    <a:tint val="75000"/>
                  </a:schemeClr>
                </a:solidFill>
              </a:defRPr>
            </a:lvl1pPr>
          </a:lstStyle>
          <a:p>
            <a:r>
              <a:rPr lang="en-GB"/>
              <a:t>Pilot Operational Plans Draft</a:t>
            </a:r>
          </a:p>
        </p:txBody>
      </p:sp>
    </p:spTree>
    <p:extLst>
      <p:ext uri="{BB962C8B-B14F-4D97-AF65-F5344CB8AC3E}">
        <p14:creationId xmlns:p14="http://schemas.microsoft.com/office/powerpoint/2010/main" val="272257508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3 focus are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header</a:t>
            </a:r>
            <a:endParaRPr lang="en-GB"/>
          </a:p>
        </p:txBody>
      </p:sp>
      <p:sp>
        <p:nvSpPr>
          <p:cNvPr id="5" name="Slide Number Placeholder 4"/>
          <p:cNvSpPr>
            <a:spLocks noGrp="1"/>
          </p:cNvSpPr>
          <p:nvPr>
            <p:ph type="sldNum" sz="quarter" idx="12"/>
          </p:nvPr>
        </p:nvSpPr>
        <p:spPr/>
        <p:txBody>
          <a:bodyPr/>
          <a:lstStyle/>
          <a:p>
            <a:fld id="{877C2003-2E6E-4ABC-B270-3E95A87ADF8A}" type="slidenum">
              <a:rPr lang="en-GB" smtClean="0"/>
              <a:t>‹#›</a:t>
            </a:fld>
            <a:endParaRPr lang="en-GB"/>
          </a:p>
        </p:txBody>
      </p:sp>
      <p:pic>
        <p:nvPicPr>
          <p:cNvPr id="7" name="Picture 6">
            <a:extLst>
              <a:ext uri="{FF2B5EF4-FFF2-40B4-BE49-F238E27FC236}">
                <a16:creationId xmlns:a16="http://schemas.microsoft.com/office/drawing/2014/main" id="{FB4F2B87-1C32-A642-BCB2-43486B9AA00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7432" y="8941724"/>
            <a:ext cx="1051112" cy="857211"/>
          </a:xfrm>
          <a:prstGeom prst="rect">
            <a:avLst/>
          </a:prstGeom>
        </p:spPr>
      </p:pic>
      <p:sp>
        <p:nvSpPr>
          <p:cNvPr id="9" name="Text Placeholder 12">
            <a:extLst>
              <a:ext uri="{FF2B5EF4-FFF2-40B4-BE49-F238E27FC236}">
                <a16:creationId xmlns:a16="http://schemas.microsoft.com/office/drawing/2014/main" id="{34A100CD-721D-684B-ABBD-4F766382B103}"/>
              </a:ext>
            </a:extLst>
          </p:cNvPr>
          <p:cNvSpPr>
            <a:spLocks noGrp="1"/>
          </p:cNvSpPr>
          <p:nvPr>
            <p:ph type="body" sz="quarter" idx="4294967295"/>
          </p:nvPr>
        </p:nvSpPr>
        <p:spPr>
          <a:xfrm>
            <a:off x="269325" y="563542"/>
            <a:ext cx="2532811" cy="199720"/>
          </a:xfrm>
        </p:spPr>
        <p:txBody>
          <a:bodyPr/>
          <a:lstStyle>
            <a:lvl1pPr marL="0" indent="0">
              <a:buNone/>
              <a:defRPr sz="788" b="0" i="0">
                <a:latin typeface="Montserrat Light" pitchFamily="2" charset="77"/>
              </a:defRPr>
            </a:lvl1pPr>
          </a:lstStyle>
          <a:p>
            <a:endParaRPr lang="en-GB"/>
          </a:p>
        </p:txBody>
      </p:sp>
      <p:sp>
        <p:nvSpPr>
          <p:cNvPr id="10" name="Oval 9">
            <a:extLst>
              <a:ext uri="{FF2B5EF4-FFF2-40B4-BE49-F238E27FC236}">
                <a16:creationId xmlns:a16="http://schemas.microsoft.com/office/drawing/2014/main" id="{942AF29A-21BF-B941-9FB3-0A6A6B6E42CC}"/>
              </a:ext>
            </a:extLst>
          </p:cNvPr>
          <p:cNvSpPr/>
          <p:nvPr userDrawn="1"/>
        </p:nvSpPr>
        <p:spPr>
          <a:xfrm>
            <a:off x="322014" y="3059630"/>
            <a:ext cx="400506" cy="1028460"/>
          </a:xfrm>
          <a:prstGeom prst="ellipse">
            <a:avLst/>
          </a:prstGeom>
          <a:solidFill>
            <a:srgbClr val="00ABC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FDABA602-1C41-8740-B24A-CF506285805E}"/>
              </a:ext>
            </a:extLst>
          </p:cNvPr>
          <p:cNvSpPr/>
          <p:nvPr userDrawn="1"/>
        </p:nvSpPr>
        <p:spPr>
          <a:xfrm>
            <a:off x="322014" y="4560041"/>
            <a:ext cx="400506" cy="1028460"/>
          </a:xfrm>
          <a:prstGeom prst="ellipse">
            <a:avLst/>
          </a:prstGeom>
          <a:solidFill>
            <a:srgbClr val="00A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 name="Oval 13">
            <a:extLst>
              <a:ext uri="{FF2B5EF4-FFF2-40B4-BE49-F238E27FC236}">
                <a16:creationId xmlns:a16="http://schemas.microsoft.com/office/drawing/2014/main" id="{035AF83F-28D9-1E4A-8C01-A7936D2B39E7}"/>
              </a:ext>
            </a:extLst>
          </p:cNvPr>
          <p:cNvSpPr/>
          <p:nvPr userDrawn="1"/>
        </p:nvSpPr>
        <p:spPr>
          <a:xfrm>
            <a:off x="322014" y="6060452"/>
            <a:ext cx="400506" cy="1028460"/>
          </a:xfrm>
          <a:prstGeom prst="ellipse">
            <a:avLst/>
          </a:prstGeom>
          <a:solidFill>
            <a:srgbClr val="00A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 name="Date Placeholder 6">
            <a:extLst>
              <a:ext uri="{FF2B5EF4-FFF2-40B4-BE49-F238E27FC236}">
                <a16:creationId xmlns:a16="http://schemas.microsoft.com/office/drawing/2014/main" id="{D417E7CC-F76C-1942-89EB-767EB2470C10}"/>
              </a:ext>
            </a:extLst>
          </p:cNvPr>
          <p:cNvSpPr>
            <a:spLocks noGrp="1"/>
          </p:cNvSpPr>
          <p:nvPr>
            <p:ph type="dt" sz="half" idx="10"/>
          </p:nvPr>
        </p:nvSpPr>
        <p:spPr>
          <a:xfrm>
            <a:off x="431325" y="9308000"/>
            <a:ext cx="652050" cy="312000"/>
          </a:xfrm>
        </p:spPr>
        <p:txBody>
          <a:bodyPr/>
          <a:lstStyle/>
          <a:p>
            <a:r>
              <a:rPr lang="en-US"/>
              <a:t>10/01/22</a:t>
            </a:r>
            <a:endParaRPr lang="en-GB"/>
          </a:p>
        </p:txBody>
      </p:sp>
      <p:sp>
        <p:nvSpPr>
          <p:cNvPr id="25" name="Text Placeholder 3">
            <a:extLst>
              <a:ext uri="{FF2B5EF4-FFF2-40B4-BE49-F238E27FC236}">
                <a16:creationId xmlns:a16="http://schemas.microsoft.com/office/drawing/2014/main" id="{ABF183B7-DF84-8E47-A35C-282060EB597D}"/>
              </a:ext>
            </a:extLst>
          </p:cNvPr>
          <p:cNvSpPr>
            <a:spLocks noGrp="1"/>
          </p:cNvSpPr>
          <p:nvPr>
            <p:ph type="body" sz="half" idx="2"/>
          </p:nvPr>
        </p:nvSpPr>
        <p:spPr>
          <a:xfrm>
            <a:off x="802615" y="3234559"/>
            <a:ext cx="5346123" cy="941960"/>
          </a:xfrm>
          <a:prstGeom prst="rect">
            <a:avLst/>
          </a:prstGeom>
        </p:spPr>
        <p:txBody>
          <a:bodyPr/>
          <a:lstStyle>
            <a:lvl1pPr marL="0" indent="0">
              <a:buNone/>
              <a:defRPr sz="675"/>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GB"/>
              <a:t>Click to edit Master text styles</a:t>
            </a:r>
          </a:p>
        </p:txBody>
      </p:sp>
      <p:sp>
        <p:nvSpPr>
          <p:cNvPr id="26" name="Text Placeholder 3">
            <a:extLst>
              <a:ext uri="{FF2B5EF4-FFF2-40B4-BE49-F238E27FC236}">
                <a16:creationId xmlns:a16="http://schemas.microsoft.com/office/drawing/2014/main" id="{254D408D-C4BF-694D-B6E6-F20A5E4F2890}"/>
              </a:ext>
            </a:extLst>
          </p:cNvPr>
          <p:cNvSpPr>
            <a:spLocks noGrp="1"/>
          </p:cNvSpPr>
          <p:nvPr>
            <p:ph type="body" sz="half" idx="13"/>
          </p:nvPr>
        </p:nvSpPr>
        <p:spPr>
          <a:xfrm>
            <a:off x="802615" y="4761207"/>
            <a:ext cx="5346123" cy="941960"/>
          </a:xfrm>
          <a:prstGeom prst="rect">
            <a:avLst/>
          </a:prstGeom>
        </p:spPr>
        <p:txBody>
          <a:bodyPr/>
          <a:lstStyle>
            <a:lvl1pPr marL="0" indent="0">
              <a:buNone/>
              <a:defRPr sz="675"/>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GB"/>
              <a:t>Click to edit Master text styles</a:t>
            </a:r>
          </a:p>
        </p:txBody>
      </p:sp>
      <p:sp>
        <p:nvSpPr>
          <p:cNvPr id="27" name="Text Placeholder 3">
            <a:extLst>
              <a:ext uri="{FF2B5EF4-FFF2-40B4-BE49-F238E27FC236}">
                <a16:creationId xmlns:a16="http://schemas.microsoft.com/office/drawing/2014/main" id="{F147F623-8E05-A045-B155-5E4BC999B656}"/>
              </a:ext>
            </a:extLst>
          </p:cNvPr>
          <p:cNvSpPr>
            <a:spLocks noGrp="1"/>
          </p:cNvSpPr>
          <p:nvPr>
            <p:ph type="body" sz="half" idx="14"/>
          </p:nvPr>
        </p:nvSpPr>
        <p:spPr>
          <a:xfrm>
            <a:off x="802615" y="6179598"/>
            <a:ext cx="5346123" cy="941960"/>
          </a:xfrm>
          <a:prstGeom prst="rect">
            <a:avLst/>
          </a:prstGeom>
        </p:spPr>
        <p:txBody>
          <a:bodyPr/>
          <a:lstStyle>
            <a:lvl1pPr marL="0" indent="0">
              <a:buNone/>
              <a:defRPr sz="675"/>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GB"/>
              <a:t>Click to edit Master text styles</a:t>
            </a:r>
          </a:p>
        </p:txBody>
      </p:sp>
      <p:sp>
        <p:nvSpPr>
          <p:cNvPr id="28" name="Rectangle 4">
            <a:extLst>
              <a:ext uri="{FF2B5EF4-FFF2-40B4-BE49-F238E27FC236}">
                <a16:creationId xmlns:a16="http://schemas.microsoft.com/office/drawing/2014/main" id="{DABDC405-ADD5-F14C-91AC-29774D59A604}"/>
              </a:ext>
            </a:extLst>
          </p:cNvPr>
          <p:cNvSpPr>
            <a:spLocks noGrp="1" noChangeArrowheads="1"/>
          </p:cNvSpPr>
          <p:nvPr>
            <p:ph type="subTitle" idx="1"/>
          </p:nvPr>
        </p:nvSpPr>
        <p:spPr bwMode="white">
          <a:xfrm>
            <a:off x="377649" y="3234560"/>
            <a:ext cx="276980" cy="606804"/>
          </a:xfrm>
        </p:spPr>
        <p:txBody>
          <a:bodyPr anchor="t"/>
          <a:lstStyle>
            <a:lvl1pPr marL="0" indent="0">
              <a:lnSpc>
                <a:spcPct val="100000"/>
              </a:lnSpc>
              <a:buNone/>
              <a:defRPr sz="900">
                <a:solidFill>
                  <a:schemeClr val="bg1"/>
                </a:solidFill>
              </a:defRPr>
            </a:lvl1pPr>
          </a:lstStyle>
          <a:p>
            <a:pPr lvl="0"/>
            <a:r>
              <a:rPr lang="en-GB" altLang="de-DE" noProof="0"/>
              <a:t>Click to edit</a:t>
            </a:r>
            <a:endParaRPr lang="de-DE" altLang="de-DE" noProof="0"/>
          </a:p>
        </p:txBody>
      </p:sp>
      <p:sp>
        <p:nvSpPr>
          <p:cNvPr id="29" name="Rectangle 4">
            <a:extLst>
              <a:ext uri="{FF2B5EF4-FFF2-40B4-BE49-F238E27FC236}">
                <a16:creationId xmlns:a16="http://schemas.microsoft.com/office/drawing/2014/main" id="{6253841E-4154-D045-997E-EA839DE2BC08}"/>
              </a:ext>
            </a:extLst>
          </p:cNvPr>
          <p:cNvSpPr txBox="1">
            <a:spLocks noChangeArrowheads="1"/>
          </p:cNvSpPr>
          <p:nvPr userDrawn="1"/>
        </p:nvSpPr>
        <p:spPr bwMode="white">
          <a:xfrm>
            <a:off x="383777" y="4637990"/>
            <a:ext cx="276980" cy="606804"/>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000" kern="1200">
                <a:solidFill>
                  <a:schemeClr val="bg1"/>
                </a:solidFill>
                <a:latin typeface="+mn-lt"/>
                <a:ea typeface="+mn-ea"/>
                <a:cs typeface="+mn-cs"/>
              </a:defRPr>
            </a:lvl1pPr>
            <a:lvl2pPr marL="36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2pPr>
            <a:lvl3pPr marL="54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3pPr>
            <a:lvl4pPr marL="72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4pPr>
            <a:lvl5pPr marL="90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5pPr>
            <a:lvl6pPr marL="10795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6pPr>
            <a:lvl7pPr marL="126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7pPr>
            <a:lvl8pPr marL="144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8pPr>
            <a:lvl9pPr marL="162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9pPr>
          </a:lstStyle>
          <a:p>
            <a:r>
              <a:rPr lang="en-GB" altLang="de-DE" sz="900"/>
              <a:t>Click to edit</a:t>
            </a:r>
            <a:endParaRPr lang="de-DE" altLang="de-DE" sz="900"/>
          </a:p>
        </p:txBody>
      </p:sp>
      <p:sp>
        <p:nvSpPr>
          <p:cNvPr id="30" name="Rectangle 4">
            <a:extLst>
              <a:ext uri="{FF2B5EF4-FFF2-40B4-BE49-F238E27FC236}">
                <a16:creationId xmlns:a16="http://schemas.microsoft.com/office/drawing/2014/main" id="{0B5AA523-9325-084A-95D3-D1BC38220E14}"/>
              </a:ext>
            </a:extLst>
          </p:cNvPr>
          <p:cNvSpPr txBox="1">
            <a:spLocks noChangeArrowheads="1"/>
          </p:cNvSpPr>
          <p:nvPr userDrawn="1"/>
        </p:nvSpPr>
        <p:spPr bwMode="white">
          <a:xfrm>
            <a:off x="383777" y="6363030"/>
            <a:ext cx="276980" cy="606804"/>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000" kern="1200">
                <a:solidFill>
                  <a:schemeClr val="bg1"/>
                </a:solidFill>
                <a:latin typeface="+mn-lt"/>
                <a:ea typeface="+mn-ea"/>
                <a:cs typeface="+mn-cs"/>
              </a:defRPr>
            </a:lvl1pPr>
            <a:lvl2pPr marL="36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2pPr>
            <a:lvl3pPr marL="54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3pPr>
            <a:lvl4pPr marL="72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4pPr>
            <a:lvl5pPr marL="90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5pPr>
            <a:lvl6pPr marL="10795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6pPr>
            <a:lvl7pPr marL="126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7pPr>
            <a:lvl8pPr marL="144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8pPr>
            <a:lvl9pPr marL="162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9pPr>
          </a:lstStyle>
          <a:p>
            <a:r>
              <a:rPr lang="en-GB" altLang="de-DE" sz="900"/>
              <a:t>Click to edit</a:t>
            </a:r>
            <a:endParaRPr lang="de-DE" altLang="de-DE" sz="900"/>
          </a:p>
        </p:txBody>
      </p:sp>
      <p:sp>
        <p:nvSpPr>
          <p:cNvPr id="17" name="Footer Placeholder 4">
            <a:extLst>
              <a:ext uri="{FF2B5EF4-FFF2-40B4-BE49-F238E27FC236}">
                <a16:creationId xmlns:a16="http://schemas.microsoft.com/office/drawing/2014/main" id="{E2EB8F36-75B5-454E-B386-C64C671DCD39}"/>
              </a:ext>
            </a:extLst>
          </p:cNvPr>
          <p:cNvSpPr>
            <a:spLocks noGrp="1"/>
          </p:cNvSpPr>
          <p:nvPr>
            <p:ph type="ftr" sz="quarter" idx="3"/>
          </p:nvPr>
        </p:nvSpPr>
        <p:spPr>
          <a:xfrm>
            <a:off x="1257525" y="9308000"/>
            <a:ext cx="4669650" cy="312000"/>
          </a:xfrm>
          <a:prstGeom prst="rect">
            <a:avLst/>
          </a:prstGeom>
        </p:spPr>
        <p:txBody>
          <a:bodyPr vert="horz" lIns="0" tIns="0" rIns="0" bIns="0" rtlCol="0" anchor="t" anchorCtr="0"/>
          <a:lstStyle>
            <a:lvl1pPr algn="l">
              <a:lnSpc>
                <a:spcPct val="100000"/>
              </a:lnSpc>
              <a:defRPr sz="450">
                <a:solidFill>
                  <a:schemeClr val="tx1">
                    <a:tint val="75000"/>
                  </a:schemeClr>
                </a:solidFill>
              </a:defRPr>
            </a:lvl1pPr>
          </a:lstStyle>
          <a:p>
            <a:r>
              <a:rPr lang="en-GB"/>
              <a:t>Pilot Operational Plans Draft</a:t>
            </a:r>
          </a:p>
        </p:txBody>
      </p:sp>
    </p:spTree>
    <p:extLst>
      <p:ext uri="{BB962C8B-B14F-4D97-AF65-F5344CB8AC3E}">
        <p14:creationId xmlns:p14="http://schemas.microsoft.com/office/powerpoint/2010/main" val="42919483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hanks for watching">
    <p:bg bwMode="gray">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bwMode="white">
          <a:xfrm>
            <a:off x="322042" y="5768218"/>
            <a:ext cx="5023421" cy="1146194"/>
          </a:xfrm>
        </p:spPr>
        <p:txBody>
          <a:bodyPr/>
          <a:lstStyle>
            <a:lvl1pPr marL="0" indent="0">
              <a:buNone/>
              <a:defRPr sz="731">
                <a:solidFill>
                  <a:srgbClr val="003F6C"/>
                </a:solidFill>
              </a:defRPr>
            </a:lvl1pPr>
          </a:lstStyle>
          <a:p>
            <a:pPr lvl="0"/>
            <a:r>
              <a:rPr lang="en-GB"/>
              <a:t>Click to edit Master text styles</a:t>
            </a:r>
          </a:p>
        </p:txBody>
      </p:sp>
      <p:sp>
        <p:nvSpPr>
          <p:cNvPr id="12" name="Rectangle 3"/>
          <p:cNvSpPr>
            <a:spLocks noGrp="1" noChangeArrowheads="1"/>
          </p:cNvSpPr>
          <p:nvPr>
            <p:ph type="ctrTitle" hasCustomPrompt="1"/>
          </p:nvPr>
        </p:nvSpPr>
        <p:spPr bwMode="white">
          <a:xfrm>
            <a:off x="322042" y="2105632"/>
            <a:ext cx="5023421" cy="2000457"/>
          </a:xfrm>
        </p:spPr>
        <p:txBody>
          <a:bodyPr anchor="b"/>
          <a:lstStyle>
            <a:lvl1pPr>
              <a:lnSpc>
                <a:spcPct val="105000"/>
              </a:lnSpc>
              <a:defRPr sz="3038" baseline="0">
                <a:solidFill>
                  <a:srgbClr val="003F6C"/>
                </a:solidFill>
              </a:defRPr>
            </a:lvl1pPr>
          </a:lstStyle>
          <a:p>
            <a:pPr lvl="0"/>
            <a:r>
              <a:rPr lang="en-US" altLang="de-DE" noProof="0"/>
              <a:t>Thank you!</a:t>
            </a:r>
            <a:endParaRPr lang="de-DE" altLang="de-DE" noProof="0"/>
          </a:p>
        </p:txBody>
      </p:sp>
      <p:sp>
        <p:nvSpPr>
          <p:cNvPr id="13" name="Rectangle 4"/>
          <p:cNvSpPr>
            <a:spLocks noGrp="1" noChangeArrowheads="1"/>
          </p:cNvSpPr>
          <p:nvPr>
            <p:ph type="subTitle" idx="1"/>
          </p:nvPr>
        </p:nvSpPr>
        <p:spPr bwMode="white">
          <a:xfrm>
            <a:off x="322042" y="4324552"/>
            <a:ext cx="5044679" cy="1246716"/>
          </a:xfrm>
        </p:spPr>
        <p:txBody>
          <a:bodyPr anchor="t"/>
          <a:lstStyle>
            <a:lvl1pPr marL="0" indent="0">
              <a:lnSpc>
                <a:spcPct val="100000"/>
              </a:lnSpc>
              <a:buNone/>
              <a:defRPr sz="1125">
                <a:solidFill>
                  <a:srgbClr val="003F6C"/>
                </a:solidFill>
              </a:defRPr>
            </a:lvl1pPr>
          </a:lstStyle>
          <a:p>
            <a:pPr lvl="0"/>
            <a:r>
              <a:rPr lang="en-GB" altLang="de-DE" noProof="0"/>
              <a:t>Click to edit Master subtitle style</a:t>
            </a:r>
            <a:endParaRPr lang="de-DE" altLang="de-DE" noProof="0"/>
          </a:p>
        </p:txBody>
      </p:sp>
      <p:sp>
        <p:nvSpPr>
          <p:cNvPr id="7" name="TextBox 6">
            <a:extLst>
              <a:ext uri="{FF2B5EF4-FFF2-40B4-BE49-F238E27FC236}">
                <a16:creationId xmlns:a16="http://schemas.microsoft.com/office/drawing/2014/main" id="{2B1CFB7F-1CBC-EC44-B0AB-09EC885F55D9}"/>
              </a:ext>
            </a:extLst>
          </p:cNvPr>
          <p:cNvSpPr txBox="1"/>
          <p:nvPr userDrawn="1"/>
        </p:nvSpPr>
        <p:spPr>
          <a:xfrm>
            <a:off x="1702676" y="11363435"/>
            <a:ext cx="184731" cy="248209"/>
          </a:xfrm>
          <a:prstGeom prst="rect">
            <a:avLst/>
          </a:prstGeom>
          <a:noFill/>
        </p:spPr>
        <p:txBody>
          <a:bodyPr wrap="none" rtlCol="0">
            <a:spAutoFit/>
          </a:bodyPr>
          <a:lstStyle/>
          <a:p>
            <a:endParaRPr lang="en-IT" sz="1013"/>
          </a:p>
        </p:txBody>
      </p:sp>
      <p:sp>
        <p:nvSpPr>
          <p:cNvPr id="14" name="Shape 27">
            <a:extLst>
              <a:ext uri="{FF2B5EF4-FFF2-40B4-BE49-F238E27FC236}">
                <a16:creationId xmlns:a16="http://schemas.microsoft.com/office/drawing/2014/main" id="{13DC29BE-9809-4946-9961-323D71A5C9EA}"/>
              </a:ext>
            </a:extLst>
          </p:cNvPr>
          <p:cNvSpPr/>
          <p:nvPr userDrawn="1"/>
        </p:nvSpPr>
        <p:spPr>
          <a:xfrm>
            <a:off x="1208508" y="8955612"/>
            <a:ext cx="3241948" cy="274178"/>
          </a:xfrm>
          <a:prstGeom prst="rect">
            <a:avLst/>
          </a:prstGeom>
          <a:ln w="12700">
            <a:miter lim="400000"/>
          </a:ln>
          <a:extLst>
            <a:ext uri="{C572A759-6A51-4108-AA02-DFA0A04FC94B}">
              <ma14:wrappingTextBoxFlag xmlns:ma14="http://schemas.microsoft.com/office/mac/drawingml/2011/main" xmlns="" val="1"/>
            </a:ext>
          </a:extLst>
        </p:spPr>
        <p:txBody>
          <a:bodyPr wrap="square" lIns="25717" rIns="25717">
            <a:spAutoFit/>
          </a:bodyPr>
          <a:lstStyle>
            <a:lvl1pPr defTabSz="914400">
              <a:spcBef>
                <a:spcPts val="0"/>
              </a:spcBef>
              <a:defRPr sz="2200">
                <a:solidFill>
                  <a:srgbClr val="004365"/>
                </a:solidFill>
                <a:latin typeface="Avenir Heavy"/>
                <a:ea typeface="Avenir Heavy"/>
                <a:cs typeface="Avenir Heavy"/>
                <a:sym typeface="Avenir Heavy"/>
              </a:defRPr>
            </a:lvl1pPr>
          </a:lstStyle>
          <a:p>
            <a:r>
              <a:rPr sz="591">
                <a:solidFill>
                  <a:srgbClr val="003F6C"/>
                </a:solidFill>
                <a:latin typeface="Montserrat" pitchFamily="2" charset="77"/>
              </a:rPr>
              <a:t>This project has received funding from the European Union’s Horizon 2020 research and innovation </a:t>
            </a:r>
            <a:r>
              <a:rPr sz="591" err="1">
                <a:solidFill>
                  <a:srgbClr val="003F6C"/>
                </a:solidFill>
                <a:latin typeface="Montserrat" pitchFamily="2" charset="77"/>
              </a:rPr>
              <a:t>programme</a:t>
            </a:r>
            <a:r>
              <a:rPr sz="591">
                <a:solidFill>
                  <a:srgbClr val="003F6C"/>
                </a:solidFill>
                <a:latin typeface="Montserrat" pitchFamily="2" charset="77"/>
              </a:rPr>
              <a:t> under grant agreement No 101007142</a:t>
            </a:r>
          </a:p>
        </p:txBody>
      </p:sp>
      <p:pic>
        <p:nvPicPr>
          <p:cNvPr id="15" name="image6.jpg">
            <a:extLst>
              <a:ext uri="{FF2B5EF4-FFF2-40B4-BE49-F238E27FC236}">
                <a16:creationId xmlns:a16="http://schemas.microsoft.com/office/drawing/2014/main" id="{E2EE605E-8584-8249-8E3B-58A09168E3D0}"/>
              </a:ext>
            </a:extLst>
          </p:cNvPr>
          <p:cNvPicPr>
            <a:picLocks noChangeAspect="1"/>
          </p:cNvPicPr>
          <p:nvPr userDrawn="1"/>
        </p:nvPicPr>
        <p:blipFill>
          <a:blip r:embed="rId3"/>
          <a:stretch>
            <a:fillRect/>
          </a:stretch>
        </p:blipFill>
        <p:spPr>
          <a:xfrm>
            <a:off x="603032" y="8844627"/>
            <a:ext cx="523434" cy="385164"/>
          </a:xfrm>
          <a:prstGeom prst="rect">
            <a:avLst/>
          </a:prstGeom>
          <a:ln w="12700">
            <a:solidFill>
              <a:schemeClr val="bg1"/>
            </a:solidFill>
            <a:miter lim="400000"/>
          </a:ln>
        </p:spPr>
      </p:pic>
      <p:pic>
        <p:nvPicPr>
          <p:cNvPr id="16" name="Picture 15">
            <a:extLst>
              <a:ext uri="{FF2B5EF4-FFF2-40B4-BE49-F238E27FC236}">
                <a16:creationId xmlns:a16="http://schemas.microsoft.com/office/drawing/2014/main" id="{8A13B0B6-54AD-0C49-B628-E3B15136169D}"/>
              </a:ext>
            </a:extLst>
          </p:cNvPr>
          <p:cNvPicPr>
            <a:picLocks noChangeAspect="1"/>
          </p:cNvPicPr>
          <p:nvPr userDrawn="1"/>
        </p:nvPicPr>
        <p:blipFill>
          <a:blip r:embed="rId4"/>
          <a:stretch>
            <a:fillRect/>
          </a:stretch>
        </p:blipFill>
        <p:spPr>
          <a:xfrm>
            <a:off x="5336905" y="2626290"/>
            <a:ext cx="2782736" cy="2744363"/>
          </a:xfrm>
          <a:prstGeom prst="rect">
            <a:avLst/>
          </a:prstGeom>
        </p:spPr>
      </p:pic>
      <p:sp>
        <p:nvSpPr>
          <p:cNvPr id="20" name="Rectangle 19">
            <a:extLst>
              <a:ext uri="{FF2B5EF4-FFF2-40B4-BE49-F238E27FC236}">
                <a16:creationId xmlns:a16="http://schemas.microsoft.com/office/drawing/2014/main" id="{2ADA634F-940D-AD4F-B8B0-9DF6B0CB5233}"/>
              </a:ext>
            </a:extLst>
          </p:cNvPr>
          <p:cNvSpPr/>
          <p:nvPr userDrawn="1"/>
        </p:nvSpPr>
        <p:spPr>
          <a:xfrm>
            <a:off x="322042" y="812211"/>
            <a:ext cx="3429000" cy="196208"/>
          </a:xfrm>
          <a:prstGeom prst="rect">
            <a:avLst/>
          </a:prstGeom>
        </p:spPr>
        <p:txBody>
          <a:bodyPr>
            <a:spAutoFit/>
          </a:bodyPr>
          <a:lstStyle/>
          <a:p>
            <a:r>
              <a:rPr lang="en-US" sz="675">
                <a:solidFill>
                  <a:srgbClr val="003F6C"/>
                </a:solidFill>
                <a:latin typeface="Montserrat"/>
              </a:rPr>
              <a:t>Smart Control of the Climate Resilience in European Coastal Cities</a:t>
            </a:r>
          </a:p>
        </p:txBody>
      </p:sp>
      <p:pic>
        <p:nvPicPr>
          <p:cNvPr id="22" name="Picture 21">
            <a:extLst>
              <a:ext uri="{FF2B5EF4-FFF2-40B4-BE49-F238E27FC236}">
                <a16:creationId xmlns:a16="http://schemas.microsoft.com/office/drawing/2014/main" id="{58728151-041C-D943-A547-1960C12CD04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450773" y="793890"/>
            <a:ext cx="1831895" cy="810338"/>
          </a:xfrm>
          <a:prstGeom prst="rect">
            <a:avLst/>
          </a:prstGeom>
        </p:spPr>
      </p:pic>
      <p:sp>
        <p:nvSpPr>
          <p:cNvPr id="18" name="TextBox 17">
            <a:extLst>
              <a:ext uri="{FF2B5EF4-FFF2-40B4-BE49-F238E27FC236}">
                <a16:creationId xmlns:a16="http://schemas.microsoft.com/office/drawing/2014/main" id="{3700E531-C630-754C-BE9D-04FA91A23801}"/>
              </a:ext>
            </a:extLst>
          </p:cNvPr>
          <p:cNvSpPr txBox="1"/>
          <p:nvPr userDrawn="1"/>
        </p:nvSpPr>
        <p:spPr>
          <a:xfrm>
            <a:off x="4357961" y="1546161"/>
            <a:ext cx="2125864" cy="178960"/>
          </a:xfrm>
          <a:prstGeom prst="rect">
            <a:avLst/>
          </a:prstGeom>
          <a:noFill/>
        </p:spPr>
        <p:txBody>
          <a:bodyPr wrap="square" rtlCol="0">
            <a:spAutoFit/>
          </a:bodyPr>
          <a:lstStyle/>
          <a:p>
            <a:pPr algn="ctr"/>
            <a:r>
              <a:rPr lang="en-ID" sz="563">
                <a:solidFill>
                  <a:schemeClr val="bg1"/>
                </a:solidFill>
                <a:latin typeface="Inter" panose="020B0502030000000004" pitchFamily="34" charset="0"/>
                <a:ea typeface="Inter" panose="020B0502030000000004" pitchFamily="34" charset="0"/>
              </a:rPr>
              <a:t>Smart Control of the Climate Resilience in European Coastal Cities</a:t>
            </a:r>
            <a:endParaRPr lang="en-ID" sz="1013">
              <a:solidFill>
                <a:schemeClr val="bg1"/>
              </a:solidFill>
              <a:latin typeface="Inter" panose="020B0502030000000004" pitchFamily="34" charset="0"/>
              <a:ea typeface="Inter" panose="020B0502030000000004" pitchFamily="34" charset="0"/>
            </a:endParaRPr>
          </a:p>
        </p:txBody>
      </p:sp>
      <p:sp>
        <p:nvSpPr>
          <p:cNvPr id="19" name="Picture Placeholder 2">
            <a:extLst>
              <a:ext uri="{FF2B5EF4-FFF2-40B4-BE49-F238E27FC236}">
                <a16:creationId xmlns:a16="http://schemas.microsoft.com/office/drawing/2014/main" id="{31835182-EF23-2F45-B6D7-716176FE2BBC}"/>
              </a:ext>
            </a:extLst>
          </p:cNvPr>
          <p:cNvSpPr>
            <a:spLocks noGrp="1"/>
          </p:cNvSpPr>
          <p:nvPr>
            <p:ph type="pic" idx="11" hasCustomPrompt="1"/>
          </p:nvPr>
        </p:nvSpPr>
        <p:spPr>
          <a:xfrm>
            <a:off x="4598250" y="8966368"/>
            <a:ext cx="876815" cy="889797"/>
          </a:xfrm>
          <a:prstGeom prst="rect">
            <a:avLst/>
          </a:prstGeom>
        </p:spPr>
        <p:txBody>
          <a:bodyPr/>
          <a:lstStyle>
            <a:lvl1pPr marL="0" indent="0" algn="ctr">
              <a:buNone/>
              <a:defRPr sz="675">
                <a:solidFill>
                  <a:schemeClr val="tx1">
                    <a:lumMod val="75000"/>
                    <a:lumOff val="25000"/>
                  </a:schemeClr>
                </a:solidFill>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GB"/>
              <a:t>A</a:t>
            </a:r>
            <a:r>
              <a:rPr lang="en-IT"/>
              <a:t>dd your logo</a:t>
            </a:r>
          </a:p>
        </p:txBody>
      </p:sp>
    </p:spTree>
    <p:extLst>
      <p:ext uri="{BB962C8B-B14F-4D97-AF65-F5344CB8AC3E}">
        <p14:creationId xmlns:p14="http://schemas.microsoft.com/office/powerpoint/2010/main" val="256852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p:bg bwMode="gray">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2" name="Rectangle 3"/>
          <p:cNvSpPr>
            <a:spLocks noGrp="1" noChangeArrowheads="1"/>
          </p:cNvSpPr>
          <p:nvPr>
            <p:ph type="ctrTitle" hasCustomPrompt="1"/>
          </p:nvPr>
        </p:nvSpPr>
        <p:spPr bwMode="white">
          <a:xfrm>
            <a:off x="322042" y="2622027"/>
            <a:ext cx="5023421" cy="2000457"/>
          </a:xfrm>
        </p:spPr>
        <p:txBody>
          <a:bodyPr anchor="b"/>
          <a:lstStyle>
            <a:lvl1pPr>
              <a:lnSpc>
                <a:spcPct val="105000"/>
              </a:lnSpc>
              <a:defRPr sz="3038" baseline="0">
                <a:solidFill>
                  <a:schemeClr val="bg1"/>
                </a:solidFill>
              </a:defRPr>
            </a:lvl1pPr>
          </a:lstStyle>
          <a:p>
            <a:pPr lvl="0"/>
            <a:r>
              <a:rPr lang="en-US" altLang="de-DE" noProof="0"/>
              <a:t>Project meeting name</a:t>
            </a:r>
            <a:endParaRPr lang="de-DE" altLang="de-DE" noProof="0"/>
          </a:p>
        </p:txBody>
      </p:sp>
      <p:sp>
        <p:nvSpPr>
          <p:cNvPr id="13" name="Rectangle 4"/>
          <p:cNvSpPr>
            <a:spLocks noGrp="1" noChangeArrowheads="1"/>
          </p:cNvSpPr>
          <p:nvPr>
            <p:ph type="subTitle" idx="1" hasCustomPrompt="1"/>
          </p:nvPr>
        </p:nvSpPr>
        <p:spPr bwMode="white">
          <a:xfrm>
            <a:off x="322042" y="4786034"/>
            <a:ext cx="5044679" cy="687059"/>
          </a:xfrm>
        </p:spPr>
        <p:txBody>
          <a:bodyPr anchor="t"/>
          <a:lstStyle>
            <a:lvl1pPr marL="0" indent="0">
              <a:lnSpc>
                <a:spcPct val="100000"/>
              </a:lnSpc>
              <a:buNone/>
              <a:defRPr sz="1125">
                <a:solidFill>
                  <a:schemeClr val="bg1"/>
                </a:solidFill>
              </a:defRPr>
            </a:lvl1pPr>
          </a:lstStyle>
          <a:p>
            <a:pPr lvl="0"/>
            <a:r>
              <a:rPr lang="en-GB" altLang="de-DE" noProof="0"/>
              <a:t>Place, Date</a:t>
            </a:r>
            <a:endParaRPr lang="de-DE" altLang="de-DE" noProof="0"/>
          </a:p>
        </p:txBody>
      </p:sp>
      <p:sp>
        <p:nvSpPr>
          <p:cNvPr id="7" name="TextBox 6">
            <a:extLst>
              <a:ext uri="{FF2B5EF4-FFF2-40B4-BE49-F238E27FC236}">
                <a16:creationId xmlns:a16="http://schemas.microsoft.com/office/drawing/2014/main" id="{2B1CFB7F-1CBC-EC44-B0AB-09EC885F55D9}"/>
              </a:ext>
            </a:extLst>
          </p:cNvPr>
          <p:cNvSpPr txBox="1"/>
          <p:nvPr userDrawn="1"/>
        </p:nvSpPr>
        <p:spPr>
          <a:xfrm>
            <a:off x="1702676" y="11363435"/>
            <a:ext cx="184731" cy="248209"/>
          </a:xfrm>
          <a:prstGeom prst="rect">
            <a:avLst/>
          </a:prstGeom>
          <a:noFill/>
        </p:spPr>
        <p:txBody>
          <a:bodyPr wrap="none" rtlCol="0">
            <a:spAutoFit/>
          </a:bodyPr>
          <a:lstStyle/>
          <a:p>
            <a:endParaRPr lang="en-IT" sz="1013"/>
          </a:p>
        </p:txBody>
      </p:sp>
      <p:sp>
        <p:nvSpPr>
          <p:cNvPr id="14" name="Shape 27">
            <a:extLst>
              <a:ext uri="{FF2B5EF4-FFF2-40B4-BE49-F238E27FC236}">
                <a16:creationId xmlns:a16="http://schemas.microsoft.com/office/drawing/2014/main" id="{13DC29BE-9809-4946-9961-323D71A5C9EA}"/>
              </a:ext>
            </a:extLst>
          </p:cNvPr>
          <p:cNvSpPr/>
          <p:nvPr userDrawn="1"/>
        </p:nvSpPr>
        <p:spPr>
          <a:xfrm>
            <a:off x="1194837" y="8989441"/>
            <a:ext cx="3241948" cy="274178"/>
          </a:xfrm>
          <a:prstGeom prst="rect">
            <a:avLst/>
          </a:prstGeom>
          <a:ln w="12700">
            <a:miter lim="400000"/>
          </a:ln>
          <a:extLst>
            <a:ext uri="{C572A759-6A51-4108-AA02-DFA0A04FC94B}">
              <ma14:wrappingTextBoxFlag xmlns:ma14="http://schemas.microsoft.com/office/mac/drawingml/2011/main" xmlns="" val="1"/>
            </a:ext>
          </a:extLst>
        </p:spPr>
        <p:txBody>
          <a:bodyPr wrap="square" lIns="25717" rIns="25717">
            <a:spAutoFit/>
          </a:bodyPr>
          <a:lstStyle>
            <a:lvl1pPr defTabSz="914400">
              <a:spcBef>
                <a:spcPts val="0"/>
              </a:spcBef>
              <a:defRPr sz="2200">
                <a:solidFill>
                  <a:srgbClr val="004365"/>
                </a:solidFill>
                <a:latin typeface="Avenir Heavy"/>
                <a:ea typeface="Avenir Heavy"/>
                <a:cs typeface="Avenir Heavy"/>
                <a:sym typeface="Avenir Heavy"/>
              </a:defRPr>
            </a:lvl1pPr>
          </a:lstStyle>
          <a:p>
            <a:r>
              <a:rPr sz="591">
                <a:solidFill>
                  <a:schemeClr val="bg1"/>
                </a:solidFill>
              </a:rPr>
              <a:t>This project has received funding from the European Union’s Horizon 2020 research and innovation </a:t>
            </a:r>
            <a:r>
              <a:rPr lang="en-GB" sz="591" noProof="0">
                <a:solidFill>
                  <a:schemeClr val="bg1"/>
                </a:solidFill>
              </a:rPr>
              <a:t>programme</a:t>
            </a:r>
            <a:r>
              <a:rPr sz="591">
                <a:solidFill>
                  <a:schemeClr val="bg1"/>
                </a:solidFill>
              </a:rPr>
              <a:t> under grant agreement No 101007142</a:t>
            </a:r>
          </a:p>
        </p:txBody>
      </p:sp>
      <p:pic>
        <p:nvPicPr>
          <p:cNvPr id="15" name="image6.jpg">
            <a:extLst>
              <a:ext uri="{FF2B5EF4-FFF2-40B4-BE49-F238E27FC236}">
                <a16:creationId xmlns:a16="http://schemas.microsoft.com/office/drawing/2014/main" id="{E2EE605E-8584-8249-8E3B-58A09168E3D0}"/>
              </a:ext>
            </a:extLst>
          </p:cNvPr>
          <p:cNvPicPr>
            <a:picLocks noChangeAspect="1"/>
          </p:cNvPicPr>
          <p:nvPr userDrawn="1"/>
        </p:nvPicPr>
        <p:blipFill>
          <a:blip r:embed="rId3"/>
          <a:stretch>
            <a:fillRect/>
          </a:stretch>
        </p:blipFill>
        <p:spPr>
          <a:xfrm>
            <a:off x="603032" y="8844626"/>
            <a:ext cx="523434" cy="889797"/>
          </a:xfrm>
          <a:prstGeom prst="rect">
            <a:avLst/>
          </a:prstGeom>
          <a:ln w="12700">
            <a:solidFill>
              <a:schemeClr val="bg1"/>
            </a:solidFill>
            <a:miter lim="400000"/>
          </a:ln>
        </p:spPr>
      </p:pic>
      <p:sp>
        <p:nvSpPr>
          <p:cNvPr id="17" name="Picture Placeholder 2">
            <a:extLst>
              <a:ext uri="{FF2B5EF4-FFF2-40B4-BE49-F238E27FC236}">
                <a16:creationId xmlns:a16="http://schemas.microsoft.com/office/drawing/2014/main" id="{8373A0EA-D108-7249-B261-13615E265692}"/>
              </a:ext>
            </a:extLst>
          </p:cNvPr>
          <p:cNvSpPr>
            <a:spLocks noGrp="1"/>
          </p:cNvSpPr>
          <p:nvPr>
            <p:ph type="pic" idx="11" hasCustomPrompt="1"/>
          </p:nvPr>
        </p:nvSpPr>
        <p:spPr>
          <a:xfrm>
            <a:off x="4598250" y="8966368"/>
            <a:ext cx="876815" cy="889797"/>
          </a:xfrm>
          <a:prstGeom prst="rect">
            <a:avLst/>
          </a:prstGeom>
        </p:spPr>
        <p:txBody>
          <a:bodyPr/>
          <a:lstStyle>
            <a:lvl1pPr marL="0" indent="0">
              <a:buNone/>
              <a:defRPr sz="675">
                <a:solidFill>
                  <a:schemeClr val="bg1"/>
                </a:solidFill>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GB"/>
              <a:t>A</a:t>
            </a:r>
            <a:r>
              <a:rPr lang="en-IT"/>
              <a:t>dd your logo</a:t>
            </a:r>
          </a:p>
        </p:txBody>
      </p:sp>
      <p:pic>
        <p:nvPicPr>
          <p:cNvPr id="11" name="Picture 10">
            <a:extLst>
              <a:ext uri="{FF2B5EF4-FFF2-40B4-BE49-F238E27FC236}">
                <a16:creationId xmlns:a16="http://schemas.microsoft.com/office/drawing/2014/main" id="{21715EC6-92D1-DE4F-8A40-C3602F73216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50773" y="198081"/>
            <a:ext cx="1831895" cy="1493961"/>
          </a:xfrm>
          <a:prstGeom prst="rect">
            <a:avLst/>
          </a:prstGeom>
        </p:spPr>
      </p:pic>
      <p:pic>
        <p:nvPicPr>
          <p:cNvPr id="20" name="Picture 19">
            <a:extLst>
              <a:ext uri="{FF2B5EF4-FFF2-40B4-BE49-F238E27FC236}">
                <a16:creationId xmlns:a16="http://schemas.microsoft.com/office/drawing/2014/main" id="{E3AF28AF-38CB-9D49-9430-A3C292EB4000}"/>
              </a:ext>
            </a:extLst>
          </p:cNvPr>
          <p:cNvPicPr>
            <a:picLocks noChangeAspect="1"/>
          </p:cNvPicPr>
          <p:nvPr userDrawn="1"/>
        </p:nvPicPr>
        <p:blipFill>
          <a:blip r:embed="rId5"/>
          <a:stretch>
            <a:fillRect/>
          </a:stretch>
        </p:blipFill>
        <p:spPr>
          <a:xfrm>
            <a:off x="5214461" y="4786034"/>
            <a:ext cx="1521095" cy="3720619"/>
          </a:xfrm>
          <a:prstGeom prst="rect">
            <a:avLst/>
          </a:prstGeom>
        </p:spPr>
      </p:pic>
      <p:sp>
        <p:nvSpPr>
          <p:cNvPr id="21" name="TextBox 20">
            <a:extLst>
              <a:ext uri="{FF2B5EF4-FFF2-40B4-BE49-F238E27FC236}">
                <a16:creationId xmlns:a16="http://schemas.microsoft.com/office/drawing/2014/main" id="{774D5D99-B3E4-8C40-BF77-675B42207E03}"/>
              </a:ext>
            </a:extLst>
          </p:cNvPr>
          <p:cNvSpPr txBox="1"/>
          <p:nvPr userDrawn="1"/>
        </p:nvSpPr>
        <p:spPr>
          <a:xfrm>
            <a:off x="4412133" y="1742514"/>
            <a:ext cx="2125864" cy="178960"/>
          </a:xfrm>
          <a:prstGeom prst="rect">
            <a:avLst/>
          </a:prstGeom>
          <a:noFill/>
        </p:spPr>
        <p:txBody>
          <a:bodyPr wrap="square" rtlCol="0">
            <a:spAutoFit/>
          </a:bodyPr>
          <a:lstStyle/>
          <a:p>
            <a:pPr algn="ctr"/>
            <a:r>
              <a:rPr lang="en-ID" sz="563">
                <a:solidFill>
                  <a:schemeClr val="bg1"/>
                </a:solidFill>
                <a:latin typeface="Inter" panose="020B0502030000000004" pitchFamily="34" charset="0"/>
                <a:ea typeface="Inter" panose="020B0502030000000004" pitchFamily="34" charset="0"/>
              </a:rPr>
              <a:t>Smart Control of the Climate Resilience in European Coastal Cities</a:t>
            </a:r>
            <a:endParaRPr lang="en-ID" sz="1013">
              <a:solidFill>
                <a:schemeClr val="bg1"/>
              </a:solidFill>
              <a:latin typeface="Inter" panose="020B0502030000000004" pitchFamily="34" charset="0"/>
              <a:ea typeface="Inter" panose="020B0502030000000004" pitchFamily="34" charset="0"/>
            </a:endParaRPr>
          </a:p>
        </p:txBody>
      </p:sp>
      <p:sp>
        <p:nvSpPr>
          <p:cNvPr id="25" name="Content Placeholder 24">
            <a:extLst>
              <a:ext uri="{FF2B5EF4-FFF2-40B4-BE49-F238E27FC236}">
                <a16:creationId xmlns:a16="http://schemas.microsoft.com/office/drawing/2014/main" id="{E699CDB2-F0AF-064C-BFD4-8D0FF4EB171F}"/>
              </a:ext>
            </a:extLst>
          </p:cNvPr>
          <p:cNvSpPr>
            <a:spLocks noGrp="1"/>
          </p:cNvSpPr>
          <p:nvPr>
            <p:ph sz="quarter" idx="12" hasCustomPrompt="1"/>
          </p:nvPr>
        </p:nvSpPr>
        <p:spPr>
          <a:xfrm>
            <a:off x="322042" y="5566751"/>
            <a:ext cx="5044679" cy="687060"/>
          </a:xfrm>
        </p:spPr>
        <p:txBody>
          <a:bodyPr/>
          <a:lstStyle>
            <a:lvl1pPr marL="0" marR="0" indent="0" algn="l" defTabSz="514350" rtl="0" eaLnBrk="1" fontAlgn="auto" latinLnBrk="0" hangingPunct="1">
              <a:lnSpc>
                <a:spcPct val="113000"/>
              </a:lnSpc>
              <a:spcBef>
                <a:spcPts val="0"/>
              </a:spcBef>
              <a:spcAft>
                <a:spcPts val="0"/>
              </a:spcAft>
              <a:buClrTx/>
              <a:buSzTx/>
              <a:buFont typeface="Arial" panose="020B0604020202020204" pitchFamily="34" charset="0"/>
              <a:buNone/>
              <a:tabLst/>
              <a:defRPr sz="900">
                <a:solidFill>
                  <a:schemeClr val="bg1"/>
                </a:solidFill>
              </a:defRPr>
            </a:lvl1pPr>
          </a:lstStyle>
          <a:p>
            <a:pPr marL="0" marR="0" lvl="0" indent="0" algn="l" defTabSz="514350" rtl="0" eaLnBrk="1" fontAlgn="auto" latinLnBrk="0" hangingPunct="1">
              <a:lnSpc>
                <a:spcPct val="113000"/>
              </a:lnSpc>
              <a:spcBef>
                <a:spcPts val="0"/>
              </a:spcBef>
              <a:spcAft>
                <a:spcPts val="0"/>
              </a:spcAft>
              <a:buClrTx/>
              <a:buSzTx/>
              <a:buFont typeface="Arial" panose="020B0604020202020204" pitchFamily="34" charset="0"/>
              <a:buNone/>
              <a:tabLst/>
              <a:defRPr/>
            </a:pPr>
            <a:r>
              <a:rPr lang="it-IT" altLang="de-DE" noProof="0"/>
              <a:t>WP#</a:t>
            </a:r>
            <a:endParaRPr lang="de-DE" altLang="de-DE" noProof="0"/>
          </a:p>
          <a:p>
            <a:pPr lvl="0"/>
            <a:endParaRPr lang="en-IT"/>
          </a:p>
        </p:txBody>
      </p:sp>
      <p:sp>
        <p:nvSpPr>
          <p:cNvPr id="26" name="Content Placeholder 24">
            <a:extLst>
              <a:ext uri="{FF2B5EF4-FFF2-40B4-BE49-F238E27FC236}">
                <a16:creationId xmlns:a16="http://schemas.microsoft.com/office/drawing/2014/main" id="{BD939FB1-8082-E04E-98FF-2CECF09D885B}"/>
              </a:ext>
            </a:extLst>
          </p:cNvPr>
          <p:cNvSpPr>
            <a:spLocks noGrp="1"/>
          </p:cNvSpPr>
          <p:nvPr>
            <p:ph sz="quarter" idx="13" hasCustomPrompt="1"/>
          </p:nvPr>
        </p:nvSpPr>
        <p:spPr>
          <a:xfrm>
            <a:off x="300784" y="6370717"/>
            <a:ext cx="5044679" cy="687060"/>
          </a:xfrm>
        </p:spPr>
        <p:txBody>
          <a:bodyPr/>
          <a:lstStyle>
            <a:lvl1pPr marL="0" marR="0" indent="0" algn="l" defTabSz="514350" rtl="0" eaLnBrk="1" fontAlgn="auto" latinLnBrk="0" hangingPunct="1">
              <a:lnSpc>
                <a:spcPct val="113000"/>
              </a:lnSpc>
              <a:spcBef>
                <a:spcPts val="0"/>
              </a:spcBef>
              <a:spcAft>
                <a:spcPts val="0"/>
              </a:spcAft>
              <a:buClrTx/>
              <a:buSzTx/>
              <a:buFont typeface="Arial" panose="020B0604020202020204" pitchFamily="34" charset="0"/>
              <a:buNone/>
              <a:tabLst/>
              <a:defRPr sz="900">
                <a:solidFill>
                  <a:schemeClr val="bg1"/>
                </a:solidFill>
              </a:defRPr>
            </a:lvl1pPr>
          </a:lstStyle>
          <a:p>
            <a:pPr marL="0" marR="0" lvl="0" indent="0" algn="l" defTabSz="514350" rtl="0" eaLnBrk="1" fontAlgn="auto" latinLnBrk="0" hangingPunct="1">
              <a:lnSpc>
                <a:spcPct val="113000"/>
              </a:lnSpc>
              <a:spcBef>
                <a:spcPts val="0"/>
              </a:spcBef>
              <a:spcAft>
                <a:spcPts val="0"/>
              </a:spcAft>
              <a:buClrTx/>
              <a:buSzTx/>
              <a:buFont typeface="Arial" panose="020B0604020202020204" pitchFamily="34" charset="0"/>
              <a:buNone/>
              <a:tabLst/>
              <a:defRPr/>
            </a:pPr>
            <a:r>
              <a:rPr lang="en-GB" altLang="de-DE" noProof="0"/>
              <a:t>Name</a:t>
            </a:r>
          </a:p>
          <a:p>
            <a:pPr lvl="0"/>
            <a:endParaRPr lang="en-IT"/>
          </a:p>
        </p:txBody>
      </p:sp>
      <p:sp>
        <p:nvSpPr>
          <p:cNvPr id="27" name="Content Placeholder 24">
            <a:extLst>
              <a:ext uri="{FF2B5EF4-FFF2-40B4-BE49-F238E27FC236}">
                <a16:creationId xmlns:a16="http://schemas.microsoft.com/office/drawing/2014/main" id="{50612024-B8DC-5141-9669-B261FEBE6D21}"/>
              </a:ext>
            </a:extLst>
          </p:cNvPr>
          <p:cNvSpPr>
            <a:spLocks noGrp="1"/>
          </p:cNvSpPr>
          <p:nvPr>
            <p:ph sz="quarter" idx="14" hasCustomPrompt="1"/>
          </p:nvPr>
        </p:nvSpPr>
        <p:spPr>
          <a:xfrm>
            <a:off x="300784" y="7192644"/>
            <a:ext cx="5044679" cy="687060"/>
          </a:xfrm>
        </p:spPr>
        <p:txBody>
          <a:bodyPr/>
          <a:lstStyle>
            <a:lvl1pPr marL="0" marR="0" indent="0" algn="l" defTabSz="514350" rtl="0" eaLnBrk="1" fontAlgn="auto" latinLnBrk="0" hangingPunct="1">
              <a:lnSpc>
                <a:spcPct val="113000"/>
              </a:lnSpc>
              <a:spcBef>
                <a:spcPts val="0"/>
              </a:spcBef>
              <a:spcAft>
                <a:spcPts val="0"/>
              </a:spcAft>
              <a:buClrTx/>
              <a:buSzTx/>
              <a:buFont typeface="Arial" panose="020B0604020202020204" pitchFamily="34" charset="0"/>
              <a:buNone/>
              <a:tabLst/>
              <a:defRPr sz="900">
                <a:solidFill>
                  <a:schemeClr val="bg1"/>
                </a:solidFill>
              </a:defRPr>
            </a:lvl1pPr>
          </a:lstStyle>
          <a:p>
            <a:pPr marL="0" marR="0" lvl="0" indent="0" algn="l" defTabSz="514350" rtl="0" eaLnBrk="1" fontAlgn="auto" latinLnBrk="0" hangingPunct="1">
              <a:lnSpc>
                <a:spcPct val="113000"/>
              </a:lnSpc>
              <a:spcBef>
                <a:spcPts val="0"/>
              </a:spcBef>
              <a:spcAft>
                <a:spcPts val="0"/>
              </a:spcAft>
              <a:buClrTx/>
              <a:buSzTx/>
              <a:buFont typeface="Arial" panose="020B0604020202020204" pitchFamily="34" charset="0"/>
              <a:buNone/>
              <a:tabLst/>
              <a:defRPr/>
            </a:pPr>
            <a:r>
              <a:rPr lang="it-IT" altLang="de-DE" noProof="0"/>
              <a:t>Organization</a:t>
            </a:r>
            <a:endParaRPr lang="de-DE" altLang="de-DE" noProof="0"/>
          </a:p>
          <a:p>
            <a:pPr lvl="0"/>
            <a:endParaRPr lang="en-IT"/>
          </a:p>
        </p:txBody>
      </p:sp>
    </p:spTree>
    <p:extLst>
      <p:ext uri="{BB962C8B-B14F-4D97-AF65-F5344CB8AC3E}">
        <p14:creationId xmlns:p14="http://schemas.microsoft.com/office/powerpoint/2010/main" val="879058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bg bwMode="gray">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2" name="Rectangle 3"/>
          <p:cNvSpPr>
            <a:spLocks noGrp="1" noChangeArrowheads="1"/>
          </p:cNvSpPr>
          <p:nvPr>
            <p:ph type="ctrTitle" hasCustomPrompt="1"/>
          </p:nvPr>
        </p:nvSpPr>
        <p:spPr bwMode="white">
          <a:xfrm>
            <a:off x="322042" y="2105632"/>
            <a:ext cx="5023421" cy="2000457"/>
          </a:xfrm>
        </p:spPr>
        <p:txBody>
          <a:bodyPr anchor="b"/>
          <a:lstStyle>
            <a:lvl1pPr>
              <a:lnSpc>
                <a:spcPct val="105000"/>
              </a:lnSpc>
              <a:defRPr sz="3038" baseline="0">
                <a:solidFill>
                  <a:srgbClr val="003F6C"/>
                </a:solidFill>
              </a:defRPr>
            </a:lvl1pPr>
          </a:lstStyle>
          <a:p>
            <a:pPr lvl="0"/>
            <a:r>
              <a:rPr lang="en-US" altLang="de-DE" noProof="0"/>
              <a:t>Project meeting name</a:t>
            </a:r>
            <a:endParaRPr lang="de-DE" altLang="de-DE" noProof="0"/>
          </a:p>
        </p:txBody>
      </p:sp>
      <p:sp>
        <p:nvSpPr>
          <p:cNvPr id="7" name="TextBox 6">
            <a:extLst>
              <a:ext uri="{FF2B5EF4-FFF2-40B4-BE49-F238E27FC236}">
                <a16:creationId xmlns:a16="http://schemas.microsoft.com/office/drawing/2014/main" id="{2B1CFB7F-1CBC-EC44-B0AB-09EC885F55D9}"/>
              </a:ext>
            </a:extLst>
          </p:cNvPr>
          <p:cNvSpPr txBox="1"/>
          <p:nvPr userDrawn="1"/>
        </p:nvSpPr>
        <p:spPr>
          <a:xfrm>
            <a:off x="1702676" y="11363435"/>
            <a:ext cx="184731" cy="248209"/>
          </a:xfrm>
          <a:prstGeom prst="rect">
            <a:avLst/>
          </a:prstGeom>
          <a:noFill/>
        </p:spPr>
        <p:txBody>
          <a:bodyPr wrap="none" rtlCol="0">
            <a:spAutoFit/>
          </a:bodyPr>
          <a:lstStyle/>
          <a:p>
            <a:endParaRPr lang="en-IT" sz="1013"/>
          </a:p>
        </p:txBody>
      </p:sp>
      <p:sp>
        <p:nvSpPr>
          <p:cNvPr id="14" name="Shape 27">
            <a:extLst>
              <a:ext uri="{FF2B5EF4-FFF2-40B4-BE49-F238E27FC236}">
                <a16:creationId xmlns:a16="http://schemas.microsoft.com/office/drawing/2014/main" id="{13DC29BE-9809-4946-9961-323D71A5C9EA}"/>
              </a:ext>
            </a:extLst>
          </p:cNvPr>
          <p:cNvSpPr/>
          <p:nvPr userDrawn="1"/>
        </p:nvSpPr>
        <p:spPr>
          <a:xfrm>
            <a:off x="1208825" y="8989441"/>
            <a:ext cx="3241948" cy="274178"/>
          </a:xfrm>
          <a:prstGeom prst="rect">
            <a:avLst/>
          </a:prstGeom>
          <a:ln w="12700">
            <a:miter lim="400000"/>
          </a:ln>
          <a:extLst>
            <a:ext uri="{C572A759-6A51-4108-AA02-DFA0A04FC94B}">
              <ma14:wrappingTextBoxFlag xmlns:ma14="http://schemas.microsoft.com/office/mac/drawingml/2011/main" xmlns="" val="1"/>
            </a:ext>
          </a:extLst>
        </p:spPr>
        <p:txBody>
          <a:bodyPr wrap="square" lIns="25717" rIns="25717">
            <a:spAutoFit/>
          </a:bodyPr>
          <a:lstStyle>
            <a:lvl1pPr defTabSz="914400">
              <a:spcBef>
                <a:spcPts val="0"/>
              </a:spcBef>
              <a:defRPr sz="2200">
                <a:solidFill>
                  <a:srgbClr val="004365"/>
                </a:solidFill>
                <a:latin typeface="Avenir Heavy"/>
                <a:ea typeface="Avenir Heavy"/>
                <a:cs typeface="Avenir Heavy"/>
                <a:sym typeface="Avenir Heavy"/>
              </a:defRPr>
            </a:lvl1pPr>
          </a:lstStyle>
          <a:p>
            <a:r>
              <a:rPr sz="591" b="0" i="0">
                <a:solidFill>
                  <a:srgbClr val="003F6C"/>
                </a:solidFill>
                <a:latin typeface="Montserrat" pitchFamily="2" charset="77"/>
              </a:rPr>
              <a:t>This project has received funding from the European Union’s Horizon 2020 research and innovation </a:t>
            </a:r>
            <a:r>
              <a:rPr lang="en-GB" sz="591" b="0" i="0" noProof="0">
                <a:solidFill>
                  <a:srgbClr val="003F6C"/>
                </a:solidFill>
                <a:latin typeface="Montserrat" pitchFamily="2" charset="77"/>
              </a:rPr>
              <a:t>programme</a:t>
            </a:r>
            <a:r>
              <a:rPr sz="591" b="0" i="0">
                <a:solidFill>
                  <a:srgbClr val="003F6C"/>
                </a:solidFill>
                <a:latin typeface="Montserrat" pitchFamily="2" charset="77"/>
              </a:rPr>
              <a:t> under grant agreement No 101007142</a:t>
            </a:r>
          </a:p>
        </p:txBody>
      </p:sp>
      <p:pic>
        <p:nvPicPr>
          <p:cNvPr id="15" name="image6.jpg">
            <a:extLst>
              <a:ext uri="{FF2B5EF4-FFF2-40B4-BE49-F238E27FC236}">
                <a16:creationId xmlns:a16="http://schemas.microsoft.com/office/drawing/2014/main" id="{E2EE605E-8584-8249-8E3B-58A09168E3D0}"/>
              </a:ext>
            </a:extLst>
          </p:cNvPr>
          <p:cNvPicPr>
            <a:picLocks noChangeAspect="1"/>
          </p:cNvPicPr>
          <p:nvPr userDrawn="1"/>
        </p:nvPicPr>
        <p:blipFill>
          <a:blip r:embed="rId3"/>
          <a:stretch>
            <a:fillRect/>
          </a:stretch>
        </p:blipFill>
        <p:spPr>
          <a:xfrm>
            <a:off x="611653" y="8917033"/>
            <a:ext cx="523434" cy="418993"/>
          </a:xfrm>
          <a:prstGeom prst="rect">
            <a:avLst/>
          </a:prstGeom>
          <a:ln w="12700">
            <a:solidFill>
              <a:schemeClr val="bg1"/>
            </a:solidFill>
            <a:miter lim="400000"/>
          </a:ln>
        </p:spPr>
      </p:pic>
      <p:pic>
        <p:nvPicPr>
          <p:cNvPr id="16" name="Picture 15">
            <a:extLst>
              <a:ext uri="{FF2B5EF4-FFF2-40B4-BE49-F238E27FC236}">
                <a16:creationId xmlns:a16="http://schemas.microsoft.com/office/drawing/2014/main" id="{8A13B0B6-54AD-0C49-B628-E3B15136169D}"/>
              </a:ext>
            </a:extLst>
          </p:cNvPr>
          <p:cNvPicPr>
            <a:picLocks noChangeAspect="1"/>
          </p:cNvPicPr>
          <p:nvPr userDrawn="1"/>
        </p:nvPicPr>
        <p:blipFill>
          <a:blip r:embed="rId4"/>
          <a:stretch>
            <a:fillRect/>
          </a:stretch>
        </p:blipFill>
        <p:spPr>
          <a:xfrm>
            <a:off x="4080076" y="1527778"/>
            <a:ext cx="3431894" cy="3720619"/>
          </a:xfrm>
          <a:prstGeom prst="rect">
            <a:avLst/>
          </a:prstGeom>
        </p:spPr>
      </p:pic>
      <p:sp>
        <p:nvSpPr>
          <p:cNvPr id="17" name="Picture Placeholder 2">
            <a:extLst>
              <a:ext uri="{FF2B5EF4-FFF2-40B4-BE49-F238E27FC236}">
                <a16:creationId xmlns:a16="http://schemas.microsoft.com/office/drawing/2014/main" id="{8373A0EA-D108-7249-B261-13615E265692}"/>
              </a:ext>
            </a:extLst>
          </p:cNvPr>
          <p:cNvSpPr>
            <a:spLocks noGrp="1"/>
          </p:cNvSpPr>
          <p:nvPr>
            <p:ph type="pic" idx="11" hasCustomPrompt="1"/>
          </p:nvPr>
        </p:nvSpPr>
        <p:spPr>
          <a:xfrm>
            <a:off x="4598250" y="8966368"/>
            <a:ext cx="876815" cy="889797"/>
          </a:xfrm>
          <a:prstGeom prst="rect">
            <a:avLst/>
          </a:prstGeom>
        </p:spPr>
        <p:txBody>
          <a:bodyPr/>
          <a:lstStyle>
            <a:lvl1pPr marL="0" indent="0">
              <a:buNone/>
              <a:defRPr sz="675">
                <a:solidFill>
                  <a:schemeClr val="bg1"/>
                </a:solidFill>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GB"/>
              <a:t>A</a:t>
            </a:r>
            <a:r>
              <a:rPr lang="en-IT"/>
              <a:t>dd your logo</a:t>
            </a:r>
          </a:p>
        </p:txBody>
      </p:sp>
      <p:sp>
        <p:nvSpPr>
          <p:cNvPr id="20" name="Rectangle 19">
            <a:extLst>
              <a:ext uri="{FF2B5EF4-FFF2-40B4-BE49-F238E27FC236}">
                <a16:creationId xmlns:a16="http://schemas.microsoft.com/office/drawing/2014/main" id="{2ADA634F-940D-AD4F-B8B0-9DF6B0CB5233}"/>
              </a:ext>
            </a:extLst>
          </p:cNvPr>
          <p:cNvSpPr/>
          <p:nvPr userDrawn="1"/>
        </p:nvSpPr>
        <p:spPr>
          <a:xfrm>
            <a:off x="322042" y="746550"/>
            <a:ext cx="3429000" cy="404085"/>
          </a:xfrm>
          <a:prstGeom prst="rect">
            <a:avLst/>
          </a:prstGeom>
        </p:spPr>
        <p:txBody>
          <a:bodyPr>
            <a:spAutoFit/>
          </a:bodyPr>
          <a:lstStyle/>
          <a:p>
            <a:r>
              <a:rPr lang="en-US" sz="1013">
                <a:solidFill>
                  <a:srgbClr val="003F6C"/>
                </a:solidFill>
                <a:latin typeface="Montserrat"/>
              </a:rPr>
              <a:t>Smart Control of the Climate Resilience in European Coastal Cities</a:t>
            </a:r>
          </a:p>
        </p:txBody>
      </p:sp>
      <p:pic>
        <p:nvPicPr>
          <p:cNvPr id="22" name="Picture 21">
            <a:extLst>
              <a:ext uri="{FF2B5EF4-FFF2-40B4-BE49-F238E27FC236}">
                <a16:creationId xmlns:a16="http://schemas.microsoft.com/office/drawing/2014/main" id="{58728151-041C-D943-A547-1960C12CD04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450773" y="198082"/>
            <a:ext cx="2366716" cy="952554"/>
          </a:xfrm>
          <a:prstGeom prst="rect">
            <a:avLst/>
          </a:prstGeom>
        </p:spPr>
      </p:pic>
      <p:sp>
        <p:nvSpPr>
          <p:cNvPr id="18" name="Rectangle 4">
            <a:extLst>
              <a:ext uri="{FF2B5EF4-FFF2-40B4-BE49-F238E27FC236}">
                <a16:creationId xmlns:a16="http://schemas.microsoft.com/office/drawing/2014/main" id="{FBDABB41-19F5-4E62-A90E-301B0B5E4F45}"/>
              </a:ext>
            </a:extLst>
          </p:cNvPr>
          <p:cNvSpPr>
            <a:spLocks noGrp="1" noChangeArrowheads="1"/>
          </p:cNvSpPr>
          <p:nvPr>
            <p:ph type="subTitle" idx="1" hasCustomPrompt="1"/>
          </p:nvPr>
        </p:nvSpPr>
        <p:spPr bwMode="white">
          <a:xfrm>
            <a:off x="830801" y="4436285"/>
            <a:ext cx="5044679" cy="498018"/>
          </a:xfrm>
        </p:spPr>
        <p:txBody>
          <a:bodyPr anchor="t"/>
          <a:lstStyle>
            <a:lvl1pPr marL="0" indent="0">
              <a:lnSpc>
                <a:spcPct val="100000"/>
              </a:lnSpc>
              <a:buNone/>
              <a:defRPr sz="788">
                <a:solidFill>
                  <a:srgbClr val="003F6C"/>
                </a:solidFill>
              </a:defRPr>
            </a:lvl1pPr>
          </a:lstStyle>
          <a:p>
            <a:pPr lvl="0"/>
            <a:r>
              <a:rPr lang="en-GB" altLang="de-DE" noProof="0"/>
              <a:t>Place, Date</a:t>
            </a:r>
            <a:endParaRPr lang="de-DE" altLang="de-DE" noProof="0"/>
          </a:p>
        </p:txBody>
      </p:sp>
      <p:sp>
        <p:nvSpPr>
          <p:cNvPr id="19" name="Content Placeholder 24">
            <a:extLst>
              <a:ext uri="{FF2B5EF4-FFF2-40B4-BE49-F238E27FC236}">
                <a16:creationId xmlns:a16="http://schemas.microsoft.com/office/drawing/2014/main" id="{A4C340E2-A366-42C4-95B9-0F18D0A9E01A}"/>
              </a:ext>
            </a:extLst>
          </p:cNvPr>
          <p:cNvSpPr>
            <a:spLocks noGrp="1"/>
          </p:cNvSpPr>
          <p:nvPr>
            <p:ph sz="quarter" idx="12" hasCustomPrompt="1"/>
          </p:nvPr>
        </p:nvSpPr>
        <p:spPr>
          <a:xfrm>
            <a:off x="823943" y="4952161"/>
            <a:ext cx="5044679" cy="556260"/>
          </a:xfrm>
        </p:spPr>
        <p:txBody>
          <a:bodyPr/>
          <a:lstStyle>
            <a:lvl1pPr marL="0" marR="0" indent="0" algn="l" defTabSz="514350" rtl="0" eaLnBrk="1" fontAlgn="auto" latinLnBrk="0" hangingPunct="1">
              <a:lnSpc>
                <a:spcPct val="113000"/>
              </a:lnSpc>
              <a:spcBef>
                <a:spcPts val="0"/>
              </a:spcBef>
              <a:spcAft>
                <a:spcPts val="0"/>
              </a:spcAft>
              <a:buClrTx/>
              <a:buSzTx/>
              <a:buFont typeface="Arial" panose="020B0604020202020204" pitchFamily="34" charset="0"/>
              <a:buNone/>
              <a:tabLst/>
              <a:defRPr sz="788">
                <a:solidFill>
                  <a:srgbClr val="003F6C"/>
                </a:solidFill>
              </a:defRPr>
            </a:lvl1pPr>
          </a:lstStyle>
          <a:p>
            <a:pPr marL="0" marR="0" lvl="0" indent="0" algn="l" defTabSz="514350" rtl="0" eaLnBrk="1" fontAlgn="auto" latinLnBrk="0" hangingPunct="1">
              <a:lnSpc>
                <a:spcPct val="113000"/>
              </a:lnSpc>
              <a:spcBef>
                <a:spcPts val="0"/>
              </a:spcBef>
              <a:spcAft>
                <a:spcPts val="0"/>
              </a:spcAft>
              <a:buClrTx/>
              <a:buSzTx/>
              <a:buFont typeface="Arial" panose="020B0604020202020204" pitchFamily="34" charset="0"/>
              <a:buNone/>
              <a:tabLst/>
              <a:defRPr/>
            </a:pPr>
            <a:r>
              <a:rPr lang="it-IT" altLang="de-DE" noProof="0"/>
              <a:t>WP#</a:t>
            </a:r>
            <a:endParaRPr lang="de-DE" altLang="de-DE" noProof="0"/>
          </a:p>
          <a:p>
            <a:pPr lvl="0"/>
            <a:endParaRPr lang="en-IT"/>
          </a:p>
        </p:txBody>
      </p:sp>
      <p:sp>
        <p:nvSpPr>
          <p:cNvPr id="21" name="Content Placeholder 24">
            <a:extLst>
              <a:ext uri="{FF2B5EF4-FFF2-40B4-BE49-F238E27FC236}">
                <a16:creationId xmlns:a16="http://schemas.microsoft.com/office/drawing/2014/main" id="{04EAE1CA-EFFD-42BE-B905-810902020ED8}"/>
              </a:ext>
            </a:extLst>
          </p:cNvPr>
          <p:cNvSpPr>
            <a:spLocks noGrp="1"/>
          </p:cNvSpPr>
          <p:nvPr>
            <p:ph sz="quarter" idx="13" hasCustomPrompt="1"/>
          </p:nvPr>
        </p:nvSpPr>
        <p:spPr>
          <a:xfrm>
            <a:off x="816401" y="5526195"/>
            <a:ext cx="5044679" cy="541495"/>
          </a:xfrm>
        </p:spPr>
        <p:txBody>
          <a:bodyPr/>
          <a:lstStyle>
            <a:lvl1pPr marL="0" marR="0" indent="0" algn="l" defTabSz="514350" rtl="0" eaLnBrk="1" fontAlgn="auto" latinLnBrk="0" hangingPunct="1">
              <a:lnSpc>
                <a:spcPct val="113000"/>
              </a:lnSpc>
              <a:spcBef>
                <a:spcPts val="0"/>
              </a:spcBef>
              <a:spcAft>
                <a:spcPts val="0"/>
              </a:spcAft>
              <a:buClrTx/>
              <a:buSzTx/>
              <a:buFont typeface="Arial" panose="020B0604020202020204" pitchFamily="34" charset="0"/>
              <a:buNone/>
              <a:tabLst/>
              <a:defRPr sz="788">
                <a:solidFill>
                  <a:srgbClr val="003F6C"/>
                </a:solidFill>
              </a:defRPr>
            </a:lvl1pPr>
          </a:lstStyle>
          <a:p>
            <a:pPr marL="0" marR="0" lvl="0" indent="0" algn="l" defTabSz="514350" rtl="0" eaLnBrk="1" fontAlgn="auto" latinLnBrk="0" hangingPunct="1">
              <a:lnSpc>
                <a:spcPct val="113000"/>
              </a:lnSpc>
              <a:spcBef>
                <a:spcPts val="0"/>
              </a:spcBef>
              <a:spcAft>
                <a:spcPts val="0"/>
              </a:spcAft>
              <a:buClrTx/>
              <a:buSzTx/>
              <a:buFont typeface="Arial" panose="020B0604020202020204" pitchFamily="34" charset="0"/>
              <a:buNone/>
              <a:tabLst/>
              <a:defRPr/>
            </a:pPr>
            <a:r>
              <a:rPr lang="it-IT" altLang="de-DE" noProof="0"/>
              <a:t>Name</a:t>
            </a:r>
            <a:endParaRPr lang="de-DE" altLang="de-DE" noProof="0"/>
          </a:p>
          <a:p>
            <a:pPr lvl="0"/>
            <a:endParaRPr lang="en-IT"/>
          </a:p>
        </p:txBody>
      </p:sp>
      <p:sp>
        <p:nvSpPr>
          <p:cNvPr id="23" name="Content Placeholder 24">
            <a:extLst>
              <a:ext uri="{FF2B5EF4-FFF2-40B4-BE49-F238E27FC236}">
                <a16:creationId xmlns:a16="http://schemas.microsoft.com/office/drawing/2014/main" id="{6170D0D1-56B5-4B0A-8428-2D6EACE68939}"/>
              </a:ext>
            </a:extLst>
          </p:cNvPr>
          <p:cNvSpPr>
            <a:spLocks noGrp="1"/>
          </p:cNvSpPr>
          <p:nvPr>
            <p:ph sz="quarter" idx="14" hasCustomPrompt="1"/>
          </p:nvPr>
        </p:nvSpPr>
        <p:spPr>
          <a:xfrm>
            <a:off x="809543" y="6090309"/>
            <a:ext cx="5044679" cy="541495"/>
          </a:xfrm>
        </p:spPr>
        <p:txBody>
          <a:bodyPr/>
          <a:lstStyle>
            <a:lvl1pPr marL="0" marR="0" indent="0" algn="l" defTabSz="514350" rtl="0" eaLnBrk="1" fontAlgn="auto" latinLnBrk="0" hangingPunct="1">
              <a:lnSpc>
                <a:spcPct val="113000"/>
              </a:lnSpc>
              <a:spcBef>
                <a:spcPts val="0"/>
              </a:spcBef>
              <a:spcAft>
                <a:spcPts val="0"/>
              </a:spcAft>
              <a:buClrTx/>
              <a:buSzTx/>
              <a:buFont typeface="Arial" panose="020B0604020202020204" pitchFamily="34" charset="0"/>
              <a:buNone/>
              <a:tabLst/>
              <a:defRPr sz="788">
                <a:solidFill>
                  <a:srgbClr val="003F6C"/>
                </a:solidFill>
              </a:defRPr>
            </a:lvl1pPr>
          </a:lstStyle>
          <a:p>
            <a:pPr marL="0" marR="0" lvl="0" indent="0" algn="l" defTabSz="514350" rtl="0" eaLnBrk="1" fontAlgn="auto" latinLnBrk="0" hangingPunct="1">
              <a:lnSpc>
                <a:spcPct val="113000"/>
              </a:lnSpc>
              <a:spcBef>
                <a:spcPts val="0"/>
              </a:spcBef>
              <a:spcAft>
                <a:spcPts val="0"/>
              </a:spcAft>
              <a:buClrTx/>
              <a:buSzTx/>
              <a:buFont typeface="Arial" panose="020B0604020202020204" pitchFamily="34" charset="0"/>
              <a:buNone/>
              <a:tabLst/>
              <a:defRPr/>
            </a:pPr>
            <a:r>
              <a:rPr lang="it-IT" altLang="de-DE" noProof="0"/>
              <a:t>Organization</a:t>
            </a:r>
            <a:endParaRPr lang="de-DE" altLang="de-DE" noProof="0"/>
          </a:p>
          <a:p>
            <a:pPr lvl="0"/>
            <a:endParaRPr lang="en-IT"/>
          </a:p>
        </p:txBody>
      </p:sp>
    </p:spTree>
    <p:extLst>
      <p:ext uri="{BB962C8B-B14F-4D97-AF65-F5344CB8AC3E}">
        <p14:creationId xmlns:p14="http://schemas.microsoft.com/office/powerpoint/2010/main" val="1889082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smaller">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24ADE44-F290-E24B-BECE-C3C93F708868}"/>
              </a:ext>
            </a:extLst>
          </p:cNvPr>
          <p:cNvSpPr>
            <a:spLocks noGrp="1"/>
          </p:cNvSpPr>
          <p:nvPr>
            <p:ph type="subTitle" idx="1"/>
          </p:nvPr>
        </p:nvSpPr>
        <p:spPr>
          <a:xfrm>
            <a:off x="269325" y="2282236"/>
            <a:ext cx="6318000" cy="855471"/>
          </a:xfrm>
          <a:prstGeom prst="rect">
            <a:avLst/>
          </a:prstGeom>
        </p:spPr>
        <p:txBody>
          <a:bodyPr/>
          <a:lstStyle>
            <a:lvl1pPr marL="0" indent="0" algn="l">
              <a:buNone/>
              <a:defRPr sz="1350">
                <a:latin typeface="Montserrat" pitchFamily="2" charset="77"/>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GB"/>
              <a:t>Click to edit Master subtitle style</a:t>
            </a:r>
            <a:endParaRPr lang="en-IT"/>
          </a:p>
        </p:txBody>
      </p:sp>
      <p:pic>
        <p:nvPicPr>
          <p:cNvPr id="5" name="Picture 4">
            <a:extLst>
              <a:ext uri="{FF2B5EF4-FFF2-40B4-BE49-F238E27FC236}">
                <a16:creationId xmlns:a16="http://schemas.microsoft.com/office/drawing/2014/main" id="{EB90E805-065B-8445-BEC5-F014544F51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7432" y="8941724"/>
            <a:ext cx="1051112" cy="857211"/>
          </a:xfrm>
          <a:prstGeom prst="rect">
            <a:avLst/>
          </a:prstGeom>
        </p:spPr>
      </p:pic>
      <p:sp>
        <p:nvSpPr>
          <p:cNvPr id="7" name="Text Placeholder 12">
            <a:extLst>
              <a:ext uri="{FF2B5EF4-FFF2-40B4-BE49-F238E27FC236}">
                <a16:creationId xmlns:a16="http://schemas.microsoft.com/office/drawing/2014/main" id="{7A780645-5517-C34B-81C1-0BF021316C1C}"/>
              </a:ext>
            </a:extLst>
          </p:cNvPr>
          <p:cNvSpPr>
            <a:spLocks noGrp="1"/>
          </p:cNvSpPr>
          <p:nvPr>
            <p:ph type="body" sz="quarter" idx="4294967295"/>
          </p:nvPr>
        </p:nvSpPr>
        <p:spPr>
          <a:xfrm>
            <a:off x="269325" y="554594"/>
            <a:ext cx="1837567" cy="208669"/>
          </a:xfrm>
        </p:spPr>
        <p:txBody>
          <a:bodyPr/>
          <a:lstStyle>
            <a:lvl1pPr marL="0" indent="0">
              <a:buNone/>
              <a:defRPr sz="788" b="0" i="0">
                <a:latin typeface="Montserrat Light" pitchFamily="2" charset="77"/>
              </a:defRPr>
            </a:lvl1pPr>
          </a:lstStyle>
          <a:p>
            <a:endParaRPr lang="en-GB"/>
          </a:p>
        </p:txBody>
      </p:sp>
      <p:sp>
        <p:nvSpPr>
          <p:cNvPr id="8" name="Date Placeholder 6">
            <a:extLst>
              <a:ext uri="{FF2B5EF4-FFF2-40B4-BE49-F238E27FC236}">
                <a16:creationId xmlns:a16="http://schemas.microsoft.com/office/drawing/2014/main" id="{92FB8E0F-7BF7-F246-906E-3585C475FBA9}"/>
              </a:ext>
            </a:extLst>
          </p:cNvPr>
          <p:cNvSpPr>
            <a:spLocks noGrp="1"/>
          </p:cNvSpPr>
          <p:nvPr>
            <p:ph type="dt" sz="half" idx="10"/>
          </p:nvPr>
        </p:nvSpPr>
        <p:spPr>
          <a:xfrm>
            <a:off x="431325" y="9308000"/>
            <a:ext cx="652050" cy="312000"/>
          </a:xfrm>
        </p:spPr>
        <p:txBody>
          <a:bodyPr/>
          <a:lstStyle/>
          <a:p>
            <a:r>
              <a:rPr lang="en-US"/>
              <a:t>10/01/22</a:t>
            </a:r>
            <a:endParaRPr lang="en-GB"/>
          </a:p>
        </p:txBody>
      </p:sp>
      <p:sp>
        <p:nvSpPr>
          <p:cNvPr id="10" name="Slide Number Placeholder 5">
            <a:extLst>
              <a:ext uri="{FF2B5EF4-FFF2-40B4-BE49-F238E27FC236}">
                <a16:creationId xmlns:a16="http://schemas.microsoft.com/office/drawing/2014/main" id="{032177C6-1DD4-F949-885E-CC44E3650710}"/>
              </a:ext>
            </a:extLst>
          </p:cNvPr>
          <p:cNvSpPr>
            <a:spLocks noGrp="1"/>
          </p:cNvSpPr>
          <p:nvPr>
            <p:ph type="sldNum" sz="quarter" idx="4"/>
          </p:nvPr>
        </p:nvSpPr>
        <p:spPr>
          <a:xfrm>
            <a:off x="269325" y="9308000"/>
            <a:ext cx="162000" cy="312000"/>
          </a:xfrm>
          <a:prstGeom prst="rect">
            <a:avLst/>
          </a:prstGeom>
        </p:spPr>
        <p:txBody>
          <a:bodyPr vert="horz" lIns="0" tIns="0" rIns="0" bIns="0" rtlCol="0" anchor="t" anchorCtr="0"/>
          <a:lstStyle>
            <a:lvl1pPr algn="l">
              <a:lnSpc>
                <a:spcPct val="100000"/>
              </a:lnSpc>
              <a:defRPr sz="450">
                <a:solidFill>
                  <a:schemeClr val="tx1">
                    <a:tint val="75000"/>
                  </a:schemeClr>
                </a:solidFill>
              </a:defRPr>
            </a:lvl1pPr>
          </a:lstStyle>
          <a:p>
            <a:fld id="{877C2003-2E6E-4ABC-B270-3E95A87ADF8A}" type="slidenum">
              <a:rPr lang="en-GB" smtClean="0"/>
              <a:t>‹#›</a:t>
            </a:fld>
            <a:endParaRPr lang="en-GB"/>
          </a:p>
        </p:txBody>
      </p:sp>
      <p:sp>
        <p:nvSpPr>
          <p:cNvPr id="12" name="Content Placeholder 2">
            <a:extLst>
              <a:ext uri="{FF2B5EF4-FFF2-40B4-BE49-F238E27FC236}">
                <a16:creationId xmlns:a16="http://schemas.microsoft.com/office/drawing/2014/main" id="{83A055DF-3F06-7E47-9BF3-9DD68D51566E}"/>
              </a:ext>
            </a:extLst>
          </p:cNvPr>
          <p:cNvSpPr>
            <a:spLocks noGrp="1"/>
          </p:cNvSpPr>
          <p:nvPr>
            <p:ph idx="12"/>
          </p:nvPr>
        </p:nvSpPr>
        <p:spPr>
          <a:xfrm>
            <a:off x="280387" y="3295588"/>
            <a:ext cx="5915025" cy="5146600"/>
          </a:xfrm>
          <a:prstGeom prst="rect">
            <a:avLst/>
          </a:prstGeom>
        </p:spPr>
        <p:txBody>
          <a:bodyPr/>
          <a:lstStyle>
            <a:lvl1pPr marL="160734" indent="-160734">
              <a:buClr>
                <a:srgbClr val="003F6C"/>
              </a:buClr>
              <a:buSzPct val="110000"/>
              <a:buFont typeface="System Font Regular"/>
              <a:buChar char="✦"/>
              <a:defRPr>
                <a:latin typeface="Montserrat" pitchFamily="2" charset="77"/>
              </a:defRPr>
            </a:lvl1pPr>
            <a:lvl2pPr marL="101250" indent="0">
              <a:buNone/>
              <a:defRPr>
                <a:latin typeface="Montserrat" pitchFamily="2" charset="77"/>
              </a:defRPr>
            </a:lvl2pPr>
            <a:lvl3pPr marL="202500" indent="0">
              <a:buNone/>
              <a:defRPr>
                <a:latin typeface="Montserrat" pitchFamily="2" charset="77"/>
              </a:defRPr>
            </a:lvl3pPr>
            <a:lvl4pPr marL="303750" indent="0">
              <a:buNone/>
              <a:defRPr>
                <a:latin typeface="Montserrat" pitchFamily="2" charset="77"/>
              </a:defRPr>
            </a:lvl4pPr>
            <a:lvl5pPr>
              <a:defRPr>
                <a:latin typeface="Montserrat" pitchFamily="2" charset="77"/>
              </a:defRPr>
            </a:lvl5pPr>
          </a:lstStyle>
          <a:p>
            <a:pPr lvl="0"/>
            <a:r>
              <a:rPr lang="en-GB"/>
              <a:t>Click to edit Master text styles</a:t>
            </a:r>
          </a:p>
          <a:p>
            <a:pPr lvl="0"/>
            <a:endParaRPr lang="en-GB"/>
          </a:p>
        </p:txBody>
      </p:sp>
      <p:pic>
        <p:nvPicPr>
          <p:cNvPr id="11" name="Picture 10">
            <a:extLst>
              <a:ext uri="{FF2B5EF4-FFF2-40B4-BE49-F238E27FC236}">
                <a16:creationId xmlns:a16="http://schemas.microsoft.com/office/drawing/2014/main" id="{CF71894D-E87F-FB48-AAA1-48BAEBA70C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08233" y="-41759"/>
            <a:ext cx="1160919" cy="2903492"/>
          </a:xfrm>
          <a:prstGeom prst="rect">
            <a:avLst/>
          </a:prstGeom>
        </p:spPr>
      </p:pic>
      <p:sp>
        <p:nvSpPr>
          <p:cNvPr id="13" name="Footer Placeholder 4">
            <a:extLst>
              <a:ext uri="{FF2B5EF4-FFF2-40B4-BE49-F238E27FC236}">
                <a16:creationId xmlns:a16="http://schemas.microsoft.com/office/drawing/2014/main" id="{2270AC63-C1E2-3E42-ADC6-E3A240818AED}"/>
              </a:ext>
            </a:extLst>
          </p:cNvPr>
          <p:cNvSpPr>
            <a:spLocks noGrp="1"/>
          </p:cNvSpPr>
          <p:nvPr>
            <p:ph type="ftr" sz="quarter" idx="3"/>
          </p:nvPr>
        </p:nvSpPr>
        <p:spPr>
          <a:xfrm>
            <a:off x="1257525" y="9308000"/>
            <a:ext cx="4669650" cy="312000"/>
          </a:xfrm>
          <a:prstGeom prst="rect">
            <a:avLst/>
          </a:prstGeom>
        </p:spPr>
        <p:txBody>
          <a:bodyPr vert="horz" lIns="0" tIns="0" rIns="0" bIns="0" rtlCol="0" anchor="t" anchorCtr="0"/>
          <a:lstStyle>
            <a:lvl1pPr algn="l">
              <a:lnSpc>
                <a:spcPct val="100000"/>
              </a:lnSpc>
              <a:defRPr sz="450">
                <a:solidFill>
                  <a:schemeClr val="tx1">
                    <a:tint val="75000"/>
                  </a:schemeClr>
                </a:solidFill>
              </a:defRPr>
            </a:lvl1pPr>
          </a:lstStyle>
          <a:p>
            <a:r>
              <a:rPr lang="en-GB"/>
              <a:t>Pilot Operational Plans Draft</a:t>
            </a:r>
          </a:p>
        </p:txBody>
      </p:sp>
      <p:sp>
        <p:nvSpPr>
          <p:cNvPr id="4" name="Title 3">
            <a:extLst>
              <a:ext uri="{FF2B5EF4-FFF2-40B4-BE49-F238E27FC236}">
                <a16:creationId xmlns:a16="http://schemas.microsoft.com/office/drawing/2014/main" id="{35805FFC-C3B2-A749-AF1C-E2ACDB36BF12}"/>
              </a:ext>
            </a:extLst>
          </p:cNvPr>
          <p:cNvSpPr>
            <a:spLocks noGrp="1"/>
          </p:cNvSpPr>
          <p:nvPr>
            <p:ph type="title"/>
          </p:nvPr>
        </p:nvSpPr>
        <p:spPr/>
        <p:txBody>
          <a:bodyPr/>
          <a:lstStyle/>
          <a:p>
            <a:r>
              <a:rPr lang="en-GB"/>
              <a:t>Click to edit Master title style</a:t>
            </a:r>
            <a:endParaRPr lang="en-IT"/>
          </a:p>
        </p:txBody>
      </p:sp>
      <p:pic>
        <p:nvPicPr>
          <p:cNvPr id="14" name="Image 13">
            <a:extLst>
              <a:ext uri="{FF2B5EF4-FFF2-40B4-BE49-F238E27FC236}">
                <a16:creationId xmlns:a16="http://schemas.microsoft.com/office/drawing/2014/main" id="{608A24D7-7773-4E43-B382-59BDD7144D0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329864">
            <a:off x="14803413" y="-50638361"/>
            <a:ext cx="1131416" cy="2810626"/>
          </a:xfrm>
          <a:prstGeom prst="rect">
            <a:avLst/>
          </a:prstGeom>
        </p:spPr>
      </p:pic>
    </p:spTree>
    <p:extLst>
      <p:ext uri="{BB962C8B-B14F-4D97-AF65-F5344CB8AC3E}">
        <p14:creationId xmlns:p14="http://schemas.microsoft.com/office/powerpoint/2010/main" val="2340047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header</a:t>
            </a:r>
            <a:endParaRPr lang="en-GB"/>
          </a:p>
        </p:txBody>
      </p:sp>
      <p:sp>
        <p:nvSpPr>
          <p:cNvPr id="5" name="Slide Number Placeholder 4"/>
          <p:cNvSpPr>
            <a:spLocks noGrp="1"/>
          </p:cNvSpPr>
          <p:nvPr>
            <p:ph type="sldNum" sz="quarter" idx="12"/>
          </p:nvPr>
        </p:nvSpPr>
        <p:spPr/>
        <p:txBody>
          <a:bodyPr/>
          <a:lstStyle/>
          <a:p>
            <a:fld id="{877C2003-2E6E-4ABC-B270-3E95A87ADF8A}" type="slidenum">
              <a:rPr lang="en-GB" smtClean="0"/>
              <a:t>‹#›</a:t>
            </a:fld>
            <a:endParaRPr lang="en-GB"/>
          </a:p>
        </p:txBody>
      </p:sp>
      <p:sp>
        <p:nvSpPr>
          <p:cNvPr id="9" name="Text Placeholder 12">
            <a:extLst>
              <a:ext uri="{FF2B5EF4-FFF2-40B4-BE49-F238E27FC236}">
                <a16:creationId xmlns:a16="http://schemas.microsoft.com/office/drawing/2014/main" id="{34A100CD-721D-684B-ABBD-4F766382B103}"/>
              </a:ext>
            </a:extLst>
          </p:cNvPr>
          <p:cNvSpPr>
            <a:spLocks noGrp="1"/>
          </p:cNvSpPr>
          <p:nvPr>
            <p:ph type="body" sz="quarter" idx="4294967295"/>
          </p:nvPr>
        </p:nvSpPr>
        <p:spPr>
          <a:xfrm>
            <a:off x="269325" y="563542"/>
            <a:ext cx="2532811" cy="199720"/>
          </a:xfrm>
        </p:spPr>
        <p:txBody>
          <a:bodyPr/>
          <a:lstStyle>
            <a:lvl1pPr marL="0" indent="0">
              <a:buNone/>
              <a:defRPr sz="788" b="0" i="0">
                <a:latin typeface="Montserrat Light" pitchFamily="2" charset="77"/>
              </a:defRPr>
            </a:lvl1pPr>
          </a:lstStyle>
          <a:p>
            <a:endParaRPr lang="en-GB"/>
          </a:p>
        </p:txBody>
      </p:sp>
      <p:sp>
        <p:nvSpPr>
          <p:cNvPr id="10" name="Date Placeholder 6">
            <a:extLst>
              <a:ext uri="{FF2B5EF4-FFF2-40B4-BE49-F238E27FC236}">
                <a16:creationId xmlns:a16="http://schemas.microsoft.com/office/drawing/2014/main" id="{D75EDC63-2A5F-CA45-B0D1-D63C57ACF848}"/>
              </a:ext>
            </a:extLst>
          </p:cNvPr>
          <p:cNvSpPr>
            <a:spLocks noGrp="1"/>
          </p:cNvSpPr>
          <p:nvPr>
            <p:ph type="dt" sz="half" idx="10"/>
          </p:nvPr>
        </p:nvSpPr>
        <p:spPr>
          <a:xfrm>
            <a:off x="431325" y="9308000"/>
            <a:ext cx="652050" cy="312000"/>
          </a:xfrm>
        </p:spPr>
        <p:txBody>
          <a:bodyPr/>
          <a:lstStyle/>
          <a:p>
            <a:r>
              <a:rPr lang="en-US"/>
              <a:t>10/01/22</a:t>
            </a:r>
            <a:endParaRPr lang="en-GB"/>
          </a:p>
        </p:txBody>
      </p:sp>
      <p:sp>
        <p:nvSpPr>
          <p:cNvPr id="12" name="Text Placeholder 2">
            <a:extLst>
              <a:ext uri="{FF2B5EF4-FFF2-40B4-BE49-F238E27FC236}">
                <a16:creationId xmlns:a16="http://schemas.microsoft.com/office/drawing/2014/main" id="{D6A095D1-1BAB-C747-B3EC-D3FA4CD60BB2}"/>
              </a:ext>
            </a:extLst>
          </p:cNvPr>
          <p:cNvSpPr>
            <a:spLocks noGrp="1"/>
          </p:cNvSpPr>
          <p:nvPr>
            <p:ph type="body" sz="quarter" idx="15" hasCustomPrompt="1"/>
          </p:nvPr>
        </p:nvSpPr>
        <p:spPr bwMode="white">
          <a:xfrm>
            <a:off x="269325" y="2429538"/>
            <a:ext cx="6379219" cy="6452926"/>
          </a:xfrm>
        </p:spPr>
        <p:txBody>
          <a:bodyPr/>
          <a:lstStyle>
            <a:lvl1pPr marL="0" indent="0">
              <a:buNone/>
              <a:defRPr sz="731">
                <a:solidFill>
                  <a:srgbClr val="46464B"/>
                </a:solidFill>
              </a:defRPr>
            </a:lvl1pPr>
          </a:lstStyle>
          <a:p>
            <a:pPr lvl="0"/>
            <a:r>
              <a:rPr lang="en-GB"/>
              <a:t>Click to edit text</a:t>
            </a:r>
          </a:p>
        </p:txBody>
      </p:sp>
      <p:sp>
        <p:nvSpPr>
          <p:cNvPr id="13" name="Footer Placeholder 4">
            <a:extLst>
              <a:ext uri="{FF2B5EF4-FFF2-40B4-BE49-F238E27FC236}">
                <a16:creationId xmlns:a16="http://schemas.microsoft.com/office/drawing/2014/main" id="{EA2E5835-9439-9942-9EEC-28EE7B53B9FF}"/>
              </a:ext>
            </a:extLst>
          </p:cNvPr>
          <p:cNvSpPr>
            <a:spLocks noGrp="1"/>
          </p:cNvSpPr>
          <p:nvPr>
            <p:ph type="ftr" sz="quarter" idx="3"/>
          </p:nvPr>
        </p:nvSpPr>
        <p:spPr>
          <a:xfrm>
            <a:off x="1257525" y="9308000"/>
            <a:ext cx="4669650" cy="312000"/>
          </a:xfrm>
          <a:prstGeom prst="rect">
            <a:avLst/>
          </a:prstGeom>
        </p:spPr>
        <p:txBody>
          <a:bodyPr vert="horz" lIns="0" tIns="0" rIns="0" bIns="0" rtlCol="0" anchor="t" anchorCtr="0"/>
          <a:lstStyle>
            <a:lvl1pPr algn="l">
              <a:lnSpc>
                <a:spcPct val="100000"/>
              </a:lnSpc>
              <a:defRPr sz="450">
                <a:solidFill>
                  <a:schemeClr val="tx1">
                    <a:tint val="75000"/>
                  </a:schemeClr>
                </a:solidFill>
              </a:defRPr>
            </a:lvl1pPr>
          </a:lstStyle>
          <a:p>
            <a:r>
              <a:rPr lang="en-GB"/>
              <a:t>Pilot Operational Plans Draft</a:t>
            </a:r>
          </a:p>
        </p:txBody>
      </p:sp>
      <p:pic>
        <p:nvPicPr>
          <p:cNvPr id="11" name="Picture 10">
            <a:extLst>
              <a:ext uri="{FF2B5EF4-FFF2-40B4-BE49-F238E27FC236}">
                <a16:creationId xmlns:a16="http://schemas.microsoft.com/office/drawing/2014/main" id="{6F709B09-36AE-4949-A502-7070A05A83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7432" y="8941724"/>
            <a:ext cx="1051112" cy="857211"/>
          </a:xfrm>
          <a:prstGeom prst="rect">
            <a:avLst/>
          </a:prstGeom>
        </p:spPr>
      </p:pic>
      <p:pic>
        <p:nvPicPr>
          <p:cNvPr id="14" name="Picture 10">
            <a:extLst>
              <a:ext uri="{FF2B5EF4-FFF2-40B4-BE49-F238E27FC236}">
                <a16:creationId xmlns:a16="http://schemas.microsoft.com/office/drawing/2014/main" id="{0D74D584-9621-48CE-8C0E-501DAD1C0B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08233" y="-41759"/>
            <a:ext cx="1160919" cy="2903492"/>
          </a:xfrm>
          <a:prstGeom prst="rect">
            <a:avLst/>
          </a:prstGeom>
        </p:spPr>
      </p:pic>
    </p:spTree>
    <p:extLst>
      <p:ext uri="{BB962C8B-B14F-4D97-AF65-F5344CB8AC3E}">
        <p14:creationId xmlns:p14="http://schemas.microsoft.com/office/powerpoint/2010/main" val="2852064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and 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a:t>Click to edit header</a:t>
            </a:r>
            <a:endParaRPr lang="de-DE"/>
          </a:p>
        </p:txBody>
      </p:sp>
      <p:sp>
        <p:nvSpPr>
          <p:cNvPr id="3" name="Inhaltsplatzhalt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DE"/>
          </a:p>
        </p:txBody>
      </p:sp>
      <p:sp>
        <p:nvSpPr>
          <p:cNvPr id="7" name="Date Placeholder 6"/>
          <p:cNvSpPr>
            <a:spLocks noGrp="1"/>
          </p:cNvSpPr>
          <p:nvPr>
            <p:ph type="dt" sz="half" idx="10"/>
          </p:nvPr>
        </p:nvSpPr>
        <p:spPr/>
        <p:txBody>
          <a:bodyPr/>
          <a:lstStyle/>
          <a:p>
            <a:r>
              <a:rPr lang="en-US"/>
              <a:t>10/01/22</a:t>
            </a:r>
            <a:endParaRPr lang="en-GB"/>
          </a:p>
        </p:txBody>
      </p:sp>
      <p:sp>
        <p:nvSpPr>
          <p:cNvPr id="9" name="Slide Number Placeholder 8"/>
          <p:cNvSpPr>
            <a:spLocks noGrp="1"/>
          </p:cNvSpPr>
          <p:nvPr>
            <p:ph type="sldNum" sz="quarter" idx="12"/>
          </p:nvPr>
        </p:nvSpPr>
        <p:spPr/>
        <p:txBody>
          <a:bodyPr/>
          <a:lstStyle/>
          <a:p>
            <a:fld id="{877C2003-2E6E-4ABC-B270-3E95A87ADF8A}" type="slidenum">
              <a:rPr lang="en-GB" smtClean="0"/>
              <a:t>‹#›</a:t>
            </a:fld>
            <a:endParaRPr lang="en-GB"/>
          </a:p>
        </p:txBody>
      </p:sp>
      <p:pic>
        <p:nvPicPr>
          <p:cNvPr id="10" name="Picture 9">
            <a:extLst>
              <a:ext uri="{FF2B5EF4-FFF2-40B4-BE49-F238E27FC236}">
                <a16:creationId xmlns:a16="http://schemas.microsoft.com/office/drawing/2014/main" id="{51207FE2-500A-2340-AACE-17C9968454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7432" y="8941724"/>
            <a:ext cx="1051112" cy="857211"/>
          </a:xfrm>
          <a:prstGeom prst="rect">
            <a:avLst/>
          </a:prstGeom>
        </p:spPr>
      </p:pic>
      <p:sp>
        <p:nvSpPr>
          <p:cNvPr id="12" name="Text Placeholder 12">
            <a:extLst>
              <a:ext uri="{FF2B5EF4-FFF2-40B4-BE49-F238E27FC236}">
                <a16:creationId xmlns:a16="http://schemas.microsoft.com/office/drawing/2014/main" id="{B61730AB-0FBF-FE4D-9B15-18E31F977E97}"/>
              </a:ext>
            </a:extLst>
          </p:cNvPr>
          <p:cNvSpPr>
            <a:spLocks noGrp="1"/>
          </p:cNvSpPr>
          <p:nvPr>
            <p:ph type="body" sz="quarter" idx="4294967295"/>
          </p:nvPr>
        </p:nvSpPr>
        <p:spPr>
          <a:xfrm>
            <a:off x="269325" y="554594"/>
            <a:ext cx="1837567" cy="208669"/>
          </a:xfrm>
        </p:spPr>
        <p:txBody>
          <a:bodyPr/>
          <a:lstStyle>
            <a:lvl1pPr marL="0" indent="0">
              <a:buNone/>
              <a:defRPr sz="788" b="0" i="0">
                <a:latin typeface="Montserrat Light" pitchFamily="2" charset="77"/>
              </a:defRPr>
            </a:lvl1pPr>
          </a:lstStyle>
          <a:p>
            <a:endParaRPr lang="en-GB"/>
          </a:p>
        </p:txBody>
      </p:sp>
      <p:pic>
        <p:nvPicPr>
          <p:cNvPr id="11" name="Picture 10">
            <a:extLst>
              <a:ext uri="{FF2B5EF4-FFF2-40B4-BE49-F238E27FC236}">
                <a16:creationId xmlns:a16="http://schemas.microsoft.com/office/drawing/2014/main" id="{703CA7DE-098C-094A-859C-A9E2D338AF3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08233" y="-41759"/>
            <a:ext cx="1160919" cy="2903492"/>
          </a:xfrm>
          <a:prstGeom prst="rect">
            <a:avLst/>
          </a:prstGeom>
        </p:spPr>
      </p:pic>
      <p:sp>
        <p:nvSpPr>
          <p:cNvPr id="13" name="Footer Placeholder 4">
            <a:extLst>
              <a:ext uri="{FF2B5EF4-FFF2-40B4-BE49-F238E27FC236}">
                <a16:creationId xmlns:a16="http://schemas.microsoft.com/office/drawing/2014/main" id="{5B5221EA-9927-E64F-89F9-6CA84A64E39A}"/>
              </a:ext>
            </a:extLst>
          </p:cNvPr>
          <p:cNvSpPr>
            <a:spLocks noGrp="1"/>
          </p:cNvSpPr>
          <p:nvPr>
            <p:ph type="ftr" sz="quarter" idx="3"/>
          </p:nvPr>
        </p:nvSpPr>
        <p:spPr>
          <a:xfrm>
            <a:off x="1257525" y="9308000"/>
            <a:ext cx="4669650" cy="312000"/>
          </a:xfrm>
          <a:prstGeom prst="rect">
            <a:avLst/>
          </a:prstGeom>
        </p:spPr>
        <p:txBody>
          <a:bodyPr vert="horz" lIns="0" tIns="0" rIns="0" bIns="0" rtlCol="0" anchor="t" anchorCtr="0"/>
          <a:lstStyle>
            <a:lvl1pPr algn="l">
              <a:lnSpc>
                <a:spcPct val="100000"/>
              </a:lnSpc>
              <a:defRPr sz="450">
                <a:solidFill>
                  <a:schemeClr val="tx1">
                    <a:tint val="75000"/>
                  </a:schemeClr>
                </a:solidFill>
              </a:defRPr>
            </a:lvl1pPr>
          </a:lstStyle>
          <a:p>
            <a:r>
              <a:rPr lang="en-GB"/>
              <a:t>Pilot Operational Plans Draft</a:t>
            </a:r>
          </a:p>
        </p:txBody>
      </p:sp>
    </p:spTree>
    <p:extLst>
      <p:ext uri="{BB962C8B-B14F-4D97-AF65-F5344CB8AC3E}">
        <p14:creationId xmlns:p14="http://schemas.microsoft.com/office/powerpoint/2010/main" val="829703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Header and 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a:t>Click to edit header</a:t>
            </a:r>
            <a:endParaRPr lang="de-DE"/>
          </a:p>
        </p:txBody>
      </p:sp>
      <p:pic>
        <p:nvPicPr>
          <p:cNvPr id="10" name="Picture 9">
            <a:extLst>
              <a:ext uri="{FF2B5EF4-FFF2-40B4-BE49-F238E27FC236}">
                <a16:creationId xmlns:a16="http://schemas.microsoft.com/office/drawing/2014/main" id="{51207FE2-500A-2340-AACE-17C9968454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7432" y="9416005"/>
            <a:ext cx="1051112" cy="382930"/>
          </a:xfrm>
          <a:prstGeom prst="rect">
            <a:avLst/>
          </a:prstGeom>
        </p:spPr>
      </p:pic>
      <p:sp>
        <p:nvSpPr>
          <p:cNvPr id="12" name="Text Placeholder 12">
            <a:extLst>
              <a:ext uri="{FF2B5EF4-FFF2-40B4-BE49-F238E27FC236}">
                <a16:creationId xmlns:a16="http://schemas.microsoft.com/office/drawing/2014/main" id="{B61730AB-0FBF-FE4D-9B15-18E31F977E97}"/>
              </a:ext>
            </a:extLst>
          </p:cNvPr>
          <p:cNvSpPr>
            <a:spLocks noGrp="1"/>
          </p:cNvSpPr>
          <p:nvPr>
            <p:ph type="body" sz="quarter" idx="4294967295"/>
          </p:nvPr>
        </p:nvSpPr>
        <p:spPr>
          <a:xfrm>
            <a:off x="269325" y="554594"/>
            <a:ext cx="1837567" cy="208669"/>
          </a:xfrm>
        </p:spPr>
        <p:txBody>
          <a:bodyPr/>
          <a:lstStyle>
            <a:lvl1pPr marL="0" indent="0">
              <a:buNone/>
              <a:defRPr sz="788" b="0" i="0">
                <a:latin typeface="Montserrat Light" pitchFamily="2" charset="77"/>
              </a:defRPr>
            </a:lvl1pPr>
          </a:lstStyle>
          <a:p>
            <a:endParaRPr lang="en-GB"/>
          </a:p>
        </p:txBody>
      </p:sp>
      <p:pic>
        <p:nvPicPr>
          <p:cNvPr id="11" name="Picture 10">
            <a:extLst>
              <a:ext uri="{FF2B5EF4-FFF2-40B4-BE49-F238E27FC236}">
                <a16:creationId xmlns:a16="http://schemas.microsoft.com/office/drawing/2014/main" id="{703CA7DE-098C-094A-859C-A9E2D338AF3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00937" y="-41759"/>
            <a:ext cx="2268215" cy="2212012"/>
          </a:xfrm>
          <a:prstGeom prst="rect">
            <a:avLst/>
          </a:prstGeom>
        </p:spPr>
      </p:pic>
      <p:sp>
        <p:nvSpPr>
          <p:cNvPr id="5" name="Content Placeholder 4">
            <a:extLst>
              <a:ext uri="{FF2B5EF4-FFF2-40B4-BE49-F238E27FC236}">
                <a16:creationId xmlns:a16="http://schemas.microsoft.com/office/drawing/2014/main" id="{1264DB70-7A81-A243-BE86-3007722D996A}"/>
              </a:ext>
            </a:extLst>
          </p:cNvPr>
          <p:cNvSpPr>
            <a:spLocks noGrp="1"/>
          </p:cNvSpPr>
          <p:nvPr>
            <p:ph sz="quarter" idx="13" hasCustomPrompt="1"/>
          </p:nvPr>
        </p:nvSpPr>
        <p:spPr>
          <a:xfrm>
            <a:off x="269677" y="2487966"/>
            <a:ext cx="6317754" cy="2272417"/>
          </a:xfrm>
        </p:spPr>
        <p:txBody>
          <a:bodyPr/>
          <a:lstStyle>
            <a:lvl1pPr marL="0" indent="0">
              <a:buNone/>
              <a:defRPr/>
            </a:lvl1pPr>
          </a:lstStyle>
          <a:p>
            <a:pPr lvl="0"/>
            <a:r>
              <a:rPr lang="en-GB"/>
              <a:t>Click to edit text</a:t>
            </a:r>
          </a:p>
        </p:txBody>
      </p:sp>
    </p:spTree>
    <p:extLst>
      <p:ext uri="{BB962C8B-B14F-4D97-AF65-F5344CB8AC3E}">
        <p14:creationId xmlns:p14="http://schemas.microsoft.com/office/powerpoint/2010/main" val="4053126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F24D8-B175-3742-BA6C-B076D578ED12}"/>
              </a:ext>
            </a:extLst>
          </p:cNvPr>
          <p:cNvSpPr>
            <a:spLocks noGrp="1"/>
          </p:cNvSpPr>
          <p:nvPr>
            <p:ph type="title"/>
          </p:nvPr>
        </p:nvSpPr>
        <p:spPr>
          <a:xfrm>
            <a:off x="275266" y="1179915"/>
            <a:ext cx="2532811" cy="1791885"/>
          </a:xfrm>
          <a:prstGeom prst="rect">
            <a:avLst/>
          </a:prstGeom>
        </p:spPr>
        <p:txBody>
          <a:bodyPr anchor="b"/>
          <a:lstStyle>
            <a:lvl1pPr>
              <a:defRPr sz="1800"/>
            </a:lvl1pPr>
          </a:lstStyle>
          <a:p>
            <a:r>
              <a:rPr lang="en-GB"/>
              <a:t>Click to edit Master title style</a:t>
            </a:r>
            <a:endParaRPr lang="en-IT"/>
          </a:p>
        </p:txBody>
      </p:sp>
      <p:sp>
        <p:nvSpPr>
          <p:cNvPr id="3" name="Picture Placeholder 2">
            <a:extLst>
              <a:ext uri="{FF2B5EF4-FFF2-40B4-BE49-F238E27FC236}">
                <a16:creationId xmlns:a16="http://schemas.microsoft.com/office/drawing/2014/main" id="{7D00BF7F-1FE1-8E45-ACEA-7F0F65E230E2}"/>
              </a:ext>
            </a:extLst>
          </p:cNvPr>
          <p:cNvSpPr>
            <a:spLocks noGrp="1"/>
          </p:cNvSpPr>
          <p:nvPr>
            <p:ph type="pic" idx="1"/>
          </p:nvPr>
        </p:nvSpPr>
        <p:spPr>
          <a:xfrm>
            <a:off x="2915543" y="1426281"/>
            <a:ext cx="3471863" cy="7039681"/>
          </a:xfrm>
          <a:prstGeom prst="rect">
            <a:avLst/>
          </a:prstGeo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IT"/>
          </a:p>
        </p:txBody>
      </p:sp>
      <p:sp>
        <p:nvSpPr>
          <p:cNvPr id="4" name="Text Placeholder 3">
            <a:extLst>
              <a:ext uri="{FF2B5EF4-FFF2-40B4-BE49-F238E27FC236}">
                <a16:creationId xmlns:a16="http://schemas.microsoft.com/office/drawing/2014/main" id="{051B4EF3-0629-C146-B56D-A53C29712BE9}"/>
              </a:ext>
            </a:extLst>
          </p:cNvPr>
          <p:cNvSpPr>
            <a:spLocks noGrp="1"/>
          </p:cNvSpPr>
          <p:nvPr>
            <p:ph type="body" sz="half" idx="2"/>
          </p:nvPr>
        </p:nvSpPr>
        <p:spPr>
          <a:xfrm>
            <a:off x="306401" y="3220458"/>
            <a:ext cx="2532811" cy="5505627"/>
          </a:xfrm>
          <a:prstGeom prst="rect">
            <a:avLst/>
          </a:prstGeo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GB"/>
              <a:t>Click to edit Master text styles</a:t>
            </a:r>
          </a:p>
        </p:txBody>
      </p:sp>
      <p:pic>
        <p:nvPicPr>
          <p:cNvPr id="6" name="Picture 5">
            <a:extLst>
              <a:ext uri="{FF2B5EF4-FFF2-40B4-BE49-F238E27FC236}">
                <a16:creationId xmlns:a16="http://schemas.microsoft.com/office/drawing/2014/main" id="{DAB7DFAA-825A-8343-9F84-B1986A48C6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7432" y="8941724"/>
            <a:ext cx="1051112" cy="857211"/>
          </a:xfrm>
          <a:prstGeom prst="rect">
            <a:avLst/>
          </a:prstGeom>
        </p:spPr>
      </p:pic>
      <p:sp>
        <p:nvSpPr>
          <p:cNvPr id="9" name="Text Placeholder 12">
            <a:extLst>
              <a:ext uri="{FF2B5EF4-FFF2-40B4-BE49-F238E27FC236}">
                <a16:creationId xmlns:a16="http://schemas.microsoft.com/office/drawing/2014/main" id="{5FF9D6D1-0E3E-0544-9F08-C13B989CA5C0}"/>
              </a:ext>
            </a:extLst>
          </p:cNvPr>
          <p:cNvSpPr>
            <a:spLocks noGrp="1"/>
          </p:cNvSpPr>
          <p:nvPr>
            <p:ph type="body" sz="quarter" idx="4294967295"/>
          </p:nvPr>
        </p:nvSpPr>
        <p:spPr>
          <a:xfrm>
            <a:off x="269325" y="563542"/>
            <a:ext cx="2532811" cy="199720"/>
          </a:xfrm>
        </p:spPr>
        <p:txBody>
          <a:bodyPr/>
          <a:lstStyle>
            <a:lvl1pPr marL="0" indent="0">
              <a:buNone/>
              <a:defRPr sz="788" b="0" i="0">
                <a:latin typeface="Montserrat Light" pitchFamily="2" charset="77"/>
              </a:defRPr>
            </a:lvl1pPr>
          </a:lstStyle>
          <a:p>
            <a:endParaRPr lang="en-GB"/>
          </a:p>
        </p:txBody>
      </p:sp>
      <p:sp>
        <p:nvSpPr>
          <p:cNvPr id="10" name="Date Placeholder 6">
            <a:extLst>
              <a:ext uri="{FF2B5EF4-FFF2-40B4-BE49-F238E27FC236}">
                <a16:creationId xmlns:a16="http://schemas.microsoft.com/office/drawing/2014/main" id="{4AF741E2-8F35-5D4D-9A9B-7EEC93FAEA54}"/>
              </a:ext>
            </a:extLst>
          </p:cNvPr>
          <p:cNvSpPr>
            <a:spLocks noGrp="1"/>
          </p:cNvSpPr>
          <p:nvPr>
            <p:ph type="dt" sz="half" idx="10"/>
          </p:nvPr>
        </p:nvSpPr>
        <p:spPr>
          <a:xfrm>
            <a:off x="431325" y="9308000"/>
            <a:ext cx="652050" cy="312000"/>
          </a:xfrm>
        </p:spPr>
        <p:txBody>
          <a:bodyPr/>
          <a:lstStyle/>
          <a:p>
            <a:r>
              <a:rPr lang="en-US"/>
              <a:t>10/01/22</a:t>
            </a:r>
            <a:endParaRPr lang="en-GB"/>
          </a:p>
        </p:txBody>
      </p:sp>
      <p:sp>
        <p:nvSpPr>
          <p:cNvPr id="12" name="Slide Number Placeholder 5">
            <a:extLst>
              <a:ext uri="{FF2B5EF4-FFF2-40B4-BE49-F238E27FC236}">
                <a16:creationId xmlns:a16="http://schemas.microsoft.com/office/drawing/2014/main" id="{AF5BB4CA-338A-7344-A2B1-01A12013D082}"/>
              </a:ext>
            </a:extLst>
          </p:cNvPr>
          <p:cNvSpPr>
            <a:spLocks noGrp="1"/>
          </p:cNvSpPr>
          <p:nvPr>
            <p:ph type="sldNum" sz="quarter" idx="4"/>
          </p:nvPr>
        </p:nvSpPr>
        <p:spPr>
          <a:xfrm>
            <a:off x="269325" y="9308000"/>
            <a:ext cx="162000" cy="312000"/>
          </a:xfrm>
          <a:prstGeom prst="rect">
            <a:avLst/>
          </a:prstGeom>
        </p:spPr>
        <p:txBody>
          <a:bodyPr vert="horz" lIns="0" tIns="0" rIns="0" bIns="0" rtlCol="0" anchor="t" anchorCtr="0"/>
          <a:lstStyle>
            <a:lvl1pPr algn="l">
              <a:lnSpc>
                <a:spcPct val="100000"/>
              </a:lnSpc>
              <a:defRPr sz="450">
                <a:solidFill>
                  <a:schemeClr val="tx1">
                    <a:tint val="75000"/>
                  </a:schemeClr>
                </a:solidFill>
              </a:defRPr>
            </a:lvl1pPr>
          </a:lstStyle>
          <a:p>
            <a:fld id="{877C2003-2E6E-4ABC-B270-3E95A87ADF8A}" type="slidenum">
              <a:rPr lang="en-GB" smtClean="0"/>
              <a:t>‹#›</a:t>
            </a:fld>
            <a:endParaRPr lang="en-GB"/>
          </a:p>
        </p:txBody>
      </p:sp>
      <p:pic>
        <p:nvPicPr>
          <p:cNvPr id="13" name="Picture 12">
            <a:extLst>
              <a:ext uri="{FF2B5EF4-FFF2-40B4-BE49-F238E27FC236}">
                <a16:creationId xmlns:a16="http://schemas.microsoft.com/office/drawing/2014/main" id="{D18547F2-3A60-D849-B885-231DD7D8401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08233" y="-41759"/>
            <a:ext cx="1160919" cy="2903492"/>
          </a:xfrm>
          <a:prstGeom prst="rect">
            <a:avLst/>
          </a:prstGeom>
        </p:spPr>
      </p:pic>
      <p:sp>
        <p:nvSpPr>
          <p:cNvPr id="14" name="Footer Placeholder 4">
            <a:extLst>
              <a:ext uri="{FF2B5EF4-FFF2-40B4-BE49-F238E27FC236}">
                <a16:creationId xmlns:a16="http://schemas.microsoft.com/office/drawing/2014/main" id="{9CD55C13-2A22-8C46-BB46-44F851EEAC92}"/>
              </a:ext>
            </a:extLst>
          </p:cNvPr>
          <p:cNvSpPr>
            <a:spLocks noGrp="1"/>
          </p:cNvSpPr>
          <p:nvPr>
            <p:ph type="ftr" sz="quarter" idx="3"/>
          </p:nvPr>
        </p:nvSpPr>
        <p:spPr>
          <a:xfrm>
            <a:off x="1257525" y="9308000"/>
            <a:ext cx="4669650" cy="312000"/>
          </a:xfrm>
          <a:prstGeom prst="rect">
            <a:avLst/>
          </a:prstGeom>
        </p:spPr>
        <p:txBody>
          <a:bodyPr vert="horz" lIns="0" tIns="0" rIns="0" bIns="0" rtlCol="0" anchor="t" anchorCtr="0"/>
          <a:lstStyle>
            <a:lvl1pPr algn="l">
              <a:lnSpc>
                <a:spcPct val="100000"/>
              </a:lnSpc>
              <a:defRPr sz="450">
                <a:solidFill>
                  <a:schemeClr val="tx1">
                    <a:tint val="75000"/>
                  </a:schemeClr>
                </a:solidFill>
              </a:defRPr>
            </a:lvl1pPr>
          </a:lstStyle>
          <a:p>
            <a:r>
              <a:rPr lang="en-GB"/>
              <a:t>Pilot Operational Plans Draft</a:t>
            </a:r>
          </a:p>
        </p:txBody>
      </p:sp>
    </p:spTree>
    <p:extLst>
      <p:ext uri="{BB962C8B-B14F-4D97-AF65-F5344CB8AC3E}">
        <p14:creationId xmlns:p14="http://schemas.microsoft.com/office/powerpoint/2010/main" val="279187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 and two column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a:t>Click to edit header</a:t>
            </a:r>
            <a:endParaRPr lang="de-DE"/>
          </a:p>
        </p:txBody>
      </p:sp>
      <p:sp>
        <p:nvSpPr>
          <p:cNvPr id="3" name="Inhaltsplatzhalter 2"/>
          <p:cNvSpPr>
            <a:spLocks noGrp="1"/>
          </p:cNvSpPr>
          <p:nvPr>
            <p:ph idx="1"/>
          </p:nvPr>
        </p:nvSpPr>
        <p:spPr>
          <a:xfrm>
            <a:off x="269677" y="2261999"/>
            <a:ext cx="3047820" cy="622689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DE"/>
          </a:p>
        </p:txBody>
      </p:sp>
      <p:sp>
        <p:nvSpPr>
          <p:cNvPr id="10" name="Slide Number Placeholder 9"/>
          <p:cNvSpPr>
            <a:spLocks noGrp="1"/>
          </p:cNvSpPr>
          <p:nvPr>
            <p:ph type="sldNum" sz="quarter" idx="16"/>
          </p:nvPr>
        </p:nvSpPr>
        <p:spPr/>
        <p:txBody>
          <a:bodyPr/>
          <a:lstStyle/>
          <a:p>
            <a:fld id="{877C2003-2E6E-4ABC-B270-3E95A87ADF8A}" type="slidenum">
              <a:rPr lang="en-GB" smtClean="0"/>
              <a:t>‹#›</a:t>
            </a:fld>
            <a:endParaRPr lang="en-GB"/>
          </a:p>
        </p:txBody>
      </p:sp>
      <p:sp>
        <p:nvSpPr>
          <p:cNvPr id="13" name="Inhaltsplatzhalter 2"/>
          <p:cNvSpPr>
            <a:spLocks noGrp="1"/>
          </p:cNvSpPr>
          <p:nvPr>
            <p:ph idx="17"/>
          </p:nvPr>
        </p:nvSpPr>
        <p:spPr>
          <a:xfrm>
            <a:off x="3544455" y="2261999"/>
            <a:ext cx="3047820" cy="622689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DE"/>
          </a:p>
        </p:txBody>
      </p:sp>
      <p:pic>
        <p:nvPicPr>
          <p:cNvPr id="22" name="Picture 21">
            <a:extLst>
              <a:ext uri="{FF2B5EF4-FFF2-40B4-BE49-F238E27FC236}">
                <a16:creationId xmlns:a16="http://schemas.microsoft.com/office/drawing/2014/main" id="{1E33A219-C606-BD42-ABD5-536F93DB1D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7432" y="8941724"/>
            <a:ext cx="1051112" cy="857211"/>
          </a:xfrm>
          <a:prstGeom prst="rect">
            <a:avLst/>
          </a:prstGeom>
        </p:spPr>
      </p:pic>
      <p:sp>
        <p:nvSpPr>
          <p:cNvPr id="14" name="Text Placeholder 12">
            <a:extLst>
              <a:ext uri="{FF2B5EF4-FFF2-40B4-BE49-F238E27FC236}">
                <a16:creationId xmlns:a16="http://schemas.microsoft.com/office/drawing/2014/main" id="{2D3339DA-AE69-C547-B47D-94FE18C1BA66}"/>
              </a:ext>
            </a:extLst>
          </p:cNvPr>
          <p:cNvSpPr>
            <a:spLocks noGrp="1"/>
          </p:cNvSpPr>
          <p:nvPr>
            <p:ph type="body" sz="quarter" idx="4294967295"/>
          </p:nvPr>
        </p:nvSpPr>
        <p:spPr>
          <a:xfrm>
            <a:off x="269325" y="563542"/>
            <a:ext cx="2532811" cy="199720"/>
          </a:xfrm>
        </p:spPr>
        <p:txBody>
          <a:bodyPr/>
          <a:lstStyle>
            <a:lvl1pPr marL="0" indent="0">
              <a:buNone/>
              <a:defRPr sz="788" b="0" i="0">
                <a:latin typeface="Montserrat Light" pitchFamily="2" charset="77"/>
              </a:defRPr>
            </a:lvl1pPr>
          </a:lstStyle>
          <a:p>
            <a:endParaRPr lang="en-GB"/>
          </a:p>
        </p:txBody>
      </p:sp>
      <p:sp>
        <p:nvSpPr>
          <p:cNvPr id="16" name="Date Placeholder 6">
            <a:extLst>
              <a:ext uri="{FF2B5EF4-FFF2-40B4-BE49-F238E27FC236}">
                <a16:creationId xmlns:a16="http://schemas.microsoft.com/office/drawing/2014/main" id="{DA68F032-58B8-934A-836F-8B47AC562F44}"/>
              </a:ext>
            </a:extLst>
          </p:cNvPr>
          <p:cNvSpPr>
            <a:spLocks noGrp="1"/>
          </p:cNvSpPr>
          <p:nvPr>
            <p:ph type="dt" sz="half" idx="10"/>
          </p:nvPr>
        </p:nvSpPr>
        <p:spPr>
          <a:xfrm>
            <a:off x="431325" y="9308000"/>
            <a:ext cx="652050" cy="312000"/>
          </a:xfrm>
        </p:spPr>
        <p:txBody>
          <a:bodyPr/>
          <a:lstStyle/>
          <a:p>
            <a:r>
              <a:rPr lang="en-US"/>
              <a:t>10/01/22</a:t>
            </a:r>
            <a:endParaRPr lang="en-GB"/>
          </a:p>
        </p:txBody>
      </p:sp>
      <p:pic>
        <p:nvPicPr>
          <p:cNvPr id="11" name="Picture 10">
            <a:extLst>
              <a:ext uri="{FF2B5EF4-FFF2-40B4-BE49-F238E27FC236}">
                <a16:creationId xmlns:a16="http://schemas.microsoft.com/office/drawing/2014/main" id="{329AC030-74B6-D74C-9E5C-8CBCA4E58A4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08233" y="-41759"/>
            <a:ext cx="1160919" cy="2903492"/>
          </a:xfrm>
          <a:prstGeom prst="rect">
            <a:avLst/>
          </a:prstGeom>
        </p:spPr>
      </p:pic>
      <p:sp>
        <p:nvSpPr>
          <p:cNvPr id="12" name="Footer Placeholder 4">
            <a:extLst>
              <a:ext uri="{FF2B5EF4-FFF2-40B4-BE49-F238E27FC236}">
                <a16:creationId xmlns:a16="http://schemas.microsoft.com/office/drawing/2014/main" id="{74B70E48-D1B7-B245-95E2-DDB993E9A658}"/>
              </a:ext>
            </a:extLst>
          </p:cNvPr>
          <p:cNvSpPr>
            <a:spLocks noGrp="1"/>
          </p:cNvSpPr>
          <p:nvPr>
            <p:ph type="ftr" sz="quarter" idx="3"/>
          </p:nvPr>
        </p:nvSpPr>
        <p:spPr>
          <a:xfrm>
            <a:off x="1257525" y="9308000"/>
            <a:ext cx="4669650" cy="312000"/>
          </a:xfrm>
          <a:prstGeom prst="rect">
            <a:avLst/>
          </a:prstGeom>
        </p:spPr>
        <p:txBody>
          <a:bodyPr vert="horz" lIns="0" tIns="0" rIns="0" bIns="0" rtlCol="0" anchor="t" anchorCtr="0"/>
          <a:lstStyle>
            <a:lvl1pPr algn="l">
              <a:lnSpc>
                <a:spcPct val="100000"/>
              </a:lnSpc>
              <a:defRPr sz="450">
                <a:solidFill>
                  <a:schemeClr val="tx1">
                    <a:tint val="75000"/>
                  </a:schemeClr>
                </a:solidFill>
              </a:defRPr>
            </a:lvl1pPr>
          </a:lstStyle>
          <a:p>
            <a:r>
              <a:rPr lang="en-GB"/>
              <a:t>Pilot Operational Plans Draft</a:t>
            </a:r>
          </a:p>
        </p:txBody>
      </p:sp>
    </p:spTree>
    <p:extLst>
      <p:ext uri="{BB962C8B-B14F-4D97-AF65-F5344CB8AC3E}">
        <p14:creationId xmlns:p14="http://schemas.microsoft.com/office/powerpoint/2010/main" val="2464723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325" y="946400"/>
            <a:ext cx="6318000" cy="1300000"/>
          </a:xfrm>
          <a:prstGeom prst="rect">
            <a:avLst/>
          </a:prstGeom>
        </p:spPr>
        <p:txBody>
          <a:bodyPr vert="horz" lIns="0" tIns="0" rIns="0" bIns="0" rtlCol="0" anchor="t" anchorCtr="0">
            <a:noAutofit/>
          </a:bodyPr>
          <a:lstStyle/>
          <a:p>
            <a:r>
              <a:rPr lang="en-US"/>
              <a:t>Click to edit header</a:t>
            </a:r>
            <a:endParaRPr lang="en-GB"/>
          </a:p>
        </p:txBody>
      </p:sp>
      <p:sp>
        <p:nvSpPr>
          <p:cNvPr id="3" name="Text Placeholder 2"/>
          <p:cNvSpPr>
            <a:spLocks noGrp="1"/>
          </p:cNvSpPr>
          <p:nvPr>
            <p:ph type="body" idx="1"/>
          </p:nvPr>
        </p:nvSpPr>
        <p:spPr>
          <a:xfrm>
            <a:off x="269325" y="2251600"/>
            <a:ext cx="6318000" cy="6285266"/>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431325" y="9308000"/>
            <a:ext cx="652050" cy="312000"/>
          </a:xfrm>
          <a:prstGeom prst="rect">
            <a:avLst/>
          </a:prstGeom>
        </p:spPr>
        <p:txBody>
          <a:bodyPr vert="horz" lIns="0" tIns="0" rIns="0" bIns="0" rtlCol="0" anchor="t" anchorCtr="0"/>
          <a:lstStyle>
            <a:lvl1pPr algn="l">
              <a:lnSpc>
                <a:spcPct val="100000"/>
              </a:lnSpc>
              <a:defRPr sz="450">
                <a:solidFill>
                  <a:schemeClr val="tx1">
                    <a:tint val="75000"/>
                  </a:schemeClr>
                </a:solidFill>
              </a:defRPr>
            </a:lvl1pPr>
          </a:lstStyle>
          <a:p>
            <a:r>
              <a:rPr lang="en-US"/>
              <a:t>10/01/22</a:t>
            </a:r>
            <a:endParaRPr lang="en-GB"/>
          </a:p>
        </p:txBody>
      </p:sp>
      <p:sp>
        <p:nvSpPr>
          <p:cNvPr id="5" name="Footer Placeholder 4"/>
          <p:cNvSpPr>
            <a:spLocks noGrp="1"/>
          </p:cNvSpPr>
          <p:nvPr>
            <p:ph type="ftr" sz="quarter" idx="3"/>
          </p:nvPr>
        </p:nvSpPr>
        <p:spPr>
          <a:xfrm>
            <a:off x="1257525" y="9308000"/>
            <a:ext cx="4669650" cy="312000"/>
          </a:xfrm>
          <a:prstGeom prst="rect">
            <a:avLst/>
          </a:prstGeom>
        </p:spPr>
        <p:txBody>
          <a:bodyPr vert="horz" lIns="0" tIns="0" rIns="0" bIns="0" rtlCol="0" anchor="t" anchorCtr="0"/>
          <a:lstStyle>
            <a:lvl1pPr algn="l">
              <a:lnSpc>
                <a:spcPct val="100000"/>
              </a:lnSpc>
              <a:defRPr sz="450">
                <a:solidFill>
                  <a:schemeClr val="tx1">
                    <a:tint val="75000"/>
                  </a:schemeClr>
                </a:solidFill>
              </a:defRPr>
            </a:lvl1pPr>
          </a:lstStyle>
          <a:p>
            <a:r>
              <a:rPr lang="en-GB"/>
              <a:t>Pilot Operational Plans Draft</a:t>
            </a:r>
          </a:p>
        </p:txBody>
      </p:sp>
      <p:sp>
        <p:nvSpPr>
          <p:cNvPr id="6" name="Slide Number Placeholder 5"/>
          <p:cNvSpPr>
            <a:spLocks noGrp="1"/>
          </p:cNvSpPr>
          <p:nvPr>
            <p:ph type="sldNum" sz="quarter" idx="4"/>
          </p:nvPr>
        </p:nvSpPr>
        <p:spPr>
          <a:xfrm>
            <a:off x="269325" y="9308000"/>
            <a:ext cx="162000" cy="312000"/>
          </a:xfrm>
          <a:prstGeom prst="rect">
            <a:avLst/>
          </a:prstGeom>
        </p:spPr>
        <p:txBody>
          <a:bodyPr vert="horz" lIns="0" tIns="0" rIns="0" bIns="0" rtlCol="0" anchor="t" anchorCtr="0"/>
          <a:lstStyle>
            <a:lvl1pPr algn="l">
              <a:lnSpc>
                <a:spcPct val="100000"/>
              </a:lnSpc>
              <a:defRPr sz="450">
                <a:solidFill>
                  <a:schemeClr val="tx1">
                    <a:tint val="75000"/>
                  </a:schemeClr>
                </a:solidFill>
              </a:defRPr>
            </a:lvl1pPr>
          </a:lstStyle>
          <a:p>
            <a:fld id="{877C2003-2E6E-4ABC-B270-3E95A87ADF8A}" type="slidenum">
              <a:rPr lang="en-GB" smtClean="0"/>
              <a:t>‹#›</a:t>
            </a:fld>
            <a:endParaRPr lang="en-GB"/>
          </a:p>
        </p:txBody>
      </p:sp>
    </p:spTree>
    <p:extLst>
      <p:ext uri="{BB962C8B-B14F-4D97-AF65-F5344CB8AC3E}">
        <p14:creationId xmlns:p14="http://schemas.microsoft.com/office/powerpoint/2010/main" val="559792973"/>
      </p:ext>
    </p:extLst>
  </p:cSld>
  <p:clrMap bg1="lt1" tx1="dk1" bg2="lt2" tx2="dk2" accent1="accent1" accent2="accent2" accent3="accent3" accent4="accent4" accent5="accent5" accent6="accent6" hlink="hlink" folHlink="folHlink"/>
  <p:sldLayoutIdLst>
    <p:sldLayoutId id="2147483693" r:id="rId1"/>
    <p:sldLayoutId id="2147483697" r:id="rId2"/>
    <p:sldLayoutId id="2147483696" r:id="rId3"/>
    <p:sldLayoutId id="2147483682" r:id="rId4"/>
    <p:sldLayoutId id="2147483678" r:id="rId5"/>
    <p:sldLayoutId id="2147483664" r:id="rId6"/>
    <p:sldLayoutId id="2147483699" r:id="rId7"/>
    <p:sldLayoutId id="2147483690" r:id="rId8"/>
    <p:sldLayoutId id="2147483666" r:id="rId9"/>
    <p:sldLayoutId id="2147483667" r:id="rId10"/>
    <p:sldLayoutId id="2147483677" r:id="rId11"/>
    <p:sldLayoutId id="2147483692" r:id="rId12"/>
    <p:sldLayoutId id="2147483698" r:id="rId13"/>
  </p:sldLayoutIdLst>
  <p:hf hdr="0"/>
  <p:txStyles>
    <p:titleStyle>
      <a:lvl1pPr algn="l" defTabSz="514350" rtl="0" eaLnBrk="1" latinLnBrk="0" hangingPunct="1">
        <a:lnSpc>
          <a:spcPct val="110000"/>
        </a:lnSpc>
        <a:spcBef>
          <a:spcPct val="0"/>
        </a:spcBef>
        <a:buNone/>
        <a:defRPr sz="1406" b="1" i="0" kern="1200">
          <a:solidFill>
            <a:schemeClr val="tx2"/>
          </a:solidFill>
          <a:latin typeface="Montserrat" pitchFamily="2" charset="77"/>
          <a:ea typeface="+mj-ea"/>
          <a:cs typeface="+mj-cs"/>
        </a:defRPr>
      </a:lvl1pPr>
    </p:titleStyle>
    <p:bodyStyle>
      <a:lvl1pPr marL="101250" indent="-101250" algn="l" defTabSz="514350" rtl="0" eaLnBrk="1" latinLnBrk="0" hangingPunct="1">
        <a:lnSpc>
          <a:spcPct val="113000"/>
        </a:lnSpc>
        <a:spcBef>
          <a:spcPts val="0"/>
        </a:spcBef>
        <a:buFont typeface="Arial" panose="020B0604020202020204" pitchFamily="34" charset="0"/>
        <a:buChar char="•"/>
        <a:defRPr sz="844" kern="1200">
          <a:solidFill>
            <a:schemeClr val="tx1">
              <a:lumMod val="65000"/>
              <a:lumOff val="35000"/>
            </a:schemeClr>
          </a:solidFill>
          <a:latin typeface="Montserrat" pitchFamily="2" charset="77"/>
          <a:ea typeface="+mn-ea"/>
          <a:cs typeface="+mn-cs"/>
        </a:defRPr>
      </a:lvl1pPr>
      <a:lvl2pPr marL="202500" indent="-101250" algn="l" defTabSz="514350" rtl="0" eaLnBrk="1" latinLnBrk="0" hangingPunct="1">
        <a:lnSpc>
          <a:spcPct val="113000"/>
        </a:lnSpc>
        <a:spcBef>
          <a:spcPts val="0"/>
        </a:spcBef>
        <a:buFont typeface="Arial" panose="020B0604020202020204" pitchFamily="34" charset="0"/>
        <a:buChar char="–"/>
        <a:defRPr sz="844" kern="1200">
          <a:solidFill>
            <a:schemeClr val="tx1">
              <a:lumMod val="65000"/>
              <a:lumOff val="35000"/>
            </a:schemeClr>
          </a:solidFill>
          <a:latin typeface="Montserrat" pitchFamily="2" charset="77"/>
          <a:ea typeface="+mn-ea"/>
          <a:cs typeface="+mn-cs"/>
        </a:defRPr>
      </a:lvl2pPr>
      <a:lvl3pPr marL="303750" indent="-101250" algn="l" defTabSz="514350" rtl="0" eaLnBrk="1" latinLnBrk="0" hangingPunct="1">
        <a:lnSpc>
          <a:spcPct val="113000"/>
        </a:lnSpc>
        <a:spcBef>
          <a:spcPts val="0"/>
        </a:spcBef>
        <a:buFont typeface="Arial" panose="020B0604020202020204" pitchFamily="34" charset="0"/>
        <a:buChar char="–"/>
        <a:defRPr sz="844" kern="1200">
          <a:solidFill>
            <a:schemeClr val="tx1">
              <a:lumMod val="65000"/>
              <a:lumOff val="35000"/>
            </a:schemeClr>
          </a:solidFill>
          <a:latin typeface="Montserrat" pitchFamily="2" charset="77"/>
          <a:ea typeface="+mn-ea"/>
          <a:cs typeface="+mn-cs"/>
        </a:defRPr>
      </a:lvl3pPr>
      <a:lvl4pPr marL="405000" indent="-101250" algn="l" defTabSz="514350" rtl="0" eaLnBrk="1" latinLnBrk="0" hangingPunct="1">
        <a:lnSpc>
          <a:spcPct val="113000"/>
        </a:lnSpc>
        <a:spcBef>
          <a:spcPts val="0"/>
        </a:spcBef>
        <a:buFont typeface="Arial" panose="020B0604020202020204" pitchFamily="34" charset="0"/>
        <a:buChar char="–"/>
        <a:defRPr sz="844" kern="1200">
          <a:solidFill>
            <a:schemeClr val="tx1">
              <a:lumMod val="65000"/>
              <a:lumOff val="35000"/>
            </a:schemeClr>
          </a:solidFill>
          <a:latin typeface="Montserrat" pitchFamily="2" charset="77"/>
          <a:ea typeface="+mn-ea"/>
          <a:cs typeface="+mn-cs"/>
        </a:defRPr>
      </a:lvl4pPr>
      <a:lvl5pPr marL="506250" indent="-101250" algn="l" defTabSz="514350" rtl="0" eaLnBrk="1" latinLnBrk="0" hangingPunct="1">
        <a:lnSpc>
          <a:spcPct val="113000"/>
        </a:lnSpc>
        <a:spcBef>
          <a:spcPts val="0"/>
        </a:spcBef>
        <a:buFont typeface="Arial" panose="020B0604020202020204" pitchFamily="34" charset="0"/>
        <a:buChar char="–"/>
        <a:defRPr sz="844" kern="1200">
          <a:solidFill>
            <a:schemeClr val="tx1">
              <a:lumMod val="65000"/>
              <a:lumOff val="35000"/>
            </a:schemeClr>
          </a:solidFill>
          <a:latin typeface="Montserrat" pitchFamily="2" charset="77"/>
          <a:ea typeface="+mn-ea"/>
          <a:cs typeface="+mn-cs"/>
        </a:defRPr>
      </a:lvl5pPr>
      <a:lvl6pPr marL="607219" indent="-101250" algn="l" defTabSz="514350" rtl="0" eaLnBrk="1" latinLnBrk="0" hangingPunct="1">
        <a:lnSpc>
          <a:spcPct val="113000"/>
        </a:lnSpc>
        <a:spcBef>
          <a:spcPts val="0"/>
        </a:spcBef>
        <a:buFont typeface="Arial" panose="020B0604020202020204" pitchFamily="34" charset="0"/>
        <a:buChar char="–"/>
        <a:defRPr sz="844" kern="1200">
          <a:solidFill>
            <a:schemeClr val="tx1">
              <a:lumMod val="65000"/>
              <a:lumOff val="35000"/>
            </a:schemeClr>
          </a:solidFill>
          <a:latin typeface="+mn-lt"/>
          <a:ea typeface="+mn-ea"/>
          <a:cs typeface="+mn-cs"/>
        </a:defRPr>
      </a:lvl6pPr>
      <a:lvl7pPr marL="708750" indent="-101250" algn="l" defTabSz="514350" rtl="0" eaLnBrk="1" latinLnBrk="0" hangingPunct="1">
        <a:lnSpc>
          <a:spcPct val="113000"/>
        </a:lnSpc>
        <a:spcBef>
          <a:spcPts val="0"/>
        </a:spcBef>
        <a:buFont typeface="Arial" panose="020B0604020202020204" pitchFamily="34" charset="0"/>
        <a:buChar char="–"/>
        <a:defRPr sz="844" kern="1200">
          <a:solidFill>
            <a:schemeClr val="tx1">
              <a:lumMod val="65000"/>
              <a:lumOff val="35000"/>
            </a:schemeClr>
          </a:solidFill>
          <a:latin typeface="+mn-lt"/>
          <a:ea typeface="+mn-ea"/>
          <a:cs typeface="+mn-cs"/>
        </a:defRPr>
      </a:lvl7pPr>
      <a:lvl8pPr marL="810000" indent="-101250" algn="l" defTabSz="514350" rtl="0" eaLnBrk="1" latinLnBrk="0" hangingPunct="1">
        <a:lnSpc>
          <a:spcPct val="113000"/>
        </a:lnSpc>
        <a:spcBef>
          <a:spcPts val="0"/>
        </a:spcBef>
        <a:buFont typeface="Arial" panose="020B0604020202020204" pitchFamily="34" charset="0"/>
        <a:buChar char="–"/>
        <a:defRPr sz="844" kern="1200">
          <a:solidFill>
            <a:schemeClr val="tx1">
              <a:lumMod val="65000"/>
              <a:lumOff val="35000"/>
            </a:schemeClr>
          </a:solidFill>
          <a:latin typeface="+mn-lt"/>
          <a:ea typeface="+mn-ea"/>
          <a:cs typeface="+mn-cs"/>
        </a:defRPr>
      </a:lvl8pPr>
      <a:lvl9pPr marL="911250" indent="-101250" algn="l" defTabSz="514350" rtl="0" eaLnBrk="1" latinLnBrk="0" hangingPunct="1">
        <a:lnSpc>
          <a:spcPct val="113000"/>
        </a:lnSpc>
        <a:spcBef>
          <a:spcPts val="0"/>
        </a:spcBef>
        <a:buFont typeface="Arial" panose="020B0604020202020204" pitchFamily="34" charset="0"/>
        <a:buChar char="–"/>
        <a:defRPr sz="844" kern="1200">
          <a:solidFill>
            <a:schemeClr val="tx1">
              <a:lumMod val="65000"/>
              <a:lumOff val="35000"/>
            </a:schemeClr>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98" userDrawn="1">
          <p15:clr>
            <a:srgbClr val="F26B43"/>
          </p15:clr>
        </p15:guide>
        <p15:guide id="2" orient="horz" pos="1417" userDrawn="1">
          <p15:clr>
            <a:srgbClr val="F26B43"/>
          </p15:clr>
        </p15:guide>
        <p15:guide id="3" orient="horz" pos="5381" userDrawn="1">
          <p15:clr>
            <a:srgbClr val="F26B43"/>
          </p15:clr>
        </p15:guide>
        <p15:guide id="4" pos="170" userDrawn="1">
          <p15:clr>
            <a:srgbClr val="F26B43"/>
          </p15:clr>
        </p15:guide>
        <p15:guide id="5" pos="415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0.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experience.arcgis.com/experience/fbd7545003b74fca839703e8e4499335/page/Home/?data_id=dataSource_3-17f8dbbcfd8-layer-5%3A47&amp;views=view_6%2CDetails"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s://www.ihs.nl/en/advisory-training-and-research/tools-and-toolkits/co-create-your-city-toolkit" TargetMode="External"/><Relationship Id="rId4" Type="http://schemas.openxmlformats.org/officeDocument/2006/relationships/hyperlink" Target="https://score-eu-project.eu/pilot-operational-plans/"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0.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0.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l="-1000" r="-1000"/>
          </a:stretch>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8322EE4-F6F9-50E1-440D-A26249453A02}"/>
              </a:ext>
            </a:extLst>
          </p:cNvPr>
          <p:cNvSpPr>
            <a:spLocks noGrp="1"/>
          </p:cNvSpPr>
          <p:nvPr/>
        </p:nvSpPr>
        <p:spPr bwMode="white">
          <a:xfrm>
            <a:off x="269692" y="2956213"/>
            <a:ext cx="5586196" cy="2000457"/>
          </a:xfrm>
          <a:prstGeom prst="rect">
            <a:avLst/>
          </a:prstGeom>
        </p:spPr>
        <p:txBody>
          <a:bodyPr vert="horz" lIns="0" tIns="0" rIns="0" bIns="0" rtlCol="0" anchor="b" anchorCtr="0">
            <a:noAutofit/>
          </a:bodyPr>
          <a:lstStyle>
            <a:lvl1pPr algn="l" defTabSz="514350" rtl="0" eaLnBrk="1" latinLnBrk="0" hangingPunct="1">
              <a:lnSpc>
                <a:spcPct val="105000"/>
              </a:lnSpc>
              <a:spcBef>
                <a:spcPct val="0"/>
              </a:spcBef>
              <a:buNone/>
              <a:defRPr sz="3038" b="1" i="0" kern="1200" baseline="0">
                <a:solidFill>
                  <a:srgbClr val="003F6C"/>
                </a:solidFill>
                <a:latin typeface="Montserrat" pitchFamily="2" charset="77"/>
                <a:ea typeface="+mj-ea"/>
                <a:cs typeface="+mj-cs"/>
              </a:defRPr>
            </a:lvl1pPr>
          </a:lstStyle>
          <a:p>
            <a:r>
              <a:rPr lang="en-IE" sz="3600" noProof="0">
                <a:latin typeface="Montserrat"/>
              </a:rPr>
              <a:t>Model City Coastal City Living Lab</a:t>
            </a:r>
            <a:endParaRPr lang="en-IE" sz="2800" noProof="0"/>
          </a:p>
          <a:p>
            <a:endParaRPr lang="en-IE" sz="2800" noProof="0">
              <a:latin typeface="Montserrat"/>
            </a:endParaRPr>
          </a:p>
          <a:p>
            <a:r>
              <a:rPr lang="en-IE" sz="2800" noProof="0">
                <a:latin typeface="Montserrat"/>
              </a:rPr>
              <a:t>Pilot Operational Plan (POP) </a:t>
            </a:r>
            <a:endParaRPr lang="en-IE" sz="2800" noProof="0"/>
          </a:p>
        </p:txBody>
      </p:sp>
      <p:sp>
        <p:nvSpPr>
          <p:cNvPr id="17" name="Subtitle 16">
            <a:extLst>
              <a:ext uri="{FF2B5EF4-FFF2-40B4-BE49-F238E27FC236}">
                <a16:creationId xmlns:a16="http://schemas.microsoft.com/office/drawing/2014/main" id="{905EFD18-B3A0-AAB5-674E-786603632E1A}"/>
              </a:ext>
            </a:extLst>
          </p:cNvPr>
          <p:cNvSpPr>
            <a:spLocks noGrp="1"/>
          </p:cNvSpPr>
          <p:nvPr>
            <p:ph sz="quarter" idx="13"/>
          </p:nvPr>
        </p:nvSpPr>
        <p:spPr>
          <a:xfrm>
            <a:off x="269677" y="5576230"/>
            <a:ext cx="6317754" cy="2272417"/>
          </a:xfrm>
        </p:spPr>
        <p:txBody>
          <a:bodyPr vert="horz" lIns="0" tIns="0" rIns="0" bIns="0" rtlCol="0" anchor="t">
            <a:noAutofit/>
          </a:bodyPr>
          <a:lstStyle/>
          <a:p>
            <a:r>
              <a:rPr lang="en-IE" sz="1800" b="1" noProof="0">
                <a:latin typeface="Montserrat"/>
              </a:rPr>
              <a:t>A template for use by Living Labs</a:t>
            </a:r>
          </a:p>
        </p:txBody>
      </p:sp>
      <p:pic>
        <p:nvPicPr>
          <p:cNvPr id="23" name="Picture 22" descr="A close up of a text&#10;&#10;AI-generated content may be incorrect.">
            <a:extLst>
              <a:ext uri="{FF2B5EF4-FFF2-40B4-BE49-F238E27FC236}">
                <a16:creationId xmlns:a16="http://schemas.microsoft.com/office/drawing/2014/main" id="{5D190F3C-A7AB-A4C2-DDC5-2848A614C95C}"/>
              </a:ext>
            </a:extLst>
          </p:cNvPr>
          <p:cNvPicPr>
            <a:picLocks noChangeAspect="1"/>
          </p:cNvPicPr>
          <p:nvPr/>
        </p:nvPicPr>
        <p:blipFill>
          <a:blip r:embed="rId3"/>
          <a:stretch>
            <a:fillRect/>
          </a:stretch>
        </p:blipFill>
        <p:spPr>
          <a:xfrm>
            <a:off x="82177" y="9425786"/>
            <a:ext cx="5464404" cy="384650"/>
          </a:xfrm>
          <a:prstGeom prst="rect">
            <a:avLst/>
          </a:prstGeom>
          <a:ln>
            <a:noFill/>
          </a:ln>
        </p:spPr>
      </p:pic>
    </p:spTree>
    <p:extLst>
      <p:ext uri="{BB962C8B-B14F-4D97-AF65-F5344CB8AC3E}">
        <p14:creationId xmlns:p14="http://schemas.microsoft.com/office/powerpoint/2010/main" val="1920071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248">
            <a:extLst>
              <a:ext uri="{FF2B5EF4-FFF2-40B4-BE49-F238E27FC236}">
                <a16:creationId xmlns:a16="http://schemas.microsoft.com/office/drawing/2014/main" id="{87238502-50E2-C9D3-4678-F9D244338095}"/>
              </a:ext>
            </a:extLst>
          </p:cNvPr>
          <p:cNvGrpSpPr>
            <a:grpSpLocks noChangeAspect="1"/>
          </p:cNvGrpSpPr>
          <p:nvPr/>
        </p:nvGrpSpPr>
        <p:grpSpPr bwMode="auto">
          <a:xfrm>
            <a:off x="2000773" y="1486928"/>
            <a:ext cx="1611041" cy="1611030"/>
            <a:chOff x="3727" y="641"/>
            <a:chExt cx="226" cy="226"/>
          </a:xfrm>
          <a:solidFill>
            <a:srgbClr val="99DDEB">
              <a:alpha val="51000"/>
            </a:srgbClr>
          </a:solidFill>
        </p:grpSpPr>
        <p:sp>
          <p:nvSpPr>
            <p:cNvPr id="15" name="Freeform 249">
              <a:extLst>
                <a:ext uri="{FF2B5EF4-FFF2-40B4-BE49-F238E27FC236}">
                  <a16:creationId xmlns:a16="http://schemas.microsoft.com/office/drawing/2014/main" id="{795A064D-0689-8631-3FA7-20902629C4FC}"/>
                </a:ext>
              </a:extLst>
            </p:cNvPr>
            <p:cNvSpPr>
              <a:spLocks noEditPoints="1"/>
            </p:cNvSpPr>
            <p:nvPr/>
          </p:nvSpPr>
          <p:spPr bwMode="auto">
            <a:xfrm>
              <a:off x="3821" y="774"/>
              <a:ext cx="38" cy="26"/>
            </a:xfrm>
            <a:custGeom>
              <a:avLst/>
              <a:gdLst>
                <a:gd name="T0" fmla="*/ 209 w 238"/>
                <a:gd name="T1" fmla="*/ 0 h 168"/>
                <a:gd name="T2" fmla="*/ 29 w 238"/>
                <a:gd name="T3" fmla="*/ 0 h 168"/>
                <a:gd name="T4" fmla="*/ 0 w 238"/>
                <a:gd name="T5" fmla="*/ 28 h 168"/>
                <a:gd name="T6" fmla="*/ 0 w 238"/>
                <a:gd name="T7" fmla="*/ 139 h 168"/>
                <a:gd name="T8" fmla="*/ 29 w 238"/>
                <a:gd name="T9" fmla="*/ 168 h 168"/>
                <a:gd name="T10" fmla="*/ 209 w 238"/>
                <a:gd name="T11" fmla="*/ 168 h 168"/>
                <a:gd name="T12" fmla="*/ 238 w 238"/>
                <a:gd name="T13" fmla="*/ 139 h 168"/>
                <a:gd name="T14" fmla="*/ 238 w 238"/>
                <a:gd name="T15" fmla="*/ 28 h 168"/>
                <a:gd name="T16" fmla="*/ 209 w 238"/>
                <a:gd name="T17" fmla="*/ 0 h 168"/>
                <a:gd name="T18" fmla="*/ 175 w 238"/>
                <a:gd name="T19" fmla="*/ 131 h 168"/>
                <a:gd name="T20" fmla="*/ 63 w 238"/>
                <a:gd name="T21" fmla="*/ 131 h 168"/>
                <a:gd name="T22" fmla="*/ 47 w 238"/>
                <a:gd name="T23" fmla="*/ 116 h 168"/>
                <a:gd name="T24" fmla="*/ 63 w 238"/>
                <a:gd name="T25" fmla="*/ 100 h 168"/>
                <a:gd name="T26" fmla="*/ 175 w 238"/>
                <a:gd name="T27" fmla="*/ 100 h 168"/>
                <a:gd name="T28" fmla="*/ 190 w 238"/>
                <a:gd name="T29" fmla="*/ 116 h 168"/>
                <a:gd name="T30" fmla="*/ 175 w 238"/>
                <a:gd name="T31" fmla="*/ 131 h 168"/>
                <a:gd name="T32" fmla="*/ 175 w 238"/>
                <a:gd name="T33" fmla="*/ 68 h 168"/>
                <a:gd name="T34" fmla="*/ 63 w 238"/>
                <a:gd name="T35" fmla="*/ 68 h 168"/>
                <a:gd name="T36" fmla="*/ 47 w 238"/>
                <a:gd name="T37" fmla="*/ 52 h 168"/>
                <a:gd name="T38" fmla="*/ 63 w 238"/>
                <a:gd name="T39" fmla="*/ 37 h 168"/>
                <a:gd name="T40" fmla="*/ 175 w 238"/>
                <a:gd name="T41" fmla="*/ 37 h 168"/>
                <a:gd name="T42" fmla="*/ 190 w 238"/>
                <a:gd name="T43" fmla="*/ 52 h 168"/>
                <a:gd name="T44" fmla="*/ 175 w 238"/>
                <a:gd name="T45" fmla="*/ 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8" h="168">
                  <a:moveTo>
                    <a:pt x="209" y="0"/>
                  </a:moveTo>
                  <a:cubicBezTo>
                    <a:pt x="29" y="0"/>
                    <a:pt x="29" y="0"/>
                    <a:pt x="29" y="0"/>
                  </a:cubicBezTo>
                  <a:cubicBezTo>
                    <a:pt x="13" y="0"/>
                    <a:pt x="0" y="13"/>
                    <a:pt x="0" y="28"/>
                  </a:cubicBezTo>
                  <a:cubicBezTo>
                    <a:pt x="0" y="139"/>
                    <a:pt x="0" y="139"/>
                    <a:pt x="0" y="139"/>
                  </a:cubicBezTo>
                  <a:cubicBezTo>
                    <a:pt x="0" y="155"/>
                    <a:pt x="13" y="168"/>
                    <a:pt x="29" y="168"/>
                  </a:cubicBezTo>
                  <a:cubicBezTo>
                    <a:pt x="209" y="168"/>
                    <a:pt x="209" y="168"/>
                    <a:pt x="209" y="168"/>
                  </a:cubicBezTo>
                  <a:cubicBezTo>
                    <a:pt x="225" y="168"/>
                    <a:pt x="238" y="155"/>
                    <a:pt x="238" y="139"/>
                  </a:cubicBezTo>
                  <a:cubicBezTo>
                    <a:pt x="238" y="28"/>
                    <a:pt x="238" y="28"/>
                    <a:pt x="238" y="28"/>
                  </a:cubicBezTo>
                  <a:cubicBezTo>
                    <a:pt x="238" y="13"/>
                    <a:pt x="225" y="0"/>
                    <a:pt x="209" y="0"/>
                  </a:cubicBezTo>
                  <a:close/>
                  <a:moveTo>
                    <a:pt x="175" y="131"/>
                  </a:moveTo>
                  <a:cubicBezTo>
                    <a:pt x="63" y="131"/>
                    <a:pt x="63" y="131"/>
                    <a:pt x="63" y="131"/>
                  </a:cubicBezTo>
                  <a:cubicBezTo>
                    <a:pt x="54" y="131"/>
                    <a:pt x="47" y="124"/>
                    <a:pt x="47" y="116"/>
                  </a:cubicBezTo>
                  <a:cubicBezTo>
                    <a:pt x="47" y="107"/>
                    <a:pt x="54" y="100"/>
                    <a:pt x="63" y="100"/>
                  </a:cubicBezTo>
                  <a:cubicBezTo>
                    <a:pt x="175" y="100"/>
                    <a:pt x="175" y="100"/>
                    <a:pt x="175" y="100"/>
                  </a:cubicBezTo>
                  <a:cubicBezTo>
                    <a:pt x="183" y="100"/>
                    <a:pt x="190" y="107"/>
                    <a:pt x="190" y="116"/>
                  </a:cubicBezTo>
                  <a:cubicBezTo>
                    <a:pt x="190" y="124"/>
                    <a:pt x="183" y="131"/>
                    <a:pt x="175" y="131"/>
                  </a:cubicBezTo>
                  <a:close/>
                  <a:moveTo>
                    <a:pt x="175" y="68"/>
                  </a:moveTo>
                  <a:cubicBezTo>
                    <a:pt x="63" y="68"/>
                    <a:pt x="63" y="68"/>
                    <a:pt x="63" y="68"/>
                  </a:cubicBezTo>
                  <a:cubicBezTo>
                    <a:pt x="54" y="68"/>
                    <a:pt x="47" y="61"/>
                    <a:pt x="47" y="52"/>
                  </a:cubicBezTo>
                  <a:cubicBezTo>
                    <a:pt x="47" y="44"/>
                    <a:pt x="54" y="37"/>
                    <a:pt x="63" y="37"/>
                  </a:cubicBezTo>
                  <a:cubicBezTo>
                    <a:pt x="175" y="37"/>
                    <a:pt x="175" y="37"/>
                    <a:pt x="175" y="37"/>
                  </a:cubicBezTo>
                  <a:cubicBezTo>
                    <a:pt x="183" y="37"/>
                    <a:pt x="190" y="44"/>
                    <a:pt x="190" y="52"/>
                  </a:cubicBezTo>
                  <a:cubicBezTo>
                    <a:pt x="190" y="61"/>
                    <a:pt x="183" y="68"/>
                    <a:pt x="175"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sp>
          <p:nvSpPr>
            <p:cNvPr id="16" name="Freeform 250">
              <a:extLst>
                <a:ext uri="{FF2B5EF4-FFF2-40B4-BE49-F238E27FC236}">
                  <a16:creationId xmlns:a16="http://schemas.microsoft.com/office/drawing/2014/main" id="{9540D61A-EF8B-8E18-2DAD-10450CE40601}"/>
                </a:ext>
              </a:extLst>
            </p:cNvPr>
            <p:cNvSpPr>
              <a:spLocks noEditPoints="1"/>
            </p:cNvSpPr>
            <p:nvPr/>
          </p:nvSpPr>
          <p:spPr bwMode="auto">
            <a:xfrm>
              <a:off x="3762" y="774"/>
              <a:ext cx="37" cy="26"/>
            </a:xfrm>
            <a:custGeom>
              <a:avLst/>
              <a:gdLst>
                <a:gd name="T0" fmla="*/ 209 w 237"/>
                <a:gd name="T1" fmla="*/ 0 h 168"/>
                <a:gd name="T2" fmla="*/ 28 w 237"/>
                <a:gd name="T3" fmla="*/ 0 h 168"/>
                <a:gd name="T4" fmla="*/ 0 w 237"/>
                <a:gd name="T5" fmla="*/ 28 h 168"/>
                <a:gd name="T6" fmla="*/ 0 w 237"/>
                <a:gd name="T7" fmla="*/ 139 h 168"/>
                <a:gd name="T8" fmla="*/ 28 w 237"/>
                <a:gd name="T9" fmla="*/ 168 h 168"/>
                <a:gd name="T10" fmla="*/ 209 w 237"/>
                <a:gd name="T11" fmla="*/ 168 h 168"/>
                <a:gd name="T12" fmla="*/ 237 w 237"/>
                <a:gd name="T13" fmla="*/ 139 h 168"/>
                <a:gd name="T14" fmla="*/ 237 w 237"/>
                <a:gd name="T15" fmla="*/ 28 h 168"/>
                <a:gd name="T16" fmla="*/ 209 w 237"/>
                <a:gd name="T17" fmla="*/ 0 h 168"/>
                <a:gd name="T18" fmla="*/ 174 w 237"/>
                <a:gd name="T19" fmla="*/ 131 h 168"/>
                <a:gd name="T20" fmla="*/ 62 w 237"/>
                <a:gd name="T21" fmla="*/ 131 h 168"/>
                <a:gd name="T22" fmla="*/ 47 w 237"/>
                <a:gd name="T23" fmla="*/ 116 h 168"/>
                <a:gd name="T24" fmla="*/ 62 w 237"/>
                <a:gd name="T25" fmla="*/ 100 h 168"/>
                <a:gd name="T26" fmla="*/ 174 w 237"/>
                <a:gd name="T27" fmla="*/ 100 h 168"/>
                <a:gd name="T28" fmla="*/ 190 w 237"/>
                <a:gd name="T29" fmla="*/ 116 h 168"/>
                <a:gd name="T30" fmla="*/ 174 w 237"/>
                <a:gd name="T31" fmla="*/ 131 h 168"/>
                <a:gd name="T32" fmla="*/ 174 w 237"/>
                <a:gd name="T33" fmla="*/ 68 h 168"/>
                <a:gd name="T34" fmla="*/ 62 w 237"/>
                <a:gd name="T35" fmla="*/ 68 h 168"/>
                <a:gd name="T36" fmla="*/ 47 w 237"/>
                <a:gd name="T37" fmla="*/ 52 h 168"/>
                <a:gd name="T38" fmla="*/ 62 w 237"/>
                <a:gd name="T39" fmla="*/ 37 h 168"/>
                <a:gd name="T40" fmla="*/ 174 w 237"/>
                <a:gd name="T41" fmla="*/ 37 h 168"/>
                <a:gd name="T42" fmla="*/ 190 w 237"/>
                <a:gd name="T43" fmla="*/ 52 h 168"/>
                <a:gd name="T44" fmla="*/ 174 w 237"/>
                <a:gd name="T45" fmla="*/ 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7" h="168">
                  <a:moveTo>
                    <a:pt x="209" y="0"/>
                  </a:moveTo>
                  <a:cubicBezTo>
                    <a:pt x="28" y="0"/>
                    <a:pt x="28" y="0"/>
                    <a:pt x="28" y="0"/>
                  </a:cubicBezTo>
                  <a:cubicBezTo>
                    <a:pt x="13" y="0"/>
                    <a:pt x="0" y="13"/>
                    <a:pt x="0" y="28"/>
                  </a:cubicBezTo>
                  <a:cubicBezTo>
                    <a:pt x="0" y="139"/>
                    <a:pt x="0" y="139"/>
                    <a:pt x="0" y="139"/>
                  </a:cubicBezTo>
                  <a:cubicBezTo>
                    <a:pt x="0" y="155"/>
                    <a:pt x="13" y="168"/>
                    <a:pt x="28" y="168"/>
                  </a:cubicBezTo>
                  <a:cubicBezTo>
                    <a:pt x="209" y="168"/>
                    <a:pt x="209" y="168"/>
                    <a:pt x="209" y="168"/>
                  </a:cubicBezTo>
                  <a:cubicBezTo>
                    <a:pt x="224" y="168"/>
                    <a:pt x="237" y="155"/>
                    <a:pt x="237" y="139"/>
                  </a:cubicBezTo>
                  <a:cubicBezTo>
                    <a:pt x="237" y="28"/>
                    <a:pt x="237" y="28"/>
                    <a:pt x="237" y="28"/>
                  </a:cubicBezTo>
                  <a:cubicBezTo>
                    <a:pt x="237" y="13"/>
                    <a:pt x="224" y="0"/>
                    <a:pt x="209" y="0"/>
                  </a:cubicBezTo>
                  <a:close/>
                  <a:moveTo>
                    <a:pt x="174" y="131"/>
                  </a:moveTo>
                  <a:cubicBezTo>
                    <a:pt x="62" y="131"/>
                    <a:pt x="62" y="131"/>
                    <a:pt x="62" y="131"/>
                  </a:cubicBezTo>
                  <a:cubicBezTo>
                    <a:pt x="54" y="131"/>
                    <a:pt x="47" y="124"/>
                    <a:pt x="47" y="116"/>
                  </a:cubicBezTo>
                  <a:cubicBezTo>
                    <a:pt x="47" y="107"/>
                    <a:pt x="54" y="100"/>
                    <a:pt x="62" y="100"/>
                  </a:cubicBezTo>
                  <a:cubicBezTo>
                    <a:pt x="174" y="100"/>
                    <a:pt x="174" y="100"/>
                    <a:pt x="174" y="100"/>
                  </a:cubicBezTo>
                  <a:cubicBezTo>
                    <a:pt x="183" y="100"/>
                    <a:pt x="190" y="107"/>
                    <a:pt x="190" y="116"/>
                  </a:cubicBezTo>
                  <a:cubicBezTo>
                    <a:pt x="190" y="124"/>
                    <a:pt x="183" y="131"/>
                    <a:pt x="174" y="131"/>
                  </a:cubicBezTo>
                  <a:close/>
                  <a:moveTo>
                    <a:pt x="174" y="68"/>
                  </a:moveTo>
                  <a:cubicBezTo>
                    <a:pt x="62" y="68"/>
                    <a:pt x="62" y="68"/>
                    <a:pt x="62" y="68"/>
                  </a:cubicBezTo>
                  <a:cubicBezTo>
                    <a:pt x="54" y="68"/>
                    <a:pt x="47" y="61"/>
                    <a:pt x="47" y="52"/>
                  </a:cubicBezTo>
                  <a:cubicBezTo>
                    <a:pt x="47" y="44"/>
                    <a:pt x="54" y="37"/>
                    <a:pt x="62" y="37"/>
                  </a:cubicBezTo>
                  <a:cubicBezTo>
                    <a:pt x="174" y="37"/>
                    <a:pt x="174" y="37"/>
                    <a:pt x="174" y="37"/>
                  </a:cubicBezTo>
                  <a:cubicBezTo>
                    <a:pt x="183" y="37"/>
                    <a:pt x="190" y="44"/>
                    <a:pt x="190" y="52"/>
                  </a:cubicBezTo>
                  <a:cubicBezTo>
                    <a:pt x="190" y="61"/>
                    <a:pt x="183" y="68"/>
                    <a:pt x="174"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sp>
          <p:nvSpPr>
            <p:cNvPr id="18" name="Freeform 251">
              <a:extLst>
                <a:ext uri="{FF2B5EF4-FFF2-40B4-BE49-F238E27FC236}">
                  <a16:creationId xmlns:a16="http://schemas.microsoft.com/office/drawing/2014/main" id="{B4F8004C-D0F2-41E5-A041-E032942440CB}"/>
                </a:ext>
              </a:extLst>
            </p:cNvPr>
            <p:cNvSpPr>
              <a:spLocks noEditPoints="1"/>
            </p:cNvSpPr>
            <p:nvPr/>
          </p:nvSpPr>
          <p:spPr bwMode="auto">
            <a:xfrm>
              <a:off x="3808" y="684"/>
              <a:ext cx="65" cy="36"/>
            </a:xfrm>
            <a:custGeom>
              <a:avLst/>
              <a:gdLst>
                <a:gd name="T0" fmla="*/ 28 w 417"/>
                <a:gd name="T1" fmla="*/ 227 h 227"/>
                <a:gd name="T2" fmla="*/ 388 w 417"/>
                <a:gd name="T3" fmla="*/ 227 h 227"/>
                <a:gd name="T4" fmla="*/ 417 w 417"/>
                <a:gd name="T5" fmla="*/ 199 h 227"/>
                <a:gd name="T6" fmla="*/ 417 w 417"/>
                <a:gd name="T7" fmla="*/ 28 h 227"/>
                <a:gd name="T8" fmla="*/ 388 w 417"/>
                <a:gd name="T9" fmla="*/ 0 h 227"/>
                <a:gd name="T10" fmla="*/ 28 w 417"/>
                <a:gd name="T11" fmla="*/ 0 h 227"/>
                <a:gd name="T12" fmla="*/ 0 w 417"/>
                <a:gd name="T13" fmla="*/ 28 h 227"/>
                <a:gd name="T14" fmla="*/ 0 w 417"/>
                <a:gd name="T15" fmla="*/ 199 h 227"/>
                <a:gd name="T16" fmla="*/ 28 w 417"/>
                <a:gd name="T17" fmla="*/ 227 h 227"/>
                <a:gd name="T18" fmla="*/ 74 w 417"/>
                <a:gd name="T19" fmla="*/ 40 h 227"/>
                <a:gd name="T20" fmla="*/ 342 w 417"/>
                <a:gd name="T21" fmla="*/ 40 h 227"/>
                <a:gd name="T22" fmla="*/ 358 w 417"/>
                <a:gd name="T23" fmla="*/ 55 h 227"/>
                <a:gd name="T24" fmla="*/ 342 w 417"/>
                <a:gd name="T25" fmla="*/ 71 h 227"/>
                <a:gd name="T26" fmla="*/ 74 w 417"/>
                <a:gd name="T27" fmla="*/ 71 h 227"/>
                <a:gd name="T28" fmla="*/ 58 w 417"/>
                <a:gd name="T29" fmla="*/ 55 h 227"/>
                <a:gd name="T30" fmla="*/ 74 w 417"/>
                <a:gd name="T31" fmla="*/ 40 h 227"/>
                <a:gd name="T32" fmla="*/ 74 w 417"/>
                <a:gd name="T33" fmla="*/ 98 h 227"/>
                <a:gd name="T34" fmla="*/ 342 w 417"/>
                <a:gd name="T35" fmla="*/ 98 h 227"/>
                <a:gd name="T36" fmla="*/ 358 w 417"/>
                <a:gd name="T37" fmla="*/ 113 h 227"/>
                <a:gd name="T38" fmla="*/ 342 w 417"/>
                <a:gd name="T39" fmla="*/ 129 h 227"/>
                <a:gd name="T40" fmla="*/ 74 w 417"/>
                <a:gd name="T41" fmla="*/ 129 h 227"/>
                <a:gd name="T42" fmla="*/ 58 w 417"/>
                <a:gd name="T43" fmla="*/ 113 h 227"/>
                <a:gd name="T44" fmla="*/ 74 w 417"/>
                <a:gd name="T45" fmla="*/ 98 h 227"/>
                <a:gd name="T46" fmla="*/ 74 w 417"/>
                <a:gd name="T47" fmla="*/ 156 h 227"/>
                <a:gd name="T48" fmla="*/ 342 w 417"/>
                <a:gd name="T49" fmla="*/ 156 h 227"/>
                <a:gd name="T50" fmla="*/ 358 w 417"/>
                <a:gd name="T51" fmla="*/ 172 h 227"/>
                <a:gd name="T52" fmla="*/ 342 w 417"/>
                <a:gd name="T53" fmla="*/ 187 h 227"/>
                <a:gd name="T54" fmla="*/ 74 w 417"/>
                <a:gd name="T55" fmla="*/ 187 h 227"/>
                <a:gd name="T56" fmla="*/ 58 w 417"/>
                <a:gd name="T57" fmla="*/ 172 h 227"/>
                <a:gd name="T58" fmla="*/ 74 w 417"/>
                <a:gd name="T59" fmla="*/ 15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7" h="227">
                  <a:moveTo>
                    <a:pt x="28" y="227"/>
                  </a:moveTo>
                  <a:cubicBezTo>
                    <a:pt x="388" y="227"/>
                    <a:pt x="388" y="227"/>
                    <a:pt x="388" y="227"/>
                  </a:cubicBezTo>
                  <a:cubicBezTo>
                    <a:pt x="404" y="227"/>
                    <a:pt x="417" y="214"/>
                    <a:pt x="417" y="199"/>
                  </a:cubicBezTo>
                  <a:cubicBezTo>
                    <a:pt x="417" y="28"/>
                    <a:pt x="417" y="28"/>
                    <a:pt x="417" y="28"/>
                  </a:cubicBezTo>
                  <a:cubicBezTo>
                    <a:pt x="417" y="12"/>
                    <a:pt x="404" y="0"/>
                    <a:pt x="388" y="0"/>
                  </a:cubicBezTo>
                  <a:cubicBezTo>
                    <a:pt x="28" y="0"/>
                    <a:pt x="28" y="0"/>
                    <a:pt x="28" y="0"/>
                  </a:cubicBezTo>
                  <a:cubicBezTo>
                    <a:pt x="12" y="0"/>
                    <a:pt x="0" y="12"/>
                    <a:pt x="0" y="28"/>
                  </a:cubicBezTo>
                  <a:cubicBezTo>
                    <a:pt x="0" y="199"/>
                    <a:pt x="0" y="199"/>
                    <a:pt x="0" y="199"/>
                  </a:cubicBezTo>
                  <a:cubicBezTo>
                    <a:pt x="0" y="214"/>
                    <a:pt x="12" y="227"/>
                    <a:pt x="28" y="227"/>
                  </a:cubicBezTo>
                  <a:close/>
                  <a:moveTo>
                    <a:pt x="74" y="40"/>
                  </a:moveTo>
                  <a:cubicBezTo>
                    <a:pt x="342" y="40"/>
                    <a:pt x="342" y="40"/>
                    <a:pt x="342" y="40"/>
                  </a:cubicBezTo>
                  <a:cubicBezTo>
                    <a:pt x="351" y="40"/>
                    <a:pt x="358" y="46"/>
                    <a:pt x="358" y="55"/>
                  </a:cubicBezTo>
                  <a:cubicBezTo>
                    <a:pt x="358" y="64"/>
                    <a:pt x="351" y="71"/>
                    <a:pt x="342" y="71"/>
                  </a:cubicBezTo>
                  <a:cubicBezTo>
                    <a:pt x="74" y="71"/>
                    <a:pt x="74" y="71"/>
                    <a:pt x="74" y="71"/>
                  </a:cubicBezTo>
                  <a:cubicBezTo>
                    <a:pt x="65" y="71"/>
                    <a:pt x="58" y="64"/>
                    <a:pt x="58" y="55"/>
                  </a:cubicBezTo>
                  <a:cubicBezTo>
                    <a:pt x="58" y="46"/>
                    <a:pt x="65" y="40"/>
                    <a:pt x="74" y="40"/>
                  </a:cubicBezTo>
                  <a:close/>
                  <a:moveTo>
                    <a:pt x="74" y="98"/>
                  </a:moveTo>
                  <a:cubicBezTo>
                    <a:pt x="342" y="98"/>
                    <a:pt x="342" y="98"/>
                    <a:pt x="342" y="98"/>
                  </a:cubicBezTo>
                  <a:cubicBezTo>
                    <a:pt x="351" y="98"/>
                    <a:pt x="358" y="105"/>
                    <a:pt x="358" y="113"/>
                  </a:cubicBezTo>
                  <a:cubicBezTo>
                    <a:pt x="358" y="122"/>
                    <a:pt x="351" y="129"/>
                    <a:pt x="342" y="129"/>
                  </a:cubicBezTo>
                  <a:cubicBezTo>
                    <a:pt x="74" y="129"/>
                    <a:pt x="74" y="129"/>
                    <a:pt x="74" y="129"/>
                  </a:cubicBezTo>
                  <a:cubicBezTo>
                    <a:pt x="65" y="129"/>
                    <a:pt x="58" y="122"/>
                    <a:pt x="58" y="113"/>
                  </a:cubicBezTo>
                  <a:cubicBezTo>
                    <a:pt x="58" y="105"/>
                    <a:pt x="65" y="98"/>
                    <a:pt x="74" y="98"/>
                  </a:cubicBezTo>
                  <a:close/>
                  <a:moveTo>
                    <a:pt x="74" y="156"/>
                  </a:moveTo>
                  <a:cubicBezTo>
                    <a:pt x="342" y="156"/>
                    <a:pt x="342" y="156"/>
                    <a:pt x="342" y="156"/>
                  </a:cubicBezTo>
                  <a:cubicBezTo>
                    <a:pt x="351" y="156"/>
                    <a:pt x="358" y="163"/>
                    <a:pt x="358" y="172"/>
                  </a:cubicBezTo>
                  <a:cubicBezTo>
                    <a:pt x="358" y="180"/>
                    <a:pt x="351" y="187"/>
                    <a:pt x="342" y="187"/>
                  </a:cubicBezTo>
                  <a:cubicBezTo>
                    <a:pt x="74" y="187"/>
                    <a:pt x="74" y="187"/>
                    <a:pt x="74" y="187"/>
                  </a:cubicBezTo>
                  <a:cubicBezTo>
                    <a:pt x="65" y="187"/>
                    <a:pt x="58" y="180"/>
                    <a:pt x="58" y="172"/>
                  </a:cubicBezTo>
                  <a:cubicBezTo>
                    <a:pt x="58" y="163"/>
                    <a:pt x="65" y="156"/>
                    <a:pt x="74" y="1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sp>
          <p:nvSpPr>
            <p:cNvPr id="20" name="Freeform 252">
              <a:extLst>
                <a:ext uri="{FF2B5EF4-FFF2-40B4-BE49-F238E27FC236}">
                  <a16:creationId xmlns:a16="http://schemas.microsoft.com/office/drawing/2014/main" id="{9B42BBBE-76DC-82D5-8A35-9322CA7A4CA2}"/>
                </a:ext>
              </a:extLst>
            </p:cNvPr>
            <p:cNvSpPr>
              <a:spLocks noEditPoints="1"/>
            </p:cNvSpPr>
            <p:nvPr/>
          </p:nvSpPr>
          <p:spPr bwMode="auto">
            <a:xfrm>
              <a:off x="3727" y="641"/>
              <a:ext cx="226" cy="226"/>
            </a:xfrm>
            <a:custGeom>
              <a:avLst/>
              <a:gdLst>
                <a:gd name="T0" fmla="*/ 0 w 1450"/>
                <a:gd name="T1" fmla="*/ 725 h 1450"/>
                <a:gd name="T2" fmla="*/ 1450 w 1450"/>
                <a:gd name="T3" fmla="*/ 725 h 1450"/>
                <a:gd name="T4" fmla="*/ 486 w 1450"/>
                <a:gd name="T5" fmla="*/ 306 h 1450"/>
                <a:gd name="T6" fmla="*/ 905 w 1450"/>
                <a:gd name="T7" fmla="*/ 247 h 1450"/>
                <a:gd name="T8" fmla="*/ 965 w 1450"/>
                <a:gd name="T9" fmla="*/ 477 h 1450"/>
                <a:gd name="T10" fmla="*/ 545 w 1450"/>
                <a:gd name="T11" fmla="*/ 536 h 1450"/>
                <a:gd name="T12" fmla="*/ 486 w 1450"/>
                <a:gd name="T13" fmla="*/ 306 h 1450"/>
                <a:gd name="T14" fmla="*/ 358 w 1450"/>
                <a:gd name="T15" fmla="*/ 699 h 1450"/>
                <a:gd name="T16" fmla="*/ 709 w 1450"/>
                <a:gd name="T17" fmla="*/ 581 h 1450"/>
                <a:gd name="T18" fmla="*/ 740 w 1450"/>
                <a:gd name="T19" fmla="*/ 581 h 1450"/>
                <a:gd name="T20" fmla="*/ 1092 w 1450"/>
                <a:gd name="T21" fmla="*/ 699 h 1450"/>
                <a:gd name="T22" fmla="*/ 1124 w 1450"/>
                <a:gd name="T23" fmla="*/ 780 h 1450"/>
                <a:gd name="T24" fmla="*/ 1093 w 1450"/>
                <a:gd name="T25" fmla="*/ 780 h 1450"/>
                <a:gd name="T26" fmla="*/ 740 w 1450"/>
                <a:gd name="T27" fmla="*/ 731 h 1450"/>
                <a:gd name="T28" fmla="*/ 725 w 1450"/>
                <a:gd name="T29" fmla="*/ 796 h 1450"/>
                <a:gd name="T30" fmla="*/ 709 w 1450"/>
                <a:gd name="T31" fmla="*/ 731 h 1450"/>
                <a:gd name="T32" fmla="*/ 357 w 1450"/>
                <a:gd name="T33" fmla="*/ 780 h 1450"/>
                <a:gd name="T34" fmla="*/ 326 w 1450"/>
                <a:gd name="T35" fmla="*/ 780 h 1450"/>
                <a:gd name="T36" fmla="*/ 491 w 1450"/>
                <a:gd name="T37" fmla="*/ 992 h 1450"/>
                <a:gd name="T38" fmla="*/ 251 w 1450"/>
                <a:gd name="T39" fmla="*/ 1052 h 1450"/>
                <a:gd name="T40" fmla="*/ 192 w 1450"/>
                <a:gd name="T41" fmla="*/ 881 h 1450"/>
                <a:gd name="T42" fmla="*/ 432 w 1450"/>
                <a:gd name="T43" fmla="*/ 822 h 1450"/>
                <a:gd name="T44" fmla="*/ 491 w 1450"/>
                <a:gd name="T45" fmla="*/ 992 h 1450"/>
                <a:gd name="T46" fmla="*/ 815 w 1450"/>
                <a:gd name="T47" fmla="*/ 1052 h 1450"/>
                <a:gd name="T48" fmla="*/ 575 w 1450"/>
                <a:gd name="T49" fmla="*/ 992 h 1450"/>
                <a:gd name="T50" fmla="*/ 635 w 1450"/>
                <a:gd name="T51" fmla="*/ 822 h 1450"/>
                <a:gd name="T52" fmla="*/ 875 w 1450"/>
                <a:gd name="T53" fmla="*/ 881 h 1450"/>
                <a:gd name="T54" fmla="*/ 1199 w 1450"/>
                <a:gd name="T55" fmla="*/ 1052 h 1450"/>
                <a:gd name="T56" fmla="*/ 959 w 1450"/>
                <a:gd name="T57" fmla="*/ 992 h 1450"/>
                <a:gd name="T58" fmla="*/ 1018 w 1450"/>
                <a:gd name="T59" fmla="*/ 822 h 1450"/>
                <a:gd name="T60" fmla="*/ 1258 w 1450"/>
                <a:gd name="T61" fmla="*/ 881 h 1450"/>
                <a:gd name="T62" fmla="*/ 1199 w 1450"/>
                <a:gd name="T63" fmla="*/ 1052 h 1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50" h="1450">
                  <a:moveTo>
                    <a:pt x="725" y="0"/>
                  </a:moveTo>
                  <a:cubicBezTo>
                    <a:pt x="325" y="0"/>
                    <a:pt x="0" y="324"/>
                    <a:pt x="0" y="725"/>
                  </a:cubicBezTo>
                  <a:cubicBezTo>
                    <a:pt x="0" y="1125"/>
                    <a:pt x="325" y="1450"/>
                    <a:pt x="725" y="1450"/>
                  </a:cubicBezTo>
                  <a:cubicBezTo>
                    <a:pt x="1125" y="1450"/>
                    <a:pt x="1450" y="1125"/>
                    <a:pt x="1450" y="725"/>
                  </a:cubicBezTo>
                  <a:cubicBezTo>
                    <a:pt x="1450" y="324"/>
                    <a:pt x="1125" y="0"/>
                    <a:pt x="725" y="0"/>
                  </a:cubicBezTo>
                  <a:close/>
                  <a:moveTo>
                    <a:pt x="486" y="306"/>
                  </a:moveTo>
                  <a:cubicBezTo>
                    <a:pt x="486" y="273"/>
                    <a:pt x="512" y="247"/>
                    <a:pt x="545" y="247"/>
                  </a:cubicBezTo>
                  <a:cubicBezTo>
                    <a:pt x="905" y="247"/>
                    <a:pt x="905" y="247"/>
                    <a:pt x="905" y="247"/>
                  </a:cubicBezTo>
                  <a:cubicBezTo>
                    <a:pt x="938" y="247"/>
                    <a:pt x="965" y="273"/>
                    <a:pt x="965" y="306"/>
                  </a:cubicBezTo>
                  <a:cubicBezTo>
                    <a:pt x="965" y="477"/>
                    <a:pt x="965" y="477"/>
                    <a:pt x="965" y="477"/>
                  </a:cubicBezTo>
                  <a:cubicBezTo>
                    <a:pt x="965" y="510"/>
                    <a:pt x="938" y="536"/>
                    <a:pt x="905" y="536"/>
                  </a:cubicBezTo>
                  <a:cubicBezTo>
                    <a:pt x="545" y="536"/>
                    <a:pt x="545" y="536"/>
                    <a:pt x="545" y="536"/>
                  </a:cubicBezTo>
                  <a:cubicBezTo>
                    <a:pt x="512" y="536"/>
                    <a:pt x="486" y="510"/>
                    <a:pt x="486" y="477"/>
                  </a:cubicBezTo>
                  <a:lnTo>
                    <a:pt x="486" y="306"/>
                  </a:lnTo>
                  <a:close/>
                  <a:moveTo>
                    <a:pt x="326" y="731"/>
                  </a:moveTo>
                  <a:cubicBezTo>
                    <a:pt x="326" y="713"/>
                    <a:pt x="340" y="699"/>
                    <a:pt x="358" y="699"/>
                  </a:cubicBezTo>
                  <a:cubicBezTo>
                    <a:pt x="709" y="699"/>
                    <a:pt x="709" y="699"/>
                    <a:pt x="709" y="699"/>
                  </a:cubicBezTo>
                  <a:cubicBezTo>
                    <a:pt x="709" y="581"/>
                    <a:pt x="709" y="581"/>
                    <a:pt x="709" y="581"/>
                  </a:cubicBezTo>
                  <a:cubicBezTo>
                    <a:pt x="709" y="572"/>
                    <a:pt x="716" y="565"/>
                    <a:pt x="725" y="565"/>
                  </a:cubicBezTo>
                  <a:cubicBezTo>
                    <a:pt x="733" y="565"/>
                    <a:pt x="740" y="572"/>
                    <a:pt x="740" y="581"/>
                  </a:cubicBezTo>
                  <a:cubicBezTo>
                    <a:pt x="740" y="699"/>
                    <a:pt x="740" y="699"/>
                    <a:pt x="740" y="699"/>
                  </a:cubicBezTo>
                  <a:cubicBezTo>
                    <a:pt x="1092" y="699"/>
                    <a:pt x="1092" y="699"/>
                    <a:pt x="1092" y="699"/>
                  </a:cubicBezTo>
                  <a:cubicBezTo>
                    <a:pt x="1110" y="699"/>
                    <a:pt x="1124" y="713"/>
                    <a:pt x="1124" y="731"/>
                  </a:cubicBezTo>
                  <a:cubicBezTo>
                    <a:pt x="1124" y="780"/>
                    <a:pt x="1124" y="780"/>
                    <a:pt x="1124" y="780"/>
                  </a:cubicBezTo>
                  <a:cubicBezTo>
                    <a:pt x="1124" y="789"/>
                    <a:pt x="1117" y="796"/>
                    <a:pt x="1109" y="796"/>
                  </a:cubicBezTo>
                  <a:cubicBezTo>
                    <a:pt x="1100" y="796"/>
                    <a:pt x="1093" y="789"/>
                    <a:pt x="1093" y="780"/>
                  </a:cubicBezTo>
                  <a:cubicBezTo>
                    <a:pt x="1093" y="731"/>
                    <a:pt x="1093" y="731"/>
                    <a:pt x="1093" y="731"/>
                  </a:cubicBezTo>
                  <a:cubicBezTo>
                    <a:pt x="740" y="731"/>
                    <a:pt x="740" y="731"/>
                    <a:pt x="740" y="731"/>
                  </a:cubicBezTo>
                  <a:cubicBezTo>
                    <a:pt x="740" y="780"/>
                    <a:pt x="740" y="780"/>
                    <a:pt x="740" y="780"/>
                  </a:cubicBezTo>
                  <a:cubicBezTo>
                    <a:pt x="740" y="789"/>
                    <a:pt x="733" y="796"/>
                    <a:pt x="725" y="796"/>
                  </a:cubicBezTo>
                  <a:cubicBezTo>
                    <a:pt x="716" y="796"/>
                    <a:pt x="709" y="789"/>
                    <a:pt x="709" y="780"/>
                  </a:cubicBezTo>
                  <a:cubicBezTo>
                    <a:pt x="709" y="731"/>
                    <a:pt x="709" y="731"/>
                    <a:pt x="709" y="731"/>
                  </a:cubicBezTo>
                  <a:cubicBezTo>
                    <a:pt x="358" y="730"/>
                    <a:pt x="358" y="730"/>
                    <a:pt x="358" y="730"/>
                  </a:cubicBezTo>
                  <a:cubicBezTo>
                    <a:pt x="357" y="780"/>
                    <a:pt x="357" y="780"/>
                    <a:pt x="357" y="780"/>
                  </a:cubicBezTo>
                  <a:cubicBezTo>
                    <a:pt x="357" y="789"/>
                    <a:pt x="350" y="796"/>
                    <a:pt x="341" y="796"/>
                  </a:cubicBezTo>
                  <a:cubicBezTo>
                    <a:pt x="333" y="796"/>
                    <a:pt x="326" y="789"/>
                    <a:pt x="326" y="780"/>
                  </a:cubicBezTo>
                  <a:lnTo>
                    <a:pt x="326" y="731"/>
                  </a:lnTo>
                  <a:close/>
                  <a:moveTo>
                    <a:pt x="491" y="992"/>
                  </a:moveTo>
                  <a:cubicBezTo>
                    <a:pt x="491" y="1025"/>
                    <a:pt x="464" y="1052"/>
                    <a:pt x="432" y="1052"/>
                  </a:cubicBezTo>
                  <a:cubicBezTo>
                    <a:pt x="251" y="1052"/>
                    <a:pt x="251" y="1052"/>
                    <a:pt x="251" y="1052"/>
                  </a:cubicBezTo>
                  <a:cubicBezTo>
                    <a:pt x="218" y="1052"/>
                    <a:pt x="192" y="1025"/>
                    <a:pt x="192" y="992"/>
                  </a:cubicBezTo>
                  <a:cubicBezTo>
                    <a:pt x="192" y="881"/>
                    <a:pt x="192" y="881"/>
                    <a:pt x="192" y="881"/>
                  </a:cubicBezTo>
                  <a:cubicBezTo>
                    <a:pt x="192" y="848"/>
                    <a:pt x="218" y="822"/>
                    <a:pt x="251" y="822"/>
                  </a:cubicBezTo>
                  <a:cubicBezTo>
                    <a:pt x="432" y="822"/>
                    <a:pt x="432" y="822"/>
                    <a:pt x="432" y="822"/>
                  </a:cubicBezTo>
                  <a:cubicBezTo>
                    <a:pt x="464" y="822"/>
                    <a:pt x="491" y="848"/>
                    <a:pt x="491" y="881"/>
                  </a:cubicBezTo>
                  <a:lnTo>
                    <a:pt x="491" y="992"/>
                  </a:lnTo>
                  <a:close/>
                  <a:moveTo>
                    <a:pt x="875" y="992"/>
                  </a:moveTo>
                  <a:cubicBezTo>
                    <a:pt x="875" y="1025"/>
                    <a:pt x="848" y="1052"/>
                    <a:pt x="815" y="1052"/>
                  </a:cubicBezTo>
                  <a:cubicBezTo>
                    <a:pt x="635" y="1052"/>
                    <a:pt x="635" y="1052"/>
                    <a:pt x="635" y="1052"/>
                  </a:cubicBezTo>
                  <a:cubicBezTo>
                    <a:pt x="602" y="1052"/>
                    <a:pt x="575" y="1025"/>
                    <a:pt x="575" y="992"/>
                  </a:cubicBezTo>
                  <a:cubicBezTo>
                    <a:pt x="575" y="881"/>
                    <a:pt x="575" y="881"/>
                    <a:pt x="575" y="881"/>
                  </a:cubicBezTo>
                  <a:cubicBezTo>
                    <a:pt x="575" y="848"/>
                    <a:pt x="602" y="822"/>
                    <a:pt x="635" y="822"/>
                  </a:cubicBezTo>
                  <a:cubicBezTo>
                    <a:pt x="815" y="822"/>
                    <a:pt x="815" y="822"/>
                    <a:pt x="815" y="822"/>
                  </a:cubicBezTo>
                  <a:cubicBezTo>
                    <a:pt x="848" y="822"/>
                    <a:pt x="875" y="848"/>
                    <a:pt x="875" y="881"/>
                  </a:cubicBezTo>
                  <a:lnTo>
                    <a:pt x="875" y="992"/>
                  </a:lnTo>
                  <a:close/>
                  <a:moveTo>
                    <a:pt x="1199" y="1052"/>
                  </a:moveTo>
                  <a:cubicBezTo>
                    <a:pt x="1018" y="1052"/>
                    <a:pt x="1018" y="1052"/>
                    <a:pt x="1018" y="1052"/>
                  </a:cubicBezTo>
                  <a:cubicBezTo>
                    <a:pt x="985" y="1052"/>
                    <a:pt x="959" y="1025"/>
                    <a:pt x="959" y="992"/>
                  </a:cubicBezTo>
                  <a:cubicBezTo>
                    <a:pt x="959" y="881"/>
                    <a:pt x="959" y="881"/>
                    <a:pt x="959" y="881"/>
                  </a:cubicBezTo>
                  <a:cubicBezTo>
                    <a:pt x="959" y="848"/>
                    <a:pt x="985" y="822"/>
                    <a:pt x="1018" y="822"/>
                  </a:cubicBezTo>
                  <a:cubicBezTo>
                    <a:pt x="1199" y="822"/>
                    <a:pt x="1199" y="822"/>
                    <a:pt x="1199" y="822"/>
                  </a:cubicBezTo>
                  <a:cubicBezTo>
                    <a:pt x="1232" y="822"/>
                    <a:pt x="1258" y="848"/>
                    <a:pt x="1258" y="881"/>
                  </a:cubicBezTo>
                  <a:cubicBezTo>
                    <a:pt x="1258" y="992"/>
                    <a:pt x="1258" y="992"/>
                    <a:pt x="1258" y="992"/>
                  </a:cubicBezTo>
                  <a:cubicBezTo>
                    <a:pt x="1258" y="1025"/>
                    <a:pt x="1232" y="1052"/>
                    <a:pt x="1199" y="10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sp>
          <p:nvSpPr>
            <p:cNvPr id="21" name="Freeform 253">
              <a:extLst>
                <a:ext uri="{FF2B5EF4-FFF2-40B4-BE49-F238E27FC236}">
                  <a16:creationId xmlns:a16="http://schemas.microsoft.com/office/drawing/2014/main" id="{2FB506E7-76CF-7632-3DFB-F204B91B9C6D}"/>
                </a:ext>
              </a:extLst>
            </p:cNvPr>
            <p:cNvSpPr>
              <a:spLocks noEditPoints="1"/>
            </p:cNvSpPr>
            <p:nvPr/>
          </p:nvSpPr>
          <p:spPr bwMode="auto">
            <a:xfrm>
              <a:off x="3881" y="774"/>
              <a:ext cx="37" cy="26"/>
            </a:xfrm>
            <a:custGeom>
              <a:avLst/>
              <a:gdLst>
                <a:gd name="T0" fmla="*/ 209 w 237"/>
                <a:gd name="T1" fmla="*/ 0 h 168"/>
                <a:gd name="T2" fmla="*/ 28 w 237"/>
                <a:gd name="T3" fmla="*/ 0 h 168"/>
                <a:gd name="T4" fmla="*/ 0 w 237"/>
                <a:gd name="T5" fmla="*/ 28 h 168"/>
                <a:gd name="T6" fmla="*/ 0 w 237"/>
                <a:gd name="T7" fmla="*/ 139 h 168"/>
                <a:gd name="T8" fmla="*/ 28 w 237"/>
                <a:gd name="T9" fmla="*/ 168 h 168"/>
                <a:gd name="T10" fmla="*/ 209 w 237"/>
                <a:gd name="T11" fmla="*/ 168 h 168"/>
                <a:gd name="T12" fmla="*/ 237 w 237"/>
                <a:gd name="T13" fmla="*/ 139 h 168"/>
                <a:gd name="T14" fmla="*/ 237 w 237"/>
                <a:gd name="T15" fmla="*/ 28 h 168"/>
                <a:gd name="T16" fmla="*/ 209 w 237"/>
                <a:gd name="T17" fmla="*/ 0 h 168"/>
                <a:gd name="T18" fmla="*/ 174 w 237"/>
                <a:gd name="T19" fmla="*/ 131 h 168"/>
                <a:gd name="T20" fmla="*/ 63 w 237"/>
                <a:gd name="T21" fmla="*/ 131 h 168"/>
                <a:gd name="T22" fmla="*/ 47 w 237"/>
                <a:gd name="T23" fmla="*/ 116 h 168"/>
                <a:gd name="T24" fmla="*/ 63 w 237"/>
                <a:gd name="T25" fmla="*/ 100 h 168"/>
                <a:gd name="T26" fmla="*/ 174 w 237"/>
                <a:gd name="T27" fmla="*/ 100 h 168"/>
                <a:gd name="T28" fmla="*/ 190 w 237"/>
                <a:gd name="T29" fmla="*/ 116 h 168"/>
                <a:gd name="T30" fmla="*/ 174 w 237"/>
                <a:gd name="T31" fmla="*/ 131 h 168"/>
                <a:gd name="T32" fmla="*/ 174 w 237"/>
                <a:gd name="T33" fmla="*/ 68 h 168"/>
                <a:gd name="T34" fmla="*/ 63 w 237"/>
                <a:gd name="T35" fmla="*/ 68 h 168"/>
                <a:gd name="T36" fmla="*/ 47 w 237"/>
                <a:gd name="T37" fmla="*/ 52 h 168"/>
                <a:gd name="T38" fmla="*/ 63 w 237"/>
                <a:gd name="T39" fmla="*/ 37 h 168"/>
                <a:gd name="T40" fmla="*/ 174 w 237"/>
                <a:gd name="T41" fmla="*/ 37 h 168"/>
                <a:gd name="T42" fmla="*/ 190 w 237"/>
                <a:gd name="T43" fmla="*/ 52 h 168"/>
                <a:gd name="T44" fmla="*/ 174 w 237"/>
                <a:gd name="T45" fmla="*/ 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7" h="168">
                  <a:moveTo>
                    <a:pt x="209" y="0"/>
                  </a:moveTo>
                  <a:cubicBezTo>
                    <a:pt x="28" y="0"/>
                    <a:pt x="28" y="0"/>
                    <a:pt x="28" y="0"/>
                  </a:cubicBezTo>
                  <a:cubicBezTo>
                    <a:pt x="13" y="0"/>
                    <a:pt x="0" y="13"/>
                    <a:pt x="0" y="28"/>
                  </a:cubicBezTo>
                  <a:cubicBezTo>
                    <a:pt x="0" y="139"/>
                    <a:pt x="0" y="139"/>
                    <a:pt x="0" y="139"/>
                  </a:cubicBezTo>
                  <a:cubicBezTo>
                    <a:pt x="0" y="155"/>
                    <a:pt x="13" y="168"/>
                    <a:pt x="28" y="168"/>
                  </a:cubicBezTo>
                  <a:cubicBezTo>
                    <a:pt x="209" y="168"/>
                    <a:pt x="209" y="168"/>
                    <a:pt x="209" y="168"/>
                  </a:cubicBezTo>
                  <a:cubicBezTo>
                    <a:pt x="224" y="168"/>
                    <a:pt x="237" y="155"/>
                    <a:pt x="237" y="139"/>
                  </a:cubicBezTo>
                  <a:cubicBezTo>
                    <a:pt x="237" y="28"/>
                    <a:pt x="237" y="28"/>
                    <a:pt x="237" y="28"/>
                  </a:cubicBezTo>
                  <a:cubicBezTo>
                    <a:pt x="237" y="13"/>
                    <a:pt x="224" y="0"/>
                    <a:pt x="209" y="0"/>
                  </a:cubicBezTo>
                  <a:close/>
                  <a:moveTo>
                    <a:pt x="174" y="131"/>
                  </a:moveTo>
                  <a:cubicBezTo>
                    <a:pt x="63" y="131"/>
                    <a:pt x="63" y="131"/>
                    <a:pt x="63" y="131"/>
                  </a:cubicBezTo>
                  <a:cubicBezTo>
                    <a:pt x="54" y="131"/>
                    <a:pt x="47" y="124"/>
                    <a:pt x="47" y="116"/>
                  </a:cubicBezTo>
                  <a:cubicBezTo>
                    <a:pt x="47" y="107"/>
                    <a:pt x="54" y="100"/>
                    <a:pt x="63" y="100"/>
                  </a:cubicBezTo>
                  <a:cubicBezTo>
                    <a:pt x="174" y="100"/>
                    <a:pt x="174" y="100"/>
                    <a:pt x="174" y="100"/>
                  </a:cubicBezTo>
                  <a:cubicBezTo>
                    <a:pt x="183" y="100"/>
                    <a:pt x="190" y="107"/>
                    <a:pt x="190" y="116"/>
                  </a:cubicBezTo>
                  <a:cubicBezTo>
                    <a:pt x="190" y="124"/>
                    <a:pt x="183" y="131"/>
                    <a:pt x="174" y="131"/>
                  </a:cubicBezTo>
                  <a:close/>
                  <a:moveTo>
                    <a:pt x="174" y="68"/>
                  </a:moveTo>
                  <a:cubicBezTo>
                    <a:pt x="63" y="68"/>
                    <a:pt x="63" y="68"/>
                    <a:pt x="63" y="68"/>
                  </a:cubicBezTo>
                  <a:cubicBezTo>
                    <a:pt x="54" y="68"/>
                    <a:pt x="47" y="61"/>
                    <a:pt x="47" y="52"/>
                  </a:cubicBezTo>
                  <a:cubicBezTo>
                    <a:pt x="47" y="44"/>
                    <a:pt x="54" y="37"/>
                    <a:pt x="63" y="37"/>
                  </a:cubicBezTo>
                  <a:cubicBezTo>
                    <a:pt x="174" y="37"/>
                    <a:pt x="174" y="37"/>
                    <a:pt x="174" y="37"/>
                  </a:cubicBezTo>
                  <a:cubicBezTo>
                    <a:pt x="183" y="37"/>
                    <a:pt x="190" y="44"/>
                    <a:pt x="190" y="52"/>
                  </a:cubicBezTo>
                  <a:cubicBezTo>
                    <a:pt x="190" y="61"/>
                    <a:pt x="183" y="68"/>
                    <a:pt x="174"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grpSp>
      <p:sp>
        <p:nvSpPr>
          <p:cNvPr id="27" name="Title 2">
            <a:extLst>
              <a:ext uri="{FF2B5EF4-FFF2-40B4-BE49-F238E27FC236}">
                <a16:creationId xmlns:a16="http://schemas.microsoft.com/office/drawing/2014/main" id="{3A716117-EFBE-5195-7CD6-92074C34A103}"/>
              </a:ext>
            </a:extLst>
          </p:cNvPr>
          <p:cNvSpPr txBox="1">
            <a:spLocks/>
          </p:cNvSpPr>
          <p:nvPr/>
        </p:nvSpPr>
        <p:spPr>
          <a:xfrm>
            <a:off x="365628" y="779554"/>
            <a:ext cx="6492372" cy="506250"/>
          </a:xfrm>
          <a:prstGeom prst="rect">
            <a:avLst/>
          </a:prstGeom>
        </p:spPr>
        <p:txBody>
          <a:bodyPr vert="horz" lIns="0" tIns="0" rIns="0" bIns="0" rtlCol="0" anchor="t" anchorCtr="0">
            <a:noAutofit/>
          </a:bodyPr>
          <a:lstStyle>
            <a:lvl1pPr algn="l" defTabSz="514350" rtl="0" eaLnBrk="1" latinLnBrk="0" hangingPunct="1">
              <a:lnSpc>
                <a:spcPct val="110000"/>
              </a:lnSpc>
              <a:spcBef>
                <a:spcPct val="0"/>
              </a:spcBef>
              <a:buNone/>
              <a:defRPr sz="1406" b="1" i="0" kern="1200">
                <a:solidFill>
                  <a:schemeClr val="tx2"/>
                </a:solidFill>
                <a:latin typeface="Montserrat" pitchFamily="2" charset="77"/>
                <a:ea typeface="+mj-ea"/>
                <a:cs typeface="+mj-cs"/>
              </a:defRPr>
            </a:lvl1pPr>
          </a:lstStyle>
          <a:p>
            <a:r>
              <a:rPr lang="en-IE" sz="2000" noProof="0"/>
              <a:t>PHASE 1: EMPATHISE &amp; DEFINE</a:t>
            </a:r>
          </a:p>
          <a:p>
            <a:r>
              <a:rPr lang="en-IE" sz="4000" noProof="0">
                <a:solidFill>
                  <a:srgbClr val="3EC8D9"/>
                </a:solidFill>
              </a:rPr>
              <a:t>Planning</a:t>
            </a:r>
            <a:endParaRPr lang="en-IE" sz="2000" noProof="0">
              <a:solidFill>
                <a:srgbClr val="3EC8D9"/>
              </a:solidFill>
            </a:endParaRPr>
          </a:p>
        </p:txBody>
      </p:sp>
      <p:sp>
        <p:nvSpPr>
          <p:cNvPr id="24" name="CuadroTexto 23">
            <a:extLst>
              <a:ext uri="{FF2B5EF4-FFF2-40B4-BE49-F238E27FC236}">
                <a16:creationId xmlns:a16="http://schemas.microsoft.com/office/drawing/2014/main" id="{51EE7155-E518-5064-4DE5-E0CBA7068333}"/>
              </a:ext>
            </a:extLst>
          </p:cNvPr>
          <p:cNvSpPr txBox="1"/>
          <p:nvPr/>
        </p:nvSpPr>
        <p:spPr>
          <a:xfrm>
            <a:off x="439183" y="3227197"/>
            <a:ext cx="6111433" cy="3985706"/>
          </a:xfrm>
          <a:prstGeom prst="rect">
            <a:avLst/>
          </a:prstGeom>
          <a:noFill/>
        </p:spPr>
        <p:txBody>
          <a:bodyPr wrap="square" rtlCol="0">
            <a:spAutoFit/>
          </a:bodyPr>
          <a:lstStyle/>
          <a:p>
            <a:r>
              <a:rPr lang="en-IE" sz="1100" noProof="0">
                <a:solidFill>
                  <a:srgbClr val="19616F"/>
                </a:solidFill>
                <a:latin typeface="Montserrat" panose="00000500000000000000" pitchFamily="2" charset="0"/>
              </a:rPr>
              <a:t>Once the current reality of the city is understood, the process of Phase 1 is followed by Planning. This second action refers to the identification of the relevant stakeholders that should be part of the CCLL to be sure all points of view of the city concerning not only the climatic context but also the approaches are considered. Indeed, during this activity, the most relevant agents that the CCLL team intends to incorporate must be identified, informed, and linked with the following planned actions for the development of the CCLL. In order for this action to be successful, clear and solid communication channels with all actors should be also established.   </a:t>
            </a:r>
          </a:p>
          <a:p>
            <a:endParaRPr lang="en-IE" sz="1100" noProof="0">
              <a:solidFill>
                <a:srgbClr val="19616F"/>
              </a:solidFill>
              <a:latin typeface="Montserrat" panose="00000500000000000000" pitchFamily="2" charset="0"/>
            </a:endParaRPr>
          </a:p>
          <a:p>
            <a:r>
              <a:rPr lang="en-IE" sz="1100" noProof="0">
                <a:solidFill>
                  <a:srgbClr val="19616F"/>
                </a:solidFill>
                <a:latin typeface="Montserrat" panose="00000500000000000000" pitchFamily="2" charset="0"/>
              </a:rPr>
              <a:t>The main actions related to this activity are described as follows:</a:t>
            </a:r>
          </a:p>
          <a:p>
            <a:endParaRPr lang="en-IE" sz="1100" noProof="0">
              <a:solidFill>
                <a:srgbClr val="19616F"/>
              </a:solidFill>
              <a:latin typeface="Montserrat" panose="00000500000000000000" pitchFamily="2" charset="0"/>
            </a:endParaRPr>
          </a:p>
          <a:p>
            <a:pPr marL="358775" indent="-171450">
              <a:buFont typeface="Wingdings" panose="05000000000000000000" pitchFamily="2" charset="2"/>
              <a:buChar char="ü"/>
            </a:pPr>
            <a:r>
              <a:rPr lang="en-IE" sz="1100" noProof="0">
                <a:solidFill>
                  <a:srgbClr val="19616F"/>
                </a:solidFill>
                <a:latin typeface="Montserrat" panose="00000500000000000000" pitchFamily="2" charset="0"/>
              </a:rPr>
              <a:t>Define a common vision and shared goals among the relevant stakeholders. </a:t>
            </a:r>
          </a:p>
          <a:p>
            <a:pPr marL="358775" indent="-171450">
              <a:buFont typeface="Wingdings" panose="05000000000000000000" pitchFamily="2" charset="2"/>
              <a:buChar char="ü"/>
            </a:pPr>
            <a:endParaRPr lang="en-IE" sz="1100" noProof="0">
              <a:solidFill>
                <a:srgbClr val="19616F"/>
              </a:solidFill>
              <a:latin typeface="Montserrat" panose="00000500000000000000" pitchFamily="2" charset="0"/>
            </a:endParaRPr>
          </a:p>
          <a:p>
            <a:pPr marL="358775" indent="-171450">
              <a:buFont typeface="Wingdings" panose="05000000000000000000" pitchFamily="2" charset="2"/>
              <a:buChar char="ü"/>
            </a:pPr>
            <a:r>
              <a:rPr lang="en-IE" sz="1100" noProof="0">
                <a:solidFill>
                  <a:srgbClr val="19616F"/>
                </a:solidFill>
                <a:latin typeface="Montserrat" panose="00000500000000000000" pitchFamily="2" charset="0"/>
              </a:rPr>
              <a:t>Establish the structural organisation of the CCLL; Who will need which support? </a:t>
            </a:r>
          </a:p>
          <a:p>
            <a:pPr marL="358775" indent="-171450">
              <a:buFont typeface="Wingdings" panose="05000000000000000000" pitchFamily="2" charset="2"/>
              <a:buChar char="ü"/>
            </a:pPr>
            <a:endParaRPr lang="en-IE" sz="1100" noProof="0">
              <a:solidFill>
                <a:srgbClr val="19616F"/>
              </a:solidFill>
              <a:latin typeface="Montserrat" panose="00000500000000000000" pitchFamily="2" charset="0"/>
            </a:endParaRPr>
          </a:p>
          <a:p>
            <a:pPr marL="358775" indent="-171450">
              <a:buFont typeface="Wingdings" panose="05000000000000000000" pitchFamily="2" charset="2"/>
              <a:buChar char="ü"/>
            </a:pPr>
            <a:r>
              <a:rPr lang="en-IE" sz="1100" noProof="0">
                <a:solidFill>
                  <a:srgbClr val="19616F"/>
                </a:solidFill>
                <a:latin typeface="Montserrat" panose="00000500000000000000" pitchFamily="2" charset="0"/>
              </a:rPr>
              <a:t>Evaluate the need of different plans depending on the select problem and the involved stakeholders. </a:t>
            </a:r>
          </a:p>
          <a:p>
            <a:pPr marL="358775" indent="-171450">
              <a:buFont typeface="Wingdings" panose="05000000000000000000" pitchFamily="2" charset="2"/>
              <a:buChar char="ü"/>
            </a:pPr>
            <a:endParaRPr lang="en-IE" sz="1100" noProof="0">
              <a:solidFill>
                <a:srgbClr val="19616F"/>
              </a:solidFill>
              <a:latin typeface="Montserrat" panose="00000500000000000000" pitchFamily="2" charset="0"/>
            </a:endParaRPr>
          </a:p>
          <a:p>
            <a:pPr marL="358775" indent="-171450">
              <a:buFont typeface="Wingdings" panose="05000000000000000000" pitchFamily="2" charset="2"/>
              <a:buChar char="ü"/>
            </a:pPr>
            <a:r>
              <a:rPr lang="en-IE" sz="1100" noProof="0">
                <a:solidFill>
                  <a:srgbClr val="19616F"/>
                </a:solidFill>
                <a:latin typeface="Montserrat" panose="00000500000000000000" pitchFamily="2" charset="0"/>
              </a:rPr>
              <a:t>Process of stakeholder mapping with actions planned for the support of establishing communication channels with all stakeholders.  </a:t>
            </a:r>
          </a:p>
          <a:p>
            <a:pPr marL="358775" indent="-171450">
              <a:buFont typeface="Wingdings" panose="05000000000000000000" pitchFamily="2" charset="2"/>
              <a:buChar char="ü"/>
            </a:pPr>
            <a:endParaRPr lang="en-IE" sz="1100" noProof="0">
              <a:solidFill>
                <a:srgbClr val="19616F"/>
              </a:solidFill>
              <a:latin typeface="Montserrat" panose="00000500000000000000" pitchFamily="2" charset="0"/>
            </a:endParaRPr>
          </a:p>
          <a:p>
            <a:pPr marL="358775" indent="-171450">
              <a:buFont typeface="Wingdings" panose="05000000000000000000" pitchFamily="2" charset="2"/>
              <a:buChar char="ü"/>
            </a:pPr>
            <a:r>
              <a:rPr lang="en-IE" sz="1100" noProof="0">
                <a:solidFill>
                  <a:srgbClr val="19616F"/>
                </a:solidFill>
                <a:latin typeface="Montserrat" panose="00000500000000000000" pitchFamily="2" charset="0"/>
              </a:rPr>
              <a:t>Define the main indicators to measure the impact of the chosen actions. </a:t>
            </a:r>
          </a:p>
        </p:txBody>
      </p:sp>
      <p:sp>
        <p:nvSpPr>
          <p:cNvPr id="33" name="Rectangle 17">
            <a:extLst>
              <a:ext uri="{FF2B5EF4-FFF2-40B4-BE49-F238E27FC236}">
                <a16:creationId xmlns:a16="http://schemas.microsoft.com/office/drawing/2014/main" id="{0DCA196F-E9FA-1DE6-6DB6-8678D0DFE3FB}"/>
              </a:ext>
            </a:extLst>
          </p:cNvPr>
          <p:cNvSpPr/>
          <p:nvPr/>
        </p:nvSpPr>
        <p:spPr bwMode="auto">
          <a:xfrm>
            <a:off x="366745" y="8065418"/>
            <a:ext cx="4651821" cy="349479"/>
          </a:xfrm>
          <a:prstGeom prst="rect">
            <a:avLst/>
          </a:prstGeom>
          <a:no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51435" tIns="20250" rIns="51435" bIns="25718" numCol="1" rtlCol="0" anchor="t" anchorCtr="0" compatLnSpc="1">
            <a:prstTxWarp prst="textNoShape">
              <a:avLst/>
            </a:prstTxWarp>
          </a:bodyPr>
          <a:lstStyle/>
          <a:p>
            <a:pPr defTabSz="586681" fontAlgn="base">
              <a:lnSpc>
                <a:spcPct val="115000"/>
              </a:lnSpc>
              <a:spcBef>
                <a:spcPct val="0"/>
              </a:spcBef>
              <a:spcAft>
                <a:spcPct val="0"/>
              </a:spcAft>
            </a:pPr>
            <a:r>
              <a:rPr lang="en-IE" sz="1500" b="1" noProof="0" dirty="0">
                <a:solidFill>
                  <a:srgbClr val="19616F"/>
                </a:solidFill>
                <a:latin typeface="Montserrat"/>
              </a:rPr>
              <a:t>Examples of SCORE CCLL activities</a:t>
            </a:r>
          </a:p>
        </p:txBody>
      </p:sp>
      <p:sp>
        <p:nvSpPr>
          <p:cNvPr id="34" name="Rectángulo 33">
            <a:extLst>
              <a:ext uri="{FF2B5EF4-FFF2-40B4-BE49-F238E27FC236}">
                <a16:creationId xmlns:a16="http://schemas.microsoft.com/office/drawing/2014/main" id="{AA8DB25D-E2EC-7027-248C-9ED79F1318C4}"/>
              </a:ext>
            </a:extLst>
          </p:cNvPr>
          <p:cNvSpPr/>
          <p:nvPr/>
        </p:nvSpPr>
        <p:spPr>
          <a:xfrm>
            <a:off x="366746" y="8331531"/>
            <a:ext cx="6256308" cy="998735"/>
          </a:xfrm>
          <a:prstGeom prst="rect">
            <a:avLst/>
          </a:prstGeom>
          <a:noFill/>
          <a:ln w="19050">
            <a:solidFill>
              <a:srgbClr val="1961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noProof="0"/>
          </a:p>
        </p:txBody>
      </p:sp>
      <p:sp>
        <p:nvSpPr>
          <p:cNvPr id="35" name="Rectangle 17">
            <a:extLst>
              <a:ext uri="{FF2B5EF4-FFF2-40B4-BE49-F238E27FC236}">
                <a16:creationId xmlns:a16="http://schemas.microsoft.com/office/drawing/2014/main" id="{A641BC88-B533-39DF-C256-E088C6A8F7AA}"/>
              </a:ext>
            </a:extLst>
          </p:cNvPr>
          <p:cNvSpPr/>
          <p:nvPr/>
        </p:nvSpPr>
        <p:spPr bwMode="auto">
          <a:xfrm>
            <a:off x="405900" y="8375041"/>
            <a:ext cx="1456767" cy="892371"/>
          </a:xfrm>
          <a:prstGeom prst="rect">
            <a:avLst/>
          </a:prstGeom>
          <a:solidFill>
            <a:srgbClr val="D8EEF0"/>
          </a:solidFill>
          <a:ln w="9525"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algn="ctr" defTabSz="1042988" fontAlgn="base">
              <a:lnSpc>
                <a:spcPct val="115000"/>
              </a:lnSpc>
              <a:spcBef>
                <a:spcPct val="0"/>
              </a:spcBef>
              <a:spcAft>
                <a:spcPct val="0"/>
              </a:spcAft>
            </a:pPr>
            <a:r>
              <a:rPr lang="en-IE" sz="800" b="1" noProof="0">
                <a:solidFill>
                  <a:schemeClr val="bg1">
                    <a:lumMod val="50000"/>
                  </a:schemeClr>
                </a:solidFill>
                <a:latin typeface="Montserrat"/>
              </a:rPr>
              <a:t>What:</a:t>
            </a:r>
            <a:r>
              <a:rPr lang="en-IE" sz="800" noProof="0">
                <a:solidFill>
                  <a:schemeClr val="bg1">
                    <a:lumMod val="50000"/>
                  </a:schemeClr>
                </a:solidFill>
                <a:latin typeface="Montserrat"/>
              </a:rPr>
              <a:t> Workshop to define the structure of the CCLL. </a:t>
            </a:r>
            <a:endParaRPr lang="en-IE" noProof="0">
              <a:solidFill>
                <a:schemeClr val="bg1">
                  <a:lumMod val="50000"/>
                </a:schemeClr>
              </a:solidFill>
              <a:latin typeface="Montserrat"/>
            </a:endParaRPr>
          </a:p>
          <a:p>
            <a:pPr algn="ctr" defTabSz="1042988" fontAlgn="base">
              <a:lnSpc>
                <a:spcPct val="115000"/>
              </a:lnSpc>
              <a:spcBef>
                <a:spcPct val="0"/>
              </a:spcBef>
              <a:spcAft>
                <a:spcPct val="0"/>
              </a:spcAft>
            </a:pPr>
            <a:r>
              <a:rPr lang="en-IE" sz="800" b="1" noProof="0">
                <a:solidFill>
                  <a:schemeClr val="bg1">
                    <a:lumMod val="50000"/>
                  </a:schemeClr>
                </a:solidFill>
                <a:latin typeface="Montserrat" panose="00000500000000000000" pitchFamily="2" charset="0"/>
              </a:rPr>
              <a:t>By: </a:t>
            </a:r>
            <a:r>
              <a:rPr lang="en-IE" sz="800" noProof="0">
                <a:solidFill>
                  <a:schemeClr val="bg1">
                    <a:lumMod val="50000"/>
                  </a:schemeClr>
                </a:solidFill>
                <a:latin typeface="Montserrat" panose="00000500000000000000" pitchFamily="2" charset="0"/>
              </a:rPr>
              <a:t>CCLL core team</a:t>
            </a:r>
          </a:p>
        </p:txBody>
      </p:sp>
      <p:sp>
        <p:nvSpPr>
          <p:cNvPr id="36" name="Rectangle 17">
            <a:extLst>
              <a:ext uri="{FF2B5EF4-FFF2-40B4-BE49-F238E27FC236}">
                <a16:creationId xmlns:a16="http://schemas.microsoft.com/office/drawing/2014/main" id="{3A2AC40E-B6C1-E9BD-B2A1-3A787F9A9D32}"/>
              </a:ext>
            </a:extLst>
          </p:cNvPr>
          <p:cNvSpPr/>
          <p:nvPr/>
        </p:nvSpPr>
        <p:spPr bwMode="auto">
          <a:xfrm>
            <a:off x="1901821" y="8375040"/>
            <a:ext cx="1620312" cy="892372"/>
          </a:xfrm>
          <a:prstGeom prst="rect">
            <a:avLst/>
          </a:prstGeom>
          <a:solidFill>
            <a:srgbClr val="FE8F00">
              <a:alpha val="20000"/>
            </a:srgbClr>
          </a:solidFill>
          <a:ln w="9525" cap="flat" cmpd="sng" algn="ctr">
            <a:noFill/>
            <a:prstDash val="solid"/>
            <a:round/>
            <a:headEnd type="none" w="med" len="med"/>
            <a:tailEnd type="none" w="med" len="med"/>
          </a:ln>
          <a:effectLst/>
        </p:spPr>
        <p:txBody>
          <a:bodyPr vert="horz" wrap="square" lIns="91440" tIns="36000" rIns="91440" bIns="45720" numCol="1" rtlCol="0" anchor="t" anchorCtr="0" compatLnSpc="1">
            <a:prstTxWarp prst="textNoShape">
              <a:avLst/>
            </a:prstTxWarp>
          </a:bodyPr>
          <a:lstStyle/>
          <a:p>
            <a:pPr algn="ctr" defTabSz="1042988" fontAlgn="base">
              <a:lnSpc>
                <a:spcPct val="115000"/>
              </a:lnSpc>
              <a:spcBef>
                <a:spcPct val="0"/>
              </a:spcBef>
              <a:spcAft>
                <a:spcPct val="0"/>
              </a:spcAft>
            </a:pPr>
            <a:r>
              <a:rPr lang="en-IE" sz="800" b="1" noProof="0">
                <a:solidFill>
                  <a:schemeClr val="bg1">
                    <a:lumMod val="50000"/>
                  </a:schemeClr>
                </a:solidFill>
                <a:latin typeface="Montserrat"/>
              </a:rPr>
              <a:t>What:</a:t>
            </a:r>
            <a:r>
              <a:rPr lang="en-IE" sz="800" noProof="0">
                <a:solidFill>
                  <a:schemeClr val="bg1">
                    <a:lumMod val="50000"/>
                  </a:schemeClr>
                </a:solidFill>
                <a:latin typeface="Montserrat"/>
              </a:rPr>
              <a:t> Provide contact person with technical background for climate projections</a:t>
            </a:r>
            <a:endParaRPr lang="en-IE" noProof="0">
              <a:solidFill>
                <a:schemeClr val="bg1">
                  <a:lumMod val="50000"/>
                </a:schemeClr>
              </a:solidFill>
              <a:latin typeface="Montserrat"/>
            </a:endParaRPr>
          </a:p>
          <a:p>
            <a:pPr algn="ctr" defTabSz="1042988" fontAlgn="base">
              <a:lnSpc>
                <a:spcPct val="115000"/>
              </a:lnSpc>
              <a:spcBef>
                <a:spcPct val="0"/>
              </a:spcBef>
              <a:spcAft>
                <a:spcPct val="0"/>
              </a:spcAft>
            </a:pPr>
            <a:r>
              <a:rPr lang="en-IE" sz="800" b="1" noProof="0">
                <a:solidFill>
                  <a:schemeClr val="bg1">
                    <a:lumMod val="50000"/>
                  </a:schemeClr>
                </a:solidFill>
                <a:latin typeface="Montserrat" panose="00000500000000000000" pitchFamily="2" charset="0"/>
              </a:rPr>
              <a:t>By: </a:t>
            </a:r>
            <a:r>
              <a:rPr lang="en-IE" sz="800" noProof="0">
                <a:solidFill>
                  <a:schemeClr val="bg1">
                    <a:lumMod val="50000"/>
                  </a:schemeClr>
                </a:solidFill>
                <a:latin typeface="Montserrat" panose="00000500000000000000" pitchFamily="2" charset="0"/>
              </a:rPr>
              <a:t>CCLL core team</a:t>
            </a:r>
          </a:p>
        </p:txBody>
      </p:sp>
      <p:sp>
        <p:nvSpPr>
          <p:cNvPr id="37" name="Rectangle 17">
            <a:extLst>
              <a:ext uri="{FF2B5EF4-FFF2-40B4-BE49-F238E27FC236}">
                <a16:creationId xmlns:a16="http://schemas.microsoft.com/office/drawing/2014/main" id="{10C5BF86-025A-C42F-C9C8-67AACE03185B}"/>
              </a:ext>
            </a:extLst>
          </p:cNvPr>
          <p:cNvSpPr/>
          <p:nvPr/>
        </p:nvSpPr>
        <p:spPr bwMode="auto">
          <a:xfrm>
            <a:off x="3561287" y="8375040"/>
            <a:ext cx="1509148" cy="892372"/>
          </a:xfrm>
          <a:prstGeom prst="rect">
            <a:avLst/>
          </a:prstGeom>
          <a:solidFill>
            <a:srgbClr val="A51890">
              <a:alpha val="20000"/>
            </a:srgbClr>
          </a:solidFill>
          <a:ln w="9525" cap="flat" cmpd="sng" algn="ctr">
            <a:noFill/>
            <a:prstDash val="solid"/>
            <a:round/>
            <a:headEnd type="none" w="med" len="med"/>
            <a:tailEnd type="none" w="med" len="med"/>
          </a:ln>
          <a:effectLst/>
        </p:spPr>
        <p:txBody>
          <a:bodyPr vert="horz" wrap="square" lIns="91440" tIns="36000" rIns="91440" bIns="45720" numCol="1" rtlCol="0" anchor="t" anchorCtr="0" compatLnSpc="1">
            <a:prstTxWarp prst="textNoShape">
              <a:avLst/>
            </a:prstTxWarp>
          </a:bodyPr>
          <a:lstStyle/>
          <a:p>
            <a:pPr algn="ctr" defTabSz="1042988" fontAlgn="base">
              <a:lnSpc>
                <a:spcPct val="115000"/>
              </a:lnSpc>
              <a:spcBef>
                <a:spcPct val="0"/>
              </a:spcBef>
              <a:spcAft>
                <a:spcPct val="0"/>
              </a:spcAft>
            </a:pPr>
            <a:r>
              <a:rPr lang="en-IE" sz="800" b="1" noProof="0">
                <a:solidFill>
                  <a:schemeClr val="bg1">
                    <a:lumMod val="50000"/>
                  </a:schemeClr>
                </a:solidFill>
                <a:latin typeface="Montserrat"/>
              </a:rPr>
              <a:t>What:</a:t>
            </a:r>
            <a:r>
              <a:rPr lang="en-IE" sz="800" noProof="0">
                <a:solidFill>
                  <a:schemeClr val="bg1">
                    <a:lumMod val="50000"/>
                  </a:schemeClr>
                </a:solidFill>
                <a:latin typeface="Montserrat"/>
              </a:rPr>
              <a:t> Provide data on exposure/vulnerability of: infrastructure, population, buildings.</a:t>
            </a:r>
            <a:endParaRPr lang="en-IE" noProof="0">
              <a:solidFill>
                <a:schemeClr val="bg1">
                  <a:lumMod val="50000"/>
                </a:schemeClr>
              </a:solidFill>
              <a:latin typeface="Montserrat"/>
            </a:endParaRPr>
          </a:p>
          <a:p>
            <a:pPr algn="ctr" defTabSz="1042988" fontAlgn="base">
              <a:lnSpc>
                <a:spcPct val="115000"/>
              </a:lnSpc>
              <a:spcBef>
                <a:spcPct val="0"/>
              </a:spcBef>
              <a:spcAft>
                <a:spcPct val="0"/>
              </a:spcAft>
            </a:pPr>
            <a:r>
              <a:rPr lang="en-IE" sz="800" b="1" noProof="0">
                <a:solidFill>
                  <a:schemeClr val="bg1">
                    <a:lumMod val="50000"/>
                  </a:schemeClr>
                </a:solidFill>
                <a:latin typeface="Montserrat" panose="00000500000000000000" pitchFamily="2" charset="0"/>
              </a:rPr>
              <a:t>By: </a:t>
            </a:r>
            <a:r>
              <a:rPr lang="en-IE" sz="800" noProof="0">
                <a:solidFill>
                  <a:schemeClr val="bg1">
                    <a:lumMod val="50000"/>
                  </a:schemeClr>
                </a:solidFill>
                <a:latin typeface="Montserrat" panose="00000500000000000000" pitchFamily="2" charset="0"/>
              </a:rPr>
              <a:t>CCLL core team</a:t>
            </a:r>
          </a:p>
        </p:txBody>
      </p:sp>
      <p:sp>
        <p:nvSpPr>
          <p:cNvPr id="38" name="Rectangle 17">
            <a:extLst>
              <a:ext uri="{FF2B5EF4-FFF2-40B4-BE49-F238E27FC236}">
                <a16:creationId xmlns:a16="http://schemas.microsoft.com/office/drawing/2014/main" id="{BADF937F-38AC-5D9B-FFD3-A770240C0C17}"/>
              </a:ext>
            </a:extLst>
          </p:cNvPr>
          <p:cNvSpPr/>
          <p:nvPr/>
        </p:nvSpPr>
        <p:spPr bwMode="auto">
          <a:xfrm>
            <a:off x="5109160" y="8375040"/>
            <a:ext cx="1441456" cy="892372"/>
          </a:xfrm>
          <a:prstGeom prst="rect">
            <a:avLst/>
          </a:prstGeom>
          <a:solidFill>
            <a:srgbClr val="A51890">
              <a:alpha val="20000"/>
            </a:srgbClr>
          </a:solidFill>
          <a:ln w="9525" cap="flat" cmpd="sng" algn="ctr">
            <a:noFill/>
            <a:prstDash val="solid"/>
            <a:round/>
            <a:headEnd type="none" w="med" len="med"/>
            <a:tailEnd type="none" w="med" len="med"/>
          </a:ln>
          <a:effectLst/>
        </p:spPr>
        <p:txBody>
          <a:bodyPr vert="horz" wrap="square" lIns="91440" tIns="36000" rIns="91440" bIns="45720" numCol="1" rtlCol="0" anchor="t" anchorCtr="0" compatLnSpc="1">
            <a:prstTxWarp prst="textNoShape">
              <a:avLst/>
            </a:prstTxWarp>
          </a:bodyPr>
          <a:lstStyle/>
          <a:p>
            <a:pPr algn="ctr" defTabSz="1042988" fontAlgn="base">
              <a:lnSpc>
                <a:spcPct val="115000"/>
              </a:lnSpc>
              <a:spcBef>
                <a:spcPct val="0"/>
              </a:spcBef>
              <a:spcAft>
                <a:spcPct val="0"/>
              </a:spcAft>
            </a:pPr>
            <a:r>
              <a:rPr lang="en-IE" sz="800" b="1" noProof="0">
                <a:solidFill>
                  <a:schemeClr val="bg1">
                    <a:lumMod val="50000"/>
                  </a:schemeClr>
                </a:solidFill>
                <a:latin typeface="Montserrat"/>
              </a:rPr>
              <a:t>What:</a:t>
            </a:r>
            <a:r>
              <a:rPr lang="en-IE" sz="800" noProof="0">
                <a:solidFill>
                  <a:schemeClr val="bg1">
                    <a:lumMod val="50000"/>
                  </a:schemeClr>
                </a:solidFill>
                <a:latin typeface="Montserrat"/>
              </a:rPr>
              <a:t> Provide data on financial risk management and quantification of losses.</a:t>
            </a:r>
            <a:endParaRPr lang="en-IE" noProof="0">
              <a:solidFill>
                <a:schemeClr val="bg1">
                  <a:lumMod val="50000"/>
                </a:schemeClr>
              </a:solidFill>
            </a:endParaRPr>
          </a:p>
          <a:p>
            <a:pPr algn="ctr" defTabSz="1042988" fontAlgn="base">
              <a:lnSpc>
                <a:spcPct val="115000"/>
              </a:lnSpc>
              <a:spcBef>
                <a:spcPct val="0"/>
              </a:spcBef>
              <a:spcAft>
                <a:spcPct val="0"/>
              </a:spcAft>
            </a:pPr>
            <a:r>
              <a:rPr lang="en-IE" sz="800" b="1" noProof="0">
                <a:solidFill>
                  <a:schemeClr val="bg1">
                    <a:lumMod val="50000"/>
                  </a:schemeClr>
                </a:solidFill>
                <a:latin typeface="Montserrat" panose="00000500000000000000" pitchFamily="2" charset="0"/>
              </a:rPr>
              <a:t>By: </a:t>
            </a:r>
            <a:r>
              <a:rPr lang="en-IE" sz="800" noProof="0">
                <a:solidFill>
                  <a:schemeClr val="bg1">
                    <a:lumMod val="50000"/>
                  </a:schemeClr>
                </a:solidFill>
                <a:latin typeface="Montserrat" panose="00000500000000000000" pitchFamily="2" charset="0"/>
              </a:rPr>
              <a:t>CCLL core team</a:t>
            </a:r>
          </a:p>
        </p:txBody>
      </p:sp>
      <p:sp>
        <p:nvSpPr>
          <p:cNvPr id="17" name="Rectangle 17">
            <a:extLst>
              <a:ext uri="{FF2B5EF4-FFF2-40B4-BE49-F238E27FC236}">
                <a16:creationId xmlns:a16="http://schemas.microsoft.com/office/drawing/2014/main" id="{551DB61B-DC20-A5E3-263C-B52171BE65AE}"/>
              </a:ext>
            </a:extLst>
          </p:cNvPr>
          <p:cNvSpPr/>
          <p:nvPr/>
        </p:nvSpPr>
        <p:spPr bwMode="auto">
          <a:xfrm>
            <a:off x="226732" y="9464691"/>
            <a:ext cx="547206" cy="314309"/>
          </a:xfrm>
          <a:prstGeom prst="rect">
            <a:avLst/>
          </a:prstGeom>
          <a:noFill/>
          <a:ln w="9525" cap="flat" cmpd="sng" algn="ctr">
            <a:noFill/>
            <a:prstDash val="solid"/>
            <a:round/>
            <a:headEnd type="none" w="med" len="med"/>
            <a:tailEnd type="none" w="med" len="med"/>
          </a:ln>
          <a:effectLst/>
        </p:spPr>
        <p:txBody>
          <a:bodyPr vert="horz" wrap="square" lIns="51435" tIns="20250" rIns="51435" bIns="25718" numCol="1" rtlCol="0" anchor="t" anchorCtr="0" compatLnSpc="1">
            <a:prstTxWarp prst="textNoShape">
              <a:avLst/>
            </a:prstTxWarp>
          </a:bodyPr>
          <a:lstStyle/>
          <a:p>
            <a:pPr defTabSz="586681" fontAlgn="base">
              <a:lnSpc>
                <a:spcPct val="115000"/>
              </a:lnSpc>
              <a:spcBef>
                <a:spcPct val="0"/>
              </a:spcBef>
              <a:spcAft>
                <a:spcPct val="0"/>
              </a:spcAft>
            </a:pPr>
            <a:fld id="{C7F9F5D2-F249-437F-B385-641910E1607D}" type="slidenum">
              <a:rPr lang="en-IE" sz="1200" noProof="0" smtClean="0">
                <a:solidFill>
                  <a:schemeClr val="bg1">
                    <a:lumMod val="50000"/>
                  </a:schemeClr>
                </a:solidFill>
                <a:latin typeface="Montserrat" panose="00000500000000000000" pitchFamily="2" charset="0"/>
              </a:rPr>
              <a:t>10</a:t>
            </a:fld>
            <a:endParaRPr lang="en-IE" sz="1200" noProof="0">
              <a:solidFill>
                <a:schemeClr val="bg1">
                  <a:lumMod val="50000"/>
                </a:schemeClr>
              </a:solidFill>
              <a:latin typeface="Montserrat" panose="00000500000000000000" pitchFamily="2" charset="0"/>
            </a:endParaRPr>
          </a:p>
          <a:p>
            <a:pPr defTabSz="586681" fontAlgn="base">
              <a:lnSpc>
                <a:spcPct val="115000"/>
              </a:lnSpc>
              <a:spcBef>
                <a:spcPct val="0"/>
              </a:spcBef>
              <a:spcAft>
                <a:spcPct val="0"/>
              </a:spcAft>
            </a:pPr>
            <a:endParaRPr lang="en-IE" sz="1200" noProof="0">
              <a:solidFill>
                <a:schemeClr val="bg1">
                  <a:lumMod val="50000"/>
                </a:schemeClr>
              </a:solidFill>
              <a:latin typeface="Montserrat" panose="00000500000000000000" pitchFamily="2" charset="0"/>
            </a:endParaRPr>
          </a:p>
          <a:p>
            <a:pPr defTabSz="586681" fontAlgn="base">
              <a:lnSpc>
                <a:spcPct val="115000"/>
              </a:lnSpc>
              <a:spcBef>
                <a:spcPct val="0"/>
              </a:spcBef>
              <a:spcAft>
                <a:spcPct val="0"/>
              </a:spcAft>
            </a:pPr>
            <a:endParaRPr lang="en-IE" sz="1200" noProof="0">
              <a:solidFill>
                <a:schemeClr val="bg1">
                  <a:lumMod val="50000"/>
                </a:schemeClr>
              </a:solidFill>
              <a:latin typeface="Montserrat" panose="00000500000000000000" pitchFamily="2" charset="0"/>
            </a:endParaRPr>
          </a:p>
          <a:p>
            <a:pPr defTabSz="586681" fontAlgn="base">
              <a:lnSpc>
                <a:spcPct val="115000"/>
              </a:lnSpc>
              <a:spcBef>
                <a:spcPct val="0"/>
              </a:spcBef>
              <a:spcAft>
                <a:spcPct val="0"/>
              </a:spcAft>
            </a:pPr>
            <a:endParaRPr lang="en-IE" sz="1200" noProof="0">
              <a:solidFill>
                <a:schemeClr val="bg1">
                  <a:lumMod val="50000"/>
                </a:schemeClr>
              </a:solidFill>
              <a:latin typeface="Montserrat" panose="00000500000000000000" pitchFamily="2" charset="0"/>
            </a:endParaRPr>
          </a:p>
          <a:p>
            <a:pPr defTabSz="586681" fontAlgn="base">
              <a:lnSpc>
                <a:spcPct val="115000"/>
              </a:lnSpc>
              <a:spcBef>
                <a:spcPct val="0"/>
              </a:spcBef>
              <a:spcAft>
                <a:spcPct val="0"/>
              </a:spcAft>
            </a:pPr>
            <a:endParaRPr lang="en-IE" sz="1200" noProof="0">
              <a:solidFill>
                <a:schemeClr val="bg1">
                  <a:lumMod val="50000"/>
                </a:schemeClr>
              </a:solidFill>
              <a:latin typeface="Montserrat" panose="00000500000000000000" pitchFamily="2" charset="0"/>
            </a:endParaRPr>
          </a:p>
        </p:txBody>
      </p:sp>
    </p:spTree>
    <p:extLst>
      <p:ext uri="{BB962C8B-B14F-4D97-AF65-F5344CB8AC3E}">
        <p14:creationId xmlns:p14="http://schemas.microsoft.com/office/powerpoint/2010/main" val="31629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248">
            <a:extLst>
              <a:ext uri="{FF2B5EF4-FFF2-40B4-BE49-F238E27FC236}">
                <a16:creationId xmlns:a16="http://schemas.microsoft.com/office/drawing/2014/main" id="{87238502-50E2-C9D3-4678-F9D244338095}"/>
              </a:ext>
            </a:extLst>
          </p:cNvPr>
          <p:cNvGrpSpPr>
            <a:grpSpLocks noChangeAspect="1"/>
          </p:cNvGrpSpPr>
          <p:nvPr/>
        </p:nvGrpSpPr>
        <p:grpSpPr bwMode="auto">
          <a:xfrm>
            <a:off x="67278" y="405587"/>
            <a:ext cx="701315" cy="701305"/>
            <a:chOff x="3727" y="641"/>
            <a:chExt cx="226" cy="226"/>
          </a:xfrm>
          <a:solidFill>
            <a:srgbClr val="99DDEB">
              <a:alpha val="51000"/>
            </a:srgbClr>
          </a:solidFill>
        </p:grpSpPr>
        <p:sp>
          <p:nvSpPr>
            <p:cNvPr id="15" name="Freeform 249">
              <a:extLst>
                <a:ext uri="{FF2B5EF4-FFF2-40B4-BE49-F238E27FC236}">
                  <a16:creationId xmlns:a16="http://schemas.microsoft.com/office/drawing/2014/main" id="{795A064D-0689-8631-3FA7-20902629C4FC}"/>
                </a:ext>
              </a:extLst>
            </p:cNvPr>
            <p:cNvSpPr>
              <a:spLocks noEditPoints="1"/>
            </p:cNvSpPr>
            <p:nvPr/>
          </p:nvSpPr>
          <p:spPr bwMode="auto">
            <a:xfrm>
              <a:off x="3821" y="774"/>
              <a:ext cx="38" cy="26"/>
            </a:xfrm>
            <a:custGeom>
              <a:avLst/>
              <a:gdLst>
                <a:gd name="T0" fmla="*/ 209 w 238"/>
                <a:gd name="T1" fmla="*/ 0 h 168"/>
                <a:gd name="T2" fmla="*/ 29 w 238"/>
                <a:gd name="T3" fmla="*/ 0 h 168"/>
                <a:gd name="T4" fmla="*/ 0 w 238"/>
                <a:gd name="T5" fmla="*/ 28 h 168"/>
                <a:gd name="T6" fmla="*/ 0 w 238"/>
                <a:gd name="T7" fmla="*/ 139 h 168"/>
                <a:gd name="T8" fmla="*/ 29 w 238"/>
                <a:gd name="T9" fmla="*/ 168 h 168"/>
                <a:gd name="T10" fmla="*/ 209 w 238"/>
                <a:gd name="T11" fmla="*/ 168 h 168"/>
                <a:gd name="T12" fmla="*/ 238 w 238"/>
                <a:gd name="T13" fmla="*/ 139 h 168"/>
                <a:gd name="T14" fmla="*/ 238 w 238"/>
                <a:gd name="T15" fmla="*/ 28 h 168"/>
                <a:gd name="T16" fmla="*/ 209 w 238"/>
                <a:gd name="T17" fmla="*/ 0 h 168"/>
                <a:gd name="T18" fmla="*/ 175 w 238"/>
                <a:gd name="T19" fmla="*/ 131 h 168"/>
                <a:gd name="T20" fmla="*/ 63 w 238"/>
                <a:gd name="T21" fmla="*/ 131 h 168"/>
                <a:gd name="T22" fmla="*/ 47 w 238"/>
                <a:gd name="T23" fmla="*/ 116 h 168"/>
                <a:gd name="T24" fmla="*/ 63 w 238"/>
                <a:gd name="T25" fmla="*/ 100 h 168"/>
                <a:gd name="T26" fmla="*/ 175 w 238"/>
                <a:gd name="T27" fmla="*/ 100 h 168"/>
                <a:gd name="T28" fmla="*/ 190 w 238"/>
                <a:gd name="T29" fmla="*/ 116 h 168"/>
                <a:gd name="T30" fmla="*/ 175 w 238"/>
                <a:gd name="T31" fmla="*/ 131 h 168"/>
                <a:gd name="T32" fmla="*/ 175 w 238"/>
                <a:gd name="T33" fmla="*/ 68 h 168"/>
                <a:gd name="T34" fmla="*/ 63 w 238"/>
                <a:gd name="T35" fmla="*/ 68 h 168"/>
                <a:gd name="T36" fmla="*/ 47 w 238"/>
                <a:gd name="T37" fmla="*/ 52 h 168"/>
                <a:gd name="T38" fmla="*/ 63 w 238"/>
                <a:gd name="T39" fmla="*/ 37 h 168"/>
                <a:gd name="T40" fmla="*/ 175 w 238"/>
                <a:gd name="T41" fmla="*/ 37 h 168"/>
                <a:gd name="T42" fmla="*/ 190 w 238"/>
                <a:gd name="T43" fmla="*/ 52 h 168"/>
                <a:gd name="T44" fmla="*/ 175 w 238"/>
                <a:gd name="T45" fmla="*/ 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8" h="168">
                  <a:moveTo>
                    <a:pt x="209" y="0"/>
                  </a:moveTo>
                  <a:cubicBezTo>
                    <a:pt x="29" y="0"/>
                    <a:pt x="29" y="0"/>
                    <a:pt x="29" y="0"/>
                  </a:cubicBezTo>
                  <a:cubicBezTo>
                    <a:pt x="13" y="0"/>
                    <a:pt x="0" y="13"/>
                    <a:pt x="0" y="28"/>
                  </a:cubicBezTo>
                  <a:cubicBezTo>
                    <a:pt x="0" y="139"/>
                    <a:pt x="0" y="139"/>
                    <a:pt x="0" y="139"/>
                  </a:cubicBezTo>
                  <a:cubicBezTo>
                    <a:pt x="0" y="155"/>
                    <a:pt x="13" y="168"/>
                    <a:pt x="29" y="168"/>
                  </a:cubicBezTo>
                  <a:cubicBezTo>
                    <a:pt x="209" y="168"/>
                    <a:pt x="209" y="168"/>
                    <a:pt x="209" y="168"/>
                  </a:cubicBezTo>
                  <a:cubicBezTo>
                    <a:pt x="225" y="168"/>
                    <a:pt x="238" y="155"/>
                    <a:pt x="238" y="139"/>
                  </a:cubicBezTo>
                  <a:cubicBezTo>
                    <a:pt x="238" y="28"/>
                    <a:pt x="238" y="28"/>
                    <a:pt x="238" y="28"/>
                  </a:cubicBezTo>
                  <a:cubicBezTo>
                    <a:pt x="238" y="13"/>
                    <a:pt x="225" y="0"/>
                    <a:pt x="209" y="0"/>
                  </a:cubicBezTo>
                  <a:close/>
                  <a:moveTo>
                    <a:pt x="175" y="131"/>
                  </a:moveTo>
                  <a:cubicBezTo>
                    <a:pt x="63" y="131"/>
                    <a:pt x="63" y="131"/>
                    <a:pt x="63" y="131"/>
                  </a:cubicBezTo>
                  <a:cubicBezTo>
                    <a:pt x="54" y="131"/>
                    <a:pt x="47" y="124"/>
                    <a:pt x="47" y="116"/>
                  </a:cubicBezTo>
                  <a:cubicBezTo>
                    <a:pt x="47" y="107"/>
                    <a:pt x="54" y="100"/>
                    <a:pt x="63" y="100"/>
                  </a:cubicBezTo>
                  <a:cubicBezTo>
                    <a:pt x="175" y="100"/>
                    <a:pt x="175" y="100"/>
                    <a:pt x="175" y="100"/>
                  </a:cubicBezTo>
                  <a:cubicBezTo>
                    <a:pt x="183" y="100"/>
                    <a:pt x="190" y="107"/>
                    <a:pt x="190" y="116"/>
                  </a:cubicBezTo>
                  <a:cubicBezTo>
                    <a:pt x="190" y="124"/>
                    <a:pt x="183" y="131"/>
                    <a:pt x="175" y="131"/>
                  </a:cubicBezTo>
                  <a:close/>
                  <a:moveTo>
                    <a:pt x="175" y="68"/>
                  </a:moveTo>
                  <a:cubicBezTo>
                    <a:pt x="63" y="68"/>
                    <a:pt x="63" y="68"/>
                    <a:pt x="63" y="68"/>
                  </a:cubicBezTo>
                  <a:cubicBezTo>
                    <a:pt x="54" y="68"/>
                    <a:pt x="47" y="61"/>
                    <a:pt x="47" y="52"/>
                  </a:cubicBezTo>
                  <a:cubicBezTo>
                    <a:pt x="47" y="44"/>
                    <a:pt x="54" y="37"/>
                    <a:pt x="63" y="37"/>
                  </a:cubicBezTo>
                  <a:cubicBezTo>
                    <a:pt x="175" y="37"/>
                    <a:pt x="175" y="37"/>
                    <a:pt x="175" y="37"/>
                  </a:cubicBezTo>
                  <a:cubicBezTo>
                    <a:pt x="183" y="37"/>
                    <a:pt x="190" y="44"/>
                    <a:pt x="190" y="52"/>
                  </a:cubicBezTo>
                  <a:cubicBezTo>
                    <a:pt x="190" y="61"/>
                    <a:pt x="183" y="68"/>
                    <a:pt x="175"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sp>
          <p:nvSpPr>
            <p:cNvPr id="16" name="Freeform 250">
              <a:extLst>
                <a:ext uri="{FF2B5EF4-FFF2-40B4-BE49-F238E27FC236}">
                  <a16:creationId xmlns:a16="http://schemas.microsoft.com/office/drawing/2014/main" id="{9540D61A-EF8B-8E18-2DAD-10450CE40601}"/>
                </a:ext>
              </a:extLst>
            </p:cNvPr>
            <p:cNvSpPr>
              <a:spLocks noEditPoints="1"/>
            </p:cNvSpPr>
            <p:nvPr/>
          </p:nvSpPr>
          <p:spPr bwMode="auto">
            <a:xfrm>
              <a:off x="3762" y="774"/>
              <a:ext cx="37" cy="26"/>
            </a:xfrm>
            <a:custGeom>
              <a:avLst/>
              <a:gdLst>
                <a:gd name="T0" fmla="*/ 209 w 237"/>
                <a:gd name="T1" fmla="*/ 0 h 168"/>
                <a:gd name="T2" fmla="*/ 28 w 237"/>
                <a:gd name="T3" fmla="*/ 0 h 168"/>
                <a:gd name="T4" fmla="*/ 0 w 237"/>
                <a:gd name="T5" fmla="*/ 28 h 168"/>
                <a:gd name="T6" fmla="*/ 0 w 237"/>
                <a:gd name="T7" fmla="*/ 139 h 168"/>
                <a:gd name="T8" fmla="*/ 28 w 237"/>
                <a:gd name="T9" fmla="*/ 168 h 168"/>
                <a:gd name="T10" fmla="*/ 209 w 237"/>
                <a:gd name="T11" fmla="*/ 168 h 168"/>
                <a:gd name="T12" fmla="*/ 237 w 237"/>
                <a:gd name="T13" fmla="*/ 139 h 168"/>
                <a:gd name="T14" fmla="*/ 237 w 237"/>
                <a:gd name="T15" fmla="*/ 28 h 168"/>
                <a:gd name="T16" fmla="*/ 209 w 237"/>
                <a:gd name="T17" fmla="*/ 0 h 168"/>
                <a:gd name="T18" fmla="*/ 174 w 237"/>
                <a:gd name="T19" fmla="*/ 131 h 168"/>
                <a:gd name="T20" fmla="*/ 62 w 237"/>
                <a:gd name="T21" fmla="*/ 131 h 168"/>
                <a:gd name="T22" fmla="*/ 47 w 237"/>
                <a:gd name="T23" fmla="*/ 116 h 168"/>
                <a:gd name="T24" fmla="*/ 62 w 237"/>
                <a:gd name="T25" fmla="*/ 100 h 168"/>
                <a:gd name="T26" fmla="*/ 174 w 237"/>
                <a:gd name="T27" fmla="*/ 100 h 168"/>
                <a:gd name="T28" fmla="*/ 190 w 237"/>
                <a:gd name="T29" fmla="*/ 116 h 168"/>
                <a:gd name="T30" fmla="*/ 174 w 237"/>
                <a:gd name="T31" fmla="*/ 131 h 168"/>
                <a:gd name="T32" fmla="*/ 174 w 237"/>
                <a:gd name="T33" fmla="*/ 68 h 168"/>
                <a:gd name="T34" fmla="*/ 62 w 237"/>
                <a:gd name="T35" fmla="*/ 68 h 168"/>
                <a:gd name="T36" fmla="*/ 47 w 237"/>
                <a:gd name="T37" fmla="*/ 52 h 168"/>
                <a:gd name="T38" fmla="*/ 62 w 237"/>
                <a:gd name="T39" fmla="*/ 37 h 168"/>
                <a:gd name="T40" fmla="*/ 174 w 237"/>
                <a:gd name="T41" fmla="*/ 37 h 168"/>
                <a:gd name="T42" fmla="*/ 190 w 237"/>
                <a:gd name="T43" fmla="*/ 52 h 168"/>
                <a:gd name="T44" fmla="*/ 174 w 237"/>
                <a:gd name="T45" fmla="*/ 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7" h="168">
                  <a:moveTo>
                    <a:pt x="209" y="0"/>
                  </a:moveTo>
                  <a:cubicBezTo>
                    <a:pt x="28" y="0"/>
                    <a:pt x="28" y="0"/>
                    <a:pt x="28" y="0"/>
                  </a:cubicBezTo>
                  <a:cubicBezTo>
                    <a:pt x="13" y="0"/>
                    <a:pt x="0" y="13"/>
                    <a:pt x="0" y="28"/>
                  </a:cubicBezTo>
                  <a:cubicBezTo>
                    <a:pt x="0" y="139"/>
                    <a:pt x="0" y="139"/>
                    <a:pt x="0" y="139"/>
                  </a:cubicBezTo>
                  <a:cubicBezTo>
                    <a:pt x="0" y="155"/>
                    <a:pt x="13" y="168"/>
                    <a:pt x="28" y="168"/>
                  </a:cubicBezTo>
                  <a:cubicBezTo>
                    <a:pt x="209" y="168"/>
                    <a:pt x="209" y="168"/>
                    <a:pt x="209" y="168"/>
                  </a:cubicBezTo>
                  <a:cubicBezTo>
                    <a:pt x="224" y="168"/>
                    <a:pt x="237" y="155"/>
                    <a:pt x="237" y="139"/>
                  </a:cubicBezTo>
                  <a:cubicBezTo>
                    <a:pt x="237" y="28"/>
                    <a:pt x="237" y="28"/>
                    <a:pt x="237" y="28"/>
                  </a:cubicBezTo>
                  <a:cubicBezTo>
                    <a:pt x="237" y="13"/>
                    <a:pt x="224" y="0"/>
                    <a:pt x="209" y="0"/>
                  </a:cubicBezTo>
                  <a:close/>
                  <a:moveTo>
                    <a:pt x="174" y="131"/>
                  </a:moveTo>
                  <a:cubicBezTo>
                    <a:pt x="62" y="131"/>
                    <a:pt x="62" y="131"/>
                    <a:pt x="62" y="131"/>
                  </a:cubicBezTo>
                  <a:cubicBezTo>
                    <a:pt x="54" y="131"/>
                    <a:pt x="47" y="124"/>
                    <a:pt x="47" y="116"/>
                  </a:cubicBezTo>
                  <a:cubicBezTo>
                    <a:pt x="47" y="107"/>
                    <a:pt x="54" y="100"/>
                    <a:pt x="62" y="100"/>
                  </a:cubicBezTo>
                  <a:cubicBezTo>
                    <a:pt x="174" y="100"/>
                    <a:pt x="174" y="100"/>
                    <a:pt x="174" y="100"/>
                  </a:cubicBezTo>
                  <a:cubicBezTo>
                    <a:pt x="183" y="100"/>
                    <a:pt x="190" y="107"/>
                    <a:pt x="190" y="116"/>
                  </a:cubicBezTo>
                  <a:cubicBezTo>
                    <a:pt x="190" y="124"/>
                    <a:pt x="183" y="131"/>
                    <a:pt x="174" y="131"/>
                  </a:cubicBezTo>
                  <a:close/>
                  <a:moveTo>
                    <a:pt x="174" y="68"/>
                  </a:moveTo>
                  <a:cubicBezTo>
                    <a:pt x="62" y="68"/>
                    <a:pt x="62" y="68"/>
                    <a:pt x="62" y="68"/>
                  </a:cubicBezTo>
                  <a:cubicBezTo>
                    <a:pt x="54" y="68"/>
                    <a:pt x="47" y="61"/>
                    <a:pt x="47" y="52"/>
                  </a:cubicBezTo>
                  <a:cubicBezTo>
                    <a:pt x="47" y="44"/>
                    <a:pt x="54" y="37"/>
                    <a:pt x="62" y="37"/>
                  </a:cubicBezTo>
                  <a:cubicBezTo>
                    <a:pt x="174" y="37"/>
                    <a:pt x="174" y="37"/>
                    <a:pt x="174" y="37"/>
                  </a:cubicBezTo>
                  <a:cubicBezTo>
                    <a:pt x="183" y="37"/>
                    <a:pt x="190" y="44"/>
                    <a:pt x="190" y="52"/>
                  </a:cubicBezTo>
                  <a:cubicBezTo>
                    <a:pt x="190" y="61"/>
                    <a:pt x="183" y="68"/>
                    <a:pt x="174"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sp>
          <p:nvSpPr>
            <p:cNvPr id="18" name="Freeform 251">
              <a:extLst>
                <a:ext uri="{FF2B5EF4-FFF2-40B4-BE49-F238E27FC236}">
                  <a16:creationId xmlns:a16="http://schemas.microsoft.com/office/drawing/2014/main" id="{B4F8004C-D0F2-41E5-A041-E032942440CB}"/>
                </a:ext>
              </a:extLst>
            </p:cNvPr>
            <p:cNvSpPr>
              <a:spLocks noEditPoints="1"/>
            </p:cNvSpPr>
            <p:nvPr/>
          </p:nvSpPr>
          <p:spPr bwMode="auto">
            <a:xfrm>
              <a:off x="3808" y="684"/>
              <a:ext cx="65" cy="36"/>
            </a:xfrm>
            <a:custGeom>
              <a:avLst/>
              <a:gdLst>
                <a:gd name="T0" fmla="*/ 28 w 417"/>
                <a:gd name="T1" fmla="*/ 227 h 227"/>
                <a:gd name="T2" fmla="*/ 388 w 417"/>
                <a:gd name="T3" fmla="*/ 227 h 227"/>
                <a:gd name="T4" fmla="*/ 417 w 417"/>
                <a:gd name="T5" fmla="*/ 199 h 227"/>
                <a:gd name="T6" fmla="*/ 417 w 417"/>
                <a:gd name="T7" fmla="*/ 28 h 227"/>
                <a:gd name="T8" fmla="*/ 388 w 417"/>
                <a:gd name="T9" fmla="*/ 0 h 227"/>
                <a:gd name="T10" fmla="*/ 28 w 417"/>
                <a:gd name="T11" fmla="*/ 0 h 227"/>
                <a:gd name="T12" fmla="*/ 0 w 417"/>
                <a:gd name="T13" fmla="*/ 28 h 227"/>
                <a:gd name="T14" fmla="*/ 0 w 417"/>
                <a:gd name="T15" fmla="*/ 199 h 227"/>
                <a:gd name="T16" fmla="*/ 28 w 417"/>
                <a:gd name="T17" fmla="*/ 227 h 227"/>
                <a:gd name="T18" fmla="*/ 74 w 417"/>
                <a:gd name="T19" fmla="*/ 40 h 227"/>
                <a:gd name="T20" fmla="*/ 342 w 417"/>
                <a:gd name="T21" fmla="*/ 40 h 227"/>
                <a:gd name="T22" fmla="*/ 358 w 417"/>
                <a:gd name="T23" fmla="*/ 55 h 227"/>
                <a:gd name="T24" fmla="*/ 342 w 417"/>
                <a:gd name="T25" fmla="*/ 71 h 227"/>
                <a:gd name="T26" fmla="*/ 74 w 417"/>
                <a:gd name="T27" fmla="*/ 71 h 227"/>
                <a:gd name="T28" fmla="*/ 58 w 417"/>
                <a:gd name="T29" fmla="*/ 55 h 227"/>
                <a:gd name="T30" fmla="*/ 74 w 417"/>
                <a:gd name="T31" fmla="*/ 40 h 227"/>
                <a:gd name="T32" fmla="*/ 74 w 417"/>
                <a:gd name="T33" fmla="*/ 98 h 227"/>
                <a:gd name="T34" fmla="*/ 342 w 417"/>
                <a:gd name="T35" fmla="*/ 98 h 227"/>
                <a:gd name="T36" fmla="*/ 358 w 417"/>
                <a:gd name="T37" fmla="*/ 113 h 227"/>
                <a:gd name="T38" fmla="*/ 342 w 417"/>
                <a:gd name="T39" fmla="*/ 129 h 227"/>
                <a:gd name="T40" fmla="*/ 74 w 417"/>
                <a:gd name="T41" fmla="*/ 129 h 227"/>
                <a:gd name="T42" fmla="*/ 58 w 417"/>
                <a:gd name="T43" fmla="*/ 113 h 227"/>
                <a:gd name="T44" fmla="*/ 74 w 417"/>
                <a:gd name="T45" fmla="*/ 98 h 227"/>
                <a:gd name="T46" fmla="*/ 74 w 417"/>
                <a:gd name="T47" fmla="*/ 156 h 227"/>
                <a:gd name="T48" fmla="*/ 342 w 417"/>
                <a:gd name="T49" fmla="*/ 156 h 227"/>
                <a:gd name="T50" fmla="*/ 358 w 417"/>
                <a:gd name="T51" fmla="*/ 172 h 227"/>
                <a:gd name="T52" fmla="*/ 342 w 417"/>
                <a:gd name="T53" fmla="*/ 187 h 227"/>
                <a:gd name="T54" fmla="*/ 74 w 417"/>
                <a:gd name="T55" fmla="*/ 187 h 227"/>
                <a:gd name="T56" fmla="*/ 58 w 417"/>
                <a:gd name="T57" fmla="*/ 172 h 227"/>
                <a:gd name="T58" fmla="*/ 74 w 417"/>
                <a:gd name="T59" fmla="*/ 15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7" h="227">
                  <a:moveTo>
                    <a:pt x="28" y="227"/>
                  </a:moveTo>
                  <a:cubicBezTo>
                    <a:pt x="388" y="227"/>
                    <a:pt x="388" y="227"/>
                    <a:pt x="388" y="227"/>
                  </a:cubicBezTo>
                  <a:cubicBezTo>
                    <a:pt x="404" y="227"/>
                    <a:pt x="417" y="214"/>
                    <a:pt x="417" y="199"/>
                  </a:cubicBezTo>
                  <a:cubicBezTo>
                    <a:pt x="417" y="28"/>
                    <a:pt x="417" y="28"/>
                    <a:pt x="417" y="28"/>
                  </a:cubicBezTo>
                  <a:cubicBezTo>
                    <a:pt x="417" y="12"/>
                    <a:pt x="404" y="0"/>
                    <a:pt x="388" y="0"/>
                  </a:cubicBezTo>
                  <a:cubicBezTo>
                    <a:pt x="28" y="0"/>
                    <a:pt x="28" y="0"/>
                    <a:pt x="28" y="0"/>
                  </a:cubicBezTo>
                  <a:cubicBezTo>
                    <a:pt x="12" y="0"/>
                    <a:pt x="0" y="12"/>
                    <a:pt x="0" y="28"/>
                  </a:cubicBezTo>
                  <a:cubicBezTo>
                    <a:pt x="0" y="199"/>
                    <a:pt x="0" y="199"/>
                    <a:pt x="0" y="199"/>
                  </a:cubicBezTo>
                  <a:cubicBezTo>
                    <a:pt x="0" y="214"/>
                    <a:pt x="12" y="227"/>
                    <a:pt x="28" y="227"/>
                  </a:cubicBezTo>
                  <a:close/>
                  <a:moveTo>
                    <a:pt x="74" y="40"/>
                  </a:moveTo>
                  <a:cubicBezTo>
                    <a:pt x="342" y="40"/>
                    <a:pt x="342" y="40"/>
                    <a:pt x="342" y="40"/>
                  </a:cubicBezTo>
                  <a:cubicBezTo>
                    <a:pt x="351" y="40"/>
                    <a:pt x="358" y="46"/>
                    <a:pt x="358" y="55"/>
                  </a:cubicBezTo>
                  <a:cubicBezTo>
                    <a:pt x="358" y="64"/>
                    <a:pt x="351" y="71"/>
                    <a:pt x="342" y="71"/>
                  </a:cubicBezTo>
                  <a:cubicBezTo>
                    <a:pt x="74" y="71"/>
                    <a:pt x="74" y="71"/>
                    <a:pt x="74" y="71"/>
                  </a:cubicBezTo>
                  <a:cubicBezTo>
                    <a:pt x="65" y="71"/>
                    <a:pt x="58" y="64"/>
                    <a:pt x="58" y="55"/>
                  </a:cubicBezTo>
                  <a:cubicBezTo>
                    <a:pt x="58" y="46"/>
                    <a:pt x="65" y="40"/>
                    <a:pt x="74" y="40"/>
                  </a:cubicBezTo>
                  <a:close/>
                  <a:moveTo>
                    <a:pt x="74" y="98"/>
                  </a:moveTo>
                  <a:cubicBezTo>
                    <a:pt x="342" y="98"/>
                    <a:pt x="342" y="98"/>
                    <a:pt x="342" y="98"/>
                  </a:cubicBezTo>
                  <a:cubicBezTo>
                    <a:pt x="351" y="98"/>
                    <a:pt x="358" y="105"/>
                    <a:pt x="358" y="113"/>
                  </a:cubicBezTo>
                  <a:cubicBezTo>
                    <a:pt x="358" y="122"/>
                    <a:pt x="351" y="129"/>
                    <a:pt x="342" y="129"/>
                  </a:cubicBezTo>
                  <a:cubicBezTo>
                    <a:pt x="74" y="129"/>
                    <a:pt x="74" y="129"/>
                    <a:pt x="74" y="129"/>
                  </a:cubicBezTo>
                  <a:cubicBezTo>
                    <a:pt x="65" y="129"/>
                    <a:pt x="58" y="122"/>
                    <a:pt x="58" y="113"/>
                  </a:cubicBezTo>
                  <a:cubicBezTo>
                    <a:pt x="58" y="105"/>
                    <a:pt x="65" y="98"/>
                    <a:pt x="74" y="98"/>
                  </a:cubicBezTo>
                  <a:close/>
                  <a:moveTo>
                    <a:pt x="74" y="156"/>
                  </a:moveTo>
                  <a:cubicBezTo>
                    <a:pt x="342" y="156"/>
                    <a:pt x="342" y="156"/>
                    <a:pt x="342" y="156"/>
                  </a:cubicBezTo>
                  <a:cubicBezTo>
                    <a:pt x="351" y="156"/>
                    <a:pt x="358" y="163"/>
                    <a:pt x="358" y="172"/>
                  </a:cubicBezTo>
                  <a:cubicBezTo>
                    <a:pt x="358" y="180"/>
                    <a:pt x="351" y="187"/>
                    <a:pt x="342" y="187"/>
                  </a:cubicBezTo>
                  <a:cubicBezTo>
                    <a:pt x="74" y="187"/>
                    <a:pt x="74" y="187"/>
                    <a:pt x="74" y="187"/>
                  </a:cubicBezTo>
                  <a:cubicBezTo>
                    <a:pt x="65" y="187"/>
                    <a:pt x="58" y="180"/>
                    <a:pt x="58" y="172"/>
                  </a:cubicBezTo>
                  <a:cubicBezTo>
                    <a:pt x="58" y="163"/>
                    <a:pt x="65" y="156"/>
                    <a:pt x="74" y="1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sp>
          <p:nvSpPr>
            <p:cNvPr id="20" name="Freeform 252">
              <a:extLst>
                <a:ext uri="{FF2B5EF4-FFF2-40B4-BE49-F238E27FC236}">
                  <a16:creationId xmlns:a16="http://schemas.microsoft.com/office/drawing/2014/main" id="{9B42BBBE-76DC-82D5-8A35-9322CA7A4CA2}"/>
                </a:ext>
              </a:extLst>
            </p:cNvPr>
            <p:cNvSpPr>
              <a:spLocks noEditPoints="1"/>
            </p:cNvSpPr>
            <p:nvPr/>
          </p:nvSpPr>
          <p:spPr bwMode="auto">
            <a:xfrm>
              <a:off x="3727" y="641"/>
              <a:ext cx="226" cy="226"/>
            </a:xfrm>
            <a:custGeom>
              <a:avLst/>
              <a:gdLst>
                <a:gd name="T0" fmla="*/ 0 w 1450"/>
                <a:gd name="T1" fmla="*/ 725 h 1450"/>
                <a:gd name="T2" fmla="*/ 1450 w 1450"/>
                <a:gd name="T3" fmla="*/ 725 h 1450"/>
                <a:gd name="T4" fmla="*/ 486 w 1450"/>
                <a:gd name="T5" fmla="*/ 306 h 1450"/>
                <a:gd name="T6" fmla="*/ 905 w 1450"/>
                <a:gd name="T7" fmla="*/ 247 h 1450"/>
                <a:gd name="T8" fmla="*/ 965 w 1450"/>
                <a:gd name="T9" fmla="*/ 477 h 1450"/>
                <a:gd name="T10" fmla="*/ 545 w 1450"/>
                <a:gd name="T11" fmla="*/ 536 h 1450"/>
                <a:gd name="T12" fmla="*/ 486 w 1450"/>
                <a:gd name="T13" fmla="*/ 306 h 1450"/>
                <a:gd name="T14" fmla="*/ 358 w 1450"/>
                <a:gd name="T15" fmla="*/ 699 h 1450"/>
                <a:gd name="T16" fmla="*/ 709 w 1450"/>
                <a:gd name="T17" fmla="*/ 581 h 1450"/>
                <a:gd name="T18" fmla="*/ 740 w 1450"/>
                <a:gd name="T19" fmla="*/ 581 h 1450"/>
                <a:gd name="T20" fmla="*/ 1092 w 1450"/>
                <a:gd name="T21" fmla="*/ 699 h 1450"/>
                <a:gd name="T22" fmla="*/ 1124 w 1450"/>
                <a:gd name="T23" fmla="*/ 780 h 1450"/>
                <a:gd name="T24" fmla="*/ 1093 w 1450"/>
                <a:gd name="T25" fmla="*/ 780 h 1450"/>
                <a:gd name="T26" fmla="*/ 740 w 1450"/>
                <a:gd name="T27" fmla="*/ 731 h 1450"/>
                <a:gd name="T28" fmla="*/ 725 w 1450"/>
                <a:gd name="T29" fmla="*/ 796 h 1450"/>
                <a:gd name="T30" fmla="*/ 709 w 1450"/>
                <a:gd name="T31" fmla="*/ 731 h 1450"/>
                <a:gd name="T32" fmla="*/ 357 w 1450"/>
                <a:gd name="T33" fmla="*/ 780 h 1450"/>
                <a:gd name="T34" fmla="*/ 326 w 1450"/>
                <a:gd name="T35" fmla="*/ 780 h 1450"/>
                <a:gd name="T36" fmla="*/ 491 w 1450"/>
                <a:gd name="T37" fmla="*/ 992 h 1450"/>
                <a:gd name="T38" fmla="*/ 251 w 1450"/>
                <a:gd name="T39" fmla="*/ 1052 h 1450"/>
                <a:gd name="T40" fmla="*/ 192 w 1450"/>
                <a:gd name="T41" fmla="*/ 881 h 1450"/>
                <a:gd name="T42" fmla="*/ 432 w 1450"/>
                <a:gd name="T43" fmla="*/ 822 h 1450"/>
                <a:gd name="T44" fmla="*/ 491 w 1450"/>
                <a:gd name="T45" fmla="*/ 992 h 1450"/>
                <a:gd name="T46" fmla="*/ 815 w 1450"/>
                <a:gd name="T47" fmla="*/ 1052 h 1450"/>
                <a:gd name="T48" fmla="*/ 575 w 1450"/>
                <a:gd name="T49" fmla="*/ 992 h 1450"/>
                <a:gd name="T50" fmla="*/ 635 w 1450"/>
                <a:gd name="T51" fmla="*/ 822 h 1450"/>
                <a:gd name="T52" fmla="*/ 875 w 1450"/>
                <a:gd name="T53" fmla="*/ 881 h 1450"/>
                <a:gd name="T54" fmla="*/ 1199 w 1450"/>
                <a:gd name="T55" fmla="*/ 1052 h 1450"/>
                <a:gd name="T56" fmla="*/ 959 w 1450"/>
                <a:gd name="T57" fmla="*/ 992 h 1450"/>
                <a:gd name="T58" fmla="*/ 1018 w 1450"/>
                <a:gd name="T59" fmla="*/ 822 h 1450"/>
                <a:gd name="T60" fmla="*/ 1258 w 1450"/>
                <a:gd name="T61" fmla="*/ 881 h 1450"/>
                <a:gd name="T62" fmla="*/ 1199 w 1450"/>
                <a:gd name="T63" fmla="*/ 1052 h 1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50" h="1450">
                  <a:moveTo>
                    <a:pt x="725" y="0"/>
                  </a:moveTo>
                  <a:cubicBezTo>
                    <a:pt x="325" y="0"/>
                    <a:pt x="0" y="324"/>
                    <a:pt x="0" y="725"/>
                  </a:cubicBezTo>
                  <a:cubicBezTo>
                    <a:pt x="0" y="1125"/>
                    <a:pt x="325" y="1450"/>
                    <a:pt x="725" y="1450"/>
                  </a:cubicBezTo>
                  <a:cubicBezTo>
                    <a:pt x="1125" y="1450"/>
                    <a:pt x="1450" y="1125"/>
                    <a:pt x="1450" y="725"/>
                  </a:cubicBezTo>
                  <a:cubicBezTo>
                    <a:pt x="1450" y="324"/>
                    <a:pt x="1125" y="0"/>
                    <a:pt x="725" y="0"/>
                  </a:cubicBezTo>
                  <a:close/>
                  <a:moveTo>
                    <a:pt x="486" y="306"/>
                  </a:moveTo>
                  <a:cubicBezTo>
                    <a:pt x="486" y="273"/>
                    <a:pt x="512" y="247"/>
                    <a:pt x="545" y="247"/>
                  </a:cubicBezTo>
                  <a:cubicBezTo>
                    <a:pt x="905" y="247"/>
                    <a:pt x="905" y="247"/>
                    <a:pt x="905" y="247"/>
                  </a:cubicBezTo>
                  <a:cubicBezTo>
                    <a:pt x="938" y="247"/>
                    <a:pt x="965" y="273"/>
                    <a:pt x="965" y="306"/>
                  </a:cubicBezTo>
                  <a:cubicBezTo>
                    <a:pt x="965" y="477"/>
                    <a:pt x="965" y="477"/>
                    <a:pt x="965" y="477"/>
                  </a:cubicBezTo>
                  <a:cubicBezTo>
                    <a:pt x="965" y="510"/>
                    <a:pt x="938" y="536"/>
                    <a:pt x="905" y="536"/>
                  </a:cubicBezTo>
                  <a:cubicBezTo>
                    <a:pt x="545" y="536"/>
                    <a:pt x="545" y="536"/>
                    <a:pt x="545" y="536"/>
                  </a:cubicBezTo>
                  <a:cubicBezTo>
                    <a:pt x="512" y="536"/>
                    <a:pt x="486" y="510"/>
                    <a:pt x="486" y="477"/>
                  </a:cubicBezTo>
                  <a:lnTo>
                    <a:pt x="486" y="306"/>
                  </a:lnTo>
                  <a:close/>
                  <a:moveTo>
                    <a:pt x="326" y="731"/>
                  </a:moveTo>
                  <a:cubicBezTo>
                    <a:pt x="326" y="713"/>
                    <a:pt x="340" y="699"/>
                    <a:pt x="358" y="699"/>
                  </a:cubicBezTo>
                  <a:cubicBezTo>
                    <a:pt x="709" y="699"/>
                    <a:pt x="709" y="699"/>
                    <a:pt x="709" y="699"/>
                  </a:cubicBezTo>
                  <a:cubicBezTo>
                    <a:pt x="709" y="581"/>
                    <a:pt x="709" y="581"/>
                    <a:pt x="709" y="581"/>
                  </a:cubicBezTo>
                  <a:cubicBezTo>
                    <a:pt x="709" y="572"/>
                    <a:pt x="716" y="565"/>
                    <a:pt x="725" y="565"/>
                  </a:cubicBezTo>
                  <a:cubicBezTo>
                    <a:pt x="733" y="565"/>
                    <a:pt x="740" y="572"/>
                    <a:pt x="740" y="581"/>
                  </a:cubicBezTo>
                  <a:cubicBezTo>
                    <a:pt x="740" y="699"/>
                    <a:pt x="740" y="699"/>
                    <a:pt x="740" y="699"/>
                  </a:cubicBezTo>
                  <a:cubicBezTo>
                    <a:pt x="1092" y="699"/>
                    <a:pt x="1092" y="699"/>
                    <a:pt x="1092" y="699"/>
                  </a:cubicBezTo>
                  <a:cubicBezTo>
                    <a:pt x="1110" y="699"/>
                    <a:pt x="1124" y="713"/>
                    <a:pt x="1124" y="731"/>
                  </a:cubicBezTo>
                  <a:cubicBezTo>
                    <a:pt x="1124" y="780"/>
                    <a:pt x="1124" y="780"/>
                    <a:pt x="1124" y="780"/>
                  </a:cubicBezTo>
                  <a:cubicBezTo>
                    <a:pt x="1124" y="789"/>
                    <a:pt x="1117" y="796"/>
                    <a:pt x="1109" y="796"/>
                  </a:cubicBezTo>
                  <a:cubicBezTo>
                    <a:pt x="1100" y="796"/>
                    <a:pt x="1093" y="789"/>
                    <a:pt x="1093" y="780"/>
                  </a:cubicBezTo>
                  <a:cubicBezTo>
                    <a:pt x="1093" y="731"/>
                    <a:pt x="1093" y="731"/>
                    <a:pt x="1093" y="731"/>
                  </a:cubicBezTo>
                  <a:cubicBezTo>
                    <a:pt x="740" y="731"/>
                    <a:pt x="740" y="731"/>
                    <a:pt x="740" y="731"/>
                  </a:cubicBezTo>
                  <a:cubicBezTo>
                    <a:pt x="740" y="780"/>
                    <a:pt x="740" y="780"/>
                    <a:pt x="740" y="780"/>
                  </a:cubicBezTo>
                  <a:cubicBezTo>
                    <a:pt x="740" y="789"/>
                    <a:pt x="733" y="796"/>
                    <a:pt x="725" y="796"/>
                  </a:cubicBezTo>
                  <a:cubicBezTo>
                    <a:pt x="716" y="796"/>
                    <a:pt x="709" y="789"/>
                    <a:pt x="709" y="780"/>
                  </a:cubicBezTo>
                  <a:cubicBezTo>
                    <a:pt x="709" y="731"/>
                    <a:pt x="709" y="731"/>
                    <a:pt x="709" y="731"/>
                  </a:cubicBezTo>
                  <a:cubicBezTo>
                    <a:pt x="358" y="730"/>
                    <a:pt x="358" y="730"/>
                    <a:pt x="358" y="730"/>
                  </a:cubicBezTo>
                  <a:cubicBezTo>
                    <a:pt x="357" y="780"/>
                    <a:pt x="357" y="780"/>
                    <a:pt x="357" y="780"/>
                  </a:cubicBezTo>
                  <a:cubicBezTo>
                    <a:pt x="357" y="789"/>
                    <a:pt x="350" y="796"/>
                    <a:pt x="341" y="796"/>
                  </a:cubicBezTo>
                  <a:cubicBezTo>
                    <a:pt x="333" y="796"/>
                    <a:pt x="326" y="789"/>
                    <a:pt x="326" y="780"/>
                  </a:cubicBezTo>
                  <a:lnTo>
                    <a:pt x="326" y="731"/>
                  </a:lnTo>
                  <a:close/>
                  <a:moveTo>
                    <a:pt x="491" y="992"/>
                  </a:moveTo>
                  <a:cubicBezTo>
                    <a:pt x="491" y="1025"/>
                    <a:pt x="464" y="1052"/>
                    <a:pt x="432" y="1052"/>
                  </a:cubicBezTo>
                  <a:cubicBezTo>
                    <a:pt x="251" y="1052"/>
                    <a:pt x="251" y="1052"/>
                    <a:pt x="251" y="1052"/>
                  </a:cubicBezTo>
                  <a:cubicBezTo>
                    <a:pt x="218" y="1052"/>
                    <a:pt x="192" y="1025"/>
                    <a:pt x="192" y="992"/>
                  </a:cubicBezTo>
                  <a:cubicBezTo>
                    <a:pt x="192" y="881"/>
                    <a:pt x="192" y="881"/>
                    <a:pt x="192" y="881"/>
                  </a:cubicBezTo>
                  <a:cubicBezTo>
                    <a:pt x="192" y="848"/>
                    <a:pt x="218" y="822"/>
                    <a:pt x="251" y="822"/>
                  </a:cubicBezTo>
                  <a:cubicBezTo>
                    <a:pt x="432" y="822"/>
                    <a:pt x="432" y="822"/>
                    <a:pt x="432" y="822"/>
                  </a:cubicBezTo>
                  <a:cubicBezTo>
                    <a:pt x="464" y="822"/>
                    <a:pt x="491" y="848"/>
                    <a:pt x="491" y="881"/>
                  </a:cubicBezTo>
                  <a:lnTo>
                    <a:pt x="491" y="992"/>
                  </a:lnTo>
                  <a:close/>
                  <a:moveTo>
                    <a:pt x="875" y="992"/>
                  </a:moveTo>
                  <a:cubicBezTo>
                    <a:pt x="875" y="1025"/>
                    <a:pt x="848" y="1052"/>
                    <a:pt x="815" y="1052"/>
                  </a:cubicBezTo>
                  <a:cubicBezTo>
                    <a:pt x="635" y="1052"/>
                    <a:pt x="635" y="1052"/>
                    <a:pt x="635" y="1052"/>
                  </a:cubicBezTo>
                  <a:cubicBezTo>
                    <a:pt x="602" y="1052"/>
                    <a:pt x="575" y="1025"/>
                    <a:pt x="575" y="992"/>
                  </a:cubicBezTo>
                  <a:cubicBezTo>
                    <a:pt x="575" y="881"/>
                    <a:pt x="575" y="881"/>
                    <a:pt x="575" y="881"/>
                  </a:cubicBezTo>
                  <a:cubicBezTo>
                    <a:pt x="575" y="848"/>
                    <a:pt x="602" y="822"/>
                    <a:pt x="635" y="822"/>
                  </a:cubicBezTo>
                  <a:cubicBezTo>
                    <a:pt x="815" y="822"/>
                    <a:pt x="815" y="822"/>
                    <a:pt x="815" y="822"/>
                  </a:cubicBezTo>
                  <a:cubicBezTo>
                    <a:pt x="848" y="822"/>
                    <a:pt x="875" y="848"/>
                    <a:pt x="875" y="881"/>
                  </a:cubicBezTo>
                  <a:lnTo>
                    <a:pt x="875" y="992"/>
                  </a:lnTo>
                  <a:close/>
                  <a:moveTo>
                    <a:pt x="1199" y="1052"/>
                  </a:moveTo>
                  <a:cubicBezTo>
                    <a:pt x="1018" y="1052"/>
                    <a:pt x="1018" y="1052"/>
                    <a:pt x="1018" y="1052"/>
                  </a:cubicBezTo>
                  <a:cubicBezTo>
                    <a:pt x="985" y="1052"/>
                    <a:pt x="959" y="1025"/>
                    <a:pt x="959" y="992"/>
                  </a:cubicBezTo>
                  <a:cubicBezTo>
                    <a:pt x="959" y="881"/>
                    <a:pt x="959" y="881"/>
                    <a:pt x="959" y="881"/>
                  </a:cubicBezTo>
                  <a:cubicBezTo>
                    <a:pt x="959" y="848"/>
                    <a:pt x="985" y="822"/>
                    <a:pt x="1018" y="822"/>
                  </a:cubicBezTo>
                  <a:cubicBezTo>
                    <a:pt x="1199" y="822"/>
                    <a:pt x="1199" y="822"/>
                    <a:pt x="1199" y="822"/>
                  </a:cubicBezTo>
                  <a:cubicBezTo>
                    <a:pt x="1232" y="822"/>
                    <a:pt x="1258" y="848"/>
                    <a:pt x="1258" y="881"/>
                  </a:cubicBezTo>
                  <a:cubicBezTo>
                    <a:pt x="1258" y="992"/>
                    <a:pt x="1258" y="992"/>
                    <a:pt x="1258" y="992"/>
                  </a:cubicBezTo>
                  <a:cubicBezTo>
                    <a:pt x="1258" y="1025"/>
                    <a:pt x="1232" y="1052"/>
                    <a:pt x="1199" y="10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sp>
          <p:nvSpPr>
            <p:cNvPr id="21" name="Freeform 253">
              <a:extLst>
                <a:ext uri="{FF2B5EF4-FFF2-40B4-BE49-F238E27FC236}">
                  <a16:creationId xmlns:a16="http://schemas.microsoft.com/office/drawing/2014/main" id="{2FB506E7-76CF-7632-3DFB-F204B91B9C6D}"/>
                </a:ext>
              </a:extLst>
            </p:cNvPr>
            <p:cNvSpPr>
              <a:spLocks noEditPoints="1"/>
            </p:cNvSpPr>
            <p:nvPr/>
          </p:nvSpPr>
          <p:spPr bwMode="auto">
            <a:xfrm>
              <a:off x="3881" y="774"/>
              <a:ext cx="37" cy="26"/>
            </a:xfrm>
            <a:custGeom>
              <a:avLst/>
              <a:gdLst>
                <a:gd name="T0" fmla="*/ 209 w 237"/>
                <a:gd name="T1" fmla="*/ 0 h 168"/>
                <a:gd name="T2" fmla="*/ 28 w 237"/>
                <a:gd name="T3" fmla="*/ 0 h 168"/>
                <a:gd name="T4" fmla="*/ 0 w 237"/>
                <a:gd name="T5" fmla="*/ 28 h 168"/>
                <a:gd name="T6" fmla="*/ 0 w 237"/>
                <a:gd name="T7" fmla="*/ 139 h 168"/>
                <a:gd name="T8" fmla="*/ 28 w 237"/>
                <a:gd name="T9" fmla="*/ 168 h 168"/>
                <a:gd name="T10" fmla="*/ 209 w 237"/>
                <a:gd name="T11" fmla="*/ 168 h 168"/>
                <a:gd name="T12" fmla="*/ 237 w 237"/>
                <a:gd name="T13" fmla="*/ 139 h 168"/>
                <a:gd name="T14" fmla="*/ 237 w 237"/>
                <a:gd name="T15" fmla="*/ 28 h 168"/>
                <a:gd name="T16" fmla="*/ 209 w 237"/>
                <a:gd name="T17" fmla="*/ 0 h 168"/>
                <a:gd name="T18" fmla="*/ 174 w 237"/>
                <a:gd name="T19" fmla="*/ 131 h 168"/>
                <a:gd name="T20" fmla="*/ 63 w 237"/>
                <a:gd name="T21" fmla="*/ 131 h 168"/>
                <a:gd name="T22" fmla="*/ 47 w 237"/>
                <a:gd name="T23" fmla="*/ 116 h 168"/>
                <a:gd name="T24" fmla="*/ 63 w 237"/>
                <a:gd name="T25" fmla="*/ 100 h 168"/>
                <a:gd name="T26" fmla="*/ 174 w 237"/>
                <a:gd name="T27" fmla="*/ 100 h 168"/>
                <a:gd name="T28" fmla="*/ 190 w 237"/>
                <a:gd name="T29" fmla="*/ 116 h 168"/>
                <a:gd name="T30" fmla="*/ 174 w 237"/>
                <a:gd name="T31" fmla="*/ 131 h 168"/>
                <a:gd name="T32" fmla="*/ 174 w 237"/>
                <a:gd name="T33" fmla="*/ 68 h 168"/>
                <a:gd name="T34" fmla="*/ 63 w 237"/>
                <a:gd name="T35" fmla="*/ 68 h 168"/>
                <a:gd name="T36" fmla="*/ 47 w 237"/>
                <a:gd name="T37" fmla="*/ 52 h 168"/>
                <a:gd name="T38" fmla="*/ 63 w 237"/>
                <a:gd name="T39" fmla="*/ 37 h 168"/>
                <a:gd name="T40" fmla="*/ 174 w 237"/>
                <a:gd name="T41" fmla="*/ 37 h 168"/>
                <a:gd name="T42" fmla="*/ 190 w 237"/>
                <a:gd name="T43" fmla="*/ 52 h 168"/>
                <a:gd name="T44" fmla="*/ 174 w 237"/>
                <a:gd name="T45" fmla="*/ 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7" h="168">
                  <a:moveTo>
                    <a:pt x="209" y="0"/>
                  </a:moveTo>
                  <a:cubicBezTo>
                    <a:pt x="28" y="0"/>
                    <a:pt x="28" y="0"/>
                    <a:pt x="28" y="0"/>
                  </a:cubicBezTo>
                  <a:cubicBezTo>
                    <a:pt x="13" y="0"/>
                    <a:pt x="0" y="13"/>
                    <a:pt x="0" y="28"/>
                  </a:cubicBezTo>
                  <a:cubicBezTo>
                    <a:pt x="0" y="139"/>
                    <a:pt x="0" y="139"/>
                    <a:pt x="0" y="139"/>
                  </a:cubicBezTo>
                  <a:cubicBezTo>
                    <a:pt x="0" y="155"/>
                    <a:pt x="13" y="168"/>
                    <a:pt x="28" y="168"/>
                  </a:cubicBezTo>
                  <a:cubicBezTo>
                    <a:pt x="209" y="168"/>
                    <a:pt x="209" y="168"/>
                    <a:pt x="209" y="168"/>
                  </a:cubicBezTo>
                  <a:cubicBezTo>
                    <a:pt x="224" y="168"/>
                    <a:pt x="237" y="155"/>
                    <a:pt x="237" y="139"/>
                  </a:cubicBezTo>
                  <a:cubicBezTo>
                    <a:pt x="237" y="28"/>
                    <a:pt x="237" y="28"/>
                    <a:pt x="237" y="28"/>
                  </a:cubicBezTo>
                  <a:cubicBezTo>
                    <a:pt x="237" y="13"/>
                    <a:pt x="224" y="0"/>
                    <a:pt x="209" y="0"/>
                  </a:cubicBezTo>
                  <a:close/>
                  <a:moveTo>
                    <a:pt x="174" y="131"/>
                  </a:moveTo>
                  <a:cubicBezTo>
                    <a:pt x="63" y="131"/>
                    <a:pt x="63" y="131"/>
                    <a:pt x="63" y="131"/>
                  </a:cubicBezTo>
                  <a:cubicBezTo>
                    <a:pt x="54" y="131"/>
                    <a:pt x="47" y="124"/>
                    <a:pt x="47" y="116"/>
                  </a:cubicBezTo>
                  <a:cubicBezTo>
                    <a:pt x="47" y="107"/>
                    <a:pt x="54" y="100"/>
                    <a:pt x="63" y="100"/>
                  </a:cubicBezTo>
                  <a:cubicBezTo>
                    <a:pt x="174" y="100"/>
                    <a:pt x="174" y="100"/>
                    <a:pt x="174" y="100"/>
                  </a:cubicBezTo>
                  <a:cubicBezTo>
                    <a:pt x="183" y="100"/>
                    <a:pt x="190" y="107"/>
                    <a:pt x="190" y="116"/>
                  </a:cubicBezTo>
                  <a:cubicBezTo>
                    <a:pt x="190" y="124"/>
                    <a:pt x="183" y="131"/>
                    <a:pt x="174" y="131"/>
                  </a:cubicBezTo>
                  <a:close/>
                  <a:moveTo>
                    <a:pt x="174" y="68"/>
                  </a:moveTo>
                  <a:cubicBezTo>
                    <a:pt x="63" y="68"/>
                    <a:pt x="63" y="68"/>
                    <a:pt x="63" y="68"/>
                  </a:cubicBezTo>
                  <a:cubicBezTo>
                    <a:pt x="54" y="68"/>
                    <a:pt x="47" y="61"/>
                    <a:pt x="47" y="52"/>
                  </a:cubicBezTo>
                  <a:cubicBezTo>
                    <a:pt x="47" y="44"/>
                    <a:pt x="54" y="37"/>
                    <a:pt x="63" y="37"/>
                  </a:cubicBezTo>
                  <a:cubicBezTo>
                    <a:pt x="174" y="37"/>
                    <a:pt x="174" y="37"/>
                    <a:pt x="174" y="37"/>
                  </a:cubicBezTo>
                  <a:cubicBezTo>
                    <a:pt x="183" y="37"/>
                    <a:pt x="190" y="44"/>
                    <a:pt x="190" y="52"/>
                  </a:cubicBezTo>
                  <a:cubicBezTo>
                    <a:pt x="190" y="61"/>
                    <a:pt x="183" y="68"/>
                    <a:pt x="174"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grpSp>
      <p:sp>
        <p:nvSpPr>
          <p:cNvPr id="27" name="Title 2">
            <a:extLst>
              <a:ext uri="{FF2B5EF4-FFF2-40B4-BE49-F238E27FC236}">
                <a16:creationId xmlns:a16="http://schemas.microsoft.com/office/drawing/2014/main" id="{3A716117-EFBE-5195-7CD6-92074C34A103}"/>
              </a:ext>
            </a:extLst>
          </p:cNvPr>
          <p:cNvSpPr txBox="1">
            <a:spLocks/>
          </p:cNvSpPr>
          <p:nvPr/>
        </p:nvSpPr>
        <p:spPr>
          <a:xfrm>
            <a:off x="365628" y="779554"/>
            <a:ext cx="6492372" cy="506250"/>
          </a:xfrm>
          <a:prstGeom prst="rect">
            <a:avLst/>
          </a:prstGeom>
        </p:spPr>
        <p:txBody>
          <a:bodyPr vert="horz" lIns="0" tIns="0" rIns="0" bIns="0" rtlCol="0" anchor="t" anchorCtr="0">
            <a:noAutofit/>
          </a:bodyPr>
          <a:lstStyle>
            <a:lvl1pPr algn="l" defTabSz="514350" rtl="0" eaLnBrk="1" latinLnBrk="0" hangingPunct="1">
              <a:lnSpc>
                <a:spcPct val="110000"/>
              </a:lnSpc>
              <a:spcBef>
                <a:spcPct val="0"/>
              </a:spcBef>
              <a:buNone/>
              <a:defRPr sz="1406" b="1" i="0" kern="1200">
                <a:solidFill>
                  <a:schemeClr val="tx2"/>
                </a:solidFill>
                <a:latin typeface="Montserrat" pitchFamily="2" charset="77"/>
                <a:ea typeface="+mj-ea"/>
                <a:cs typeface="+mj-cs"/>
              </a:defRPr>
            </a:lvl1pPr>
          </a:lstStyle>
          <a:p>
            <a:r>
              <a:rPr lang="en-IE" sz="2000" noProof="0"/>
              <a:t>PHASE 1: EMPATHISE &amp; DEFINE</a:t>
            </a:r>
          </a:p>
          <a:p>
            <a:r>
              <a:rPr lang="en-IE" sz="2000" noProof="0">
                <a:solidFill>
                  <a:srgbClr val="3EC8D9"/>
                </a:solidFill>
              </a:rPr>
              <a:t>Planning</a:t>
            </a:r>
          </a:p>
        </p:txBody>
      </p:sp>
      <p:sp>
        <p:nvSpPr>
          <p:cNvPr id="23" name="CuadroTexto 22">
            <a:extLst>
              <a:ext uri="{FF2B5EF4-FFF2-40B4-BE49-F238E27FC236}">
                <a16:creationId xmlns:a16="http://schemas.microsoft.com/office/drawing/2014/main" id="{2DBF86A9-36DA-0837-74C5-2133099D71FA}"/>
              </a:ext>
            </a:extLst>
          </p:cNvPr>
          <p:cNvSpPr txBox="1"/>
          <p:nvPr/>
        </p:nvSpPr>
        <p:spPr>
          <a:xfrm>
            <a:off x="290706" y="1850757"/>
            <a:ext cx="6193978" cy="938719"/>
          </a:xfrm>
          <a:prstGeom prst="rect">
            <a:avLst/>
          </a:prstGeom>
          <a:noFill/>
        </p:spPr>
        <p:txBody>
          <a:bodyPr wrap="square" lIns="91440" tIns="45720" rIns="91440" bIns="45720" rtlCol="0" anchor="t">
            <a:spAutoFit/>
          </a:bodyPr>
          <a:lstStyle/>
          <a:p>
            <a:pPr algn="ctr"/>
            <a:r>
              <a:rPr lang="en-IE" sz="1100" b="1" noProof="0">
                <a:solidFill>
                  <a:srgbClr val="19616F"/>
                </a:solidFill>
                <a:latin typeface="Montserrat"/>
              </a:rPr>
              <a:t>VISION OF THE CCLL IS TO:</a:t>
            </a:r>
            <a:endParaRPr lang="en-IE" sz="1100" i="1" noProof="0">
              <a:solidFill>
                <a:srgbClr val="19616F"/>
              </a:solidFill>
              <a:latin typeface="Montserrat"/>
            </a:endParaRPr>
          </a:p>
          <a:p>
            <a:pPr algn="ctr"/>
            <a:r>
              <a:rPr lang="en-IE" sz="1100" i="1" noProof="0">
                <a:solidFill>
                  <a:srgbClr val="19616F"/>
                </a:solidFill>
                <a:latin typeface="Montserrat"/>
              </a:rPr>
              <a:t>BECOME A REFRENCE AND RESEARCH-TECHNOLOGICAL ENGINE, CO-CREATING DATA BASED, INNOVATIVE AND COLLABORATIVE SOLUTIONS TOWARDS INTEGRATED COASTAL MANAGEMENT AND CLIMATE CHANGE ADAPTATION, SCALED UP TO CLIMATERDAM AND THE SUNRISE AREA</a:t>
            </a:r>
          </a:p>
        </p:txBody>
      </p:sp>
      <p:sp>
        <p:nvSpPr>
          <p:cNvPr id="25" name="CuadroTexto 24">
            <a:extLst>
              <a:ext uri="{FF2B5EF4-FFF2-40B4-BE49-F238E27FC236}">
                <a16:creationId xmlns:a16="http://schemas.microsoft.com/office/drawing/2014/main" id="{B8D22DBD-F652-E788-E137-B221674768A8}"/>
              </a:ext>
            </a:extLst>
          </p:cNvPr>
          <p:cNvSpPr txBox="1"/>
          <p:nvPr/>
        </p:nvSpPr>
        <p:spPr>
          <a:xfrm>
            <a:off x="529325" y="3505194"/>
            <a:ext cx="5748726" cy="1431161"/>
          </a:xfrm>
          <a:prstGeom prst="rect">
            <a:avLst/>
          </a:prstGeom>
          <a:noFill/>
        </p:spPr>
        <p:txBody>
          <a:bodyPr wrap="square" lIns="91440" tIns="45720" rIns="91440" bIns="45720" rtlCol="0" anchor="t">
            <a:spAutoFit/>
          </a:bodyPr>
          <a:lstStyle/>
          <a:p>
            <a:pPr marL="342900" indent="-342900">
              <a:spcAft>
                <a:spcPts val="600"/>
              </a:spcAft>
              <a:buFont typeface="+mj-lt"/>
              <a:buAutoNum type="arabicPeriod"/>
            </a:pPr>
            <a:r>
              <a:rPr lang="en-IE" sz="1100" noProof="0">
                <a:solidFill>
                  <a:srgbClr val="19616F"/>
                </a:solidFill>
                <a:latin typeface="Montserrat"/>
              </a:rPr>
              <a:t>Enhance research, technical and financial capacity of the CCLL to propose, promote, validate and monitor EBA solutions.</a:t>
            </a:r>
          </a:p>
          <a:p>
            <a:pPr marL="342900" indent="-342900">
              <a:spcAft>
                <a:spcPts val="600"/>
              </a:spcAft>
              <a:buFont typeface="+mj-lt"/>
              <a:buAutoNum type="arabicPeriod"/>
            </a:pPr>
            <a:r>
              <a:rPr lang="en-IE" sz="1100" noProof="0">
                <a:solidFill>
                  <a:srgbClr val="19616F"/>
                </a:solidFill>
                <a:latin typeface="Montserrat"/>
              </a:rPr>
              <a:t>Develop a clear communication strategy by engaging all stakeholders to share and showcase climate-related data and promote integrated coastal management solutions. </a:t>
            </a:r>
          </a:p>
          <a:p>
            <a:pPr marL="342900" indent="-342900">
              <a:spcAft>
                <a:spcPts val="600"/>
              </a:spcAft>
              <a:buFont typeface="+mj-lt"/>
              <a:buAutoNum type="arabicPeriod"/>
            </a:pPr>
            <a:r>
              <a:rPr lang="en-IE" sz="1100" noProof="0">
                <a:solidFill>
                  <a:srgbClr val="19616F"/>
                </a:solidFill>
                <a:latin typeface="Montserrat"/>
              </a:rPr>
              <a:t>Build the CCLL capacity to be able to scale up and replicate the LL methodology in </a:t>
            </a:r>
            <a:r>
              <a:rPr lang="en-IE" sz="1100" noProof="0" err="1">
                <a:solidFill>
                  <a:srgbClr val="19616F"/>
                </a:solidFill>
                <a:latin typeface="Montserrat"/>
              </a:rPr>
              <a:t>Climaterdam</a:t>
            </a:r>
            <a:r>
              <a:rPr lang="en-IE" sz="1100" noProof="0">
                <a:solidFill>
                  <a:srgbClr val="19616F"/>
                </a:solidFill>
                <a:latin typeface="Montserrat"/>
              </a:rPr>
              <a:t> and in the Sunrise sea area.</a:t>
            </a:r>
          </a:p>
        </p:txBody>
      </p:sp>
      <p:sp>
        <p:nvSpPr>
          <p:cNvPr id="26" name="Rectangle 17">
            <a:extLst>
              <a:ext uri="{FF2B5EF4-FFF2-40B4-BE49-F238E27FC236}">
                <a16:creationId xmlns:a16="http://schemas.microsoft.com/office/drawing/2014/main" id="{16F1B755-C4D6-7E52-9DBC-0A357E5926B8}"/>
              </a:ext>
            </a:extLst>
          </p:cNvPr>
          <p:cNvSpPr/>
          <p:nvPr/>
        </p:nvSpPr>
        <p:spPr bwMode="auto">
          <a:xfrm>
            <a:off x="483462" y="3155715"/>
            <a:ext cx="4630979" cy="349479"/>
          </a:xfrm>
          <a:prstGeom prst="rect">
            <a:avLst/>
          </a:prstGeom>
          <a:no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51435" tIns="20250" rIns="51435" bIns="25718" numCol="1" rtlCol="0" anchor="t" anchorCtr="0" compatLnSpc="1">
            <a:prstTxWarp prst="textNoShape">
              <a:avLst/>
            </a:prstTxWarp>
          </a:bodyPr>
          <a:lstStyle/>
          <a:p>
            <a:pPr defTabSz="586681" fontAlgn="base">
              <a:lnSpc>
                <a:spcPct val="115000"/>
              </a:lnSpc>
              <a:spcBef>
                <a:spcPct val="0"/>
              </a:spcBef>
              <a:spcAft>
                <a:spcPct val="0"/>
              </a:spcAft>
            </a:pPr>
            <a:r>
              <a:rPr lang="en-IE" sz="1500" b="1" noProof="0">
                <a:solidFill>
                  <a:srgbClr val="19616F"/>
                </a:solidFill>
                <a:latin typeface="Montserrat" panose="00000500000000000000" pitchFamily="2" charset="0"/>
              </a:rPr>
              <a:t>THE CCLL HAS THREE STRATEGIC GOALS:</a:t>
            </a:r>
          </a:p>
        </p:txBody>
      </p:sp>
      <p:sp>
        <p:nvSpPr>
          <p:cNvPr id="28" name="Rectángulo 27">
            <a:extLst>
              <a:ext uri="{FF2B5EF4-FFF2-40B4-BE49-F238E27FC236}">
                <a16:creationId xmlns:a16="http://schemas.microsoft.com/office/drawing/2014/main" id="{5EAD1702-321A-01B6-686F-EEDF8D56563D}"/>
              </a:ext>
            </a:extLst>
          </p:cNvPr>
          <p:cNvSpPr/>
          <p:nvPr/>
        </p:nvSpPr>
        <p:spPr>
          <a:xfrm>
            <a:off x="318634" y="3048994"/>
            <a:ext cx="6256308" cy="2090784"/>
          </a:xfrm>
          <a:prstGeom prst="rect">
            <a:avLst/>
          </a:prstGeom>
          <a:noFill/>
          <a:ln w="19050">
            <a:solidFill>
              <a:srgbClr val="1961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noProof="0"/>
          </a:p>
        </p:txBody>
      </p:sp>
      <p:sp>
        <p:nvSpPr>
          <p:cNvPr id="17" name="Rectangle 17">
            <a:extLst>
              <a:ext uri="{FF2B5EF4-FFF2-40B4-BE49-F238E27FC236}">
                <a16:creationId xmlns:a16="http://schemas.microsoft.com/office/drawing/2014/main" id="{F16926BB-186E-4530-080B-B90A4CCEFBC3}"/>
              </a:ext>
            </a:extLst>
          </p:cNvPr>
          <p:cNvSpPr/>
          <p:nvPr/>
        </p:nvSpPr>
        <p:spPr bwMode="auto">
          <a:xfrm>
            <a:off x="226732" y="9464691"/>
            <a:ext cx="547206" cy="314309"/>
          </a:xfrm>
          <a:prstGeom prst="rect">
            <a:avLst/>
          </a:prstGeom>
          <a:noFill/>
          <a:ln w="9525" cap="flat" cmpd="sng" algn="ctr">
            <a:noFill/>
            <a:prstDash val="solid"/>
            <a:round/>
            <a:headEnd type="none" w="med" len="med"/>
            <a:tailEnd type="none" w="med" len="med"/>
          </a:ln>
          <a:effectLst/>
        </p:spPr>
        <p:txBody>
          <a:bodyPr vert="horz" wrap="square" lIns="51435" tIns="20250" rIns="51435" bIns="25718" numCol="1" rtlCol="0" anchor="t" anchorCtr="0" compatLnSpc="1">
            <a:prstTxWarp prst="textNoShape">
              <a:avLst/>
            </a:prstTxWarp>
          </a:bodyPr>
          <a:lstStyle/>
          <a:p>
            <a:pPr defTabSz="586681" fontAlgn="base">
              <a:lnSpc>
                <a:spcPct val="115000"/>
              </a:lnSpc>
              <a:spcBef>
                <a:spcPct val="0"/>
              </a:spcBef>
              <a:spcAft>
                <a:spcPct val="0"/>
              </a:spcAft>
            </a:pPr>
            <a:fld id="{C7F9F5D2-F249-437F-B385-641910E1607D}" type="slidenum">
              <a:rPr lang="en-IE" sz="1200" noProof="0" smtClean="0">
                <a:solidFill>
                  <a:schemeClr val="bg1">
                    <a:lumMod val="50000"/>
                  </a:schemeClr>
                </a:solidFill>
                <a:latin typeface="Montserrat" panose="00000500000000000000" pitchFamily="2" charset="0"/>
              </a:rPr>
              <a:t>11</a:t>
            </a:fld>
            <a:endParaRPr lang="en-IE" sz="1200" noProof="0">
              <a:solidFill>
                <a:schemeClr val="bg1">
                  <a:lumMod val="50000"/>
                </a:schemeClr>
              </a:solidFill>
              <a:latin typeface="Montserrat" panose="00000500000000000000" pitchFamily="2" charset="0"/>
            </a:endParaRPr>
          </a:p>
          <a:p>
            <a:pPr defTabSz="586681" fontAlgn="base">
              <a:lnSpc>
                <a:spcPct val="115000"/>
              </a:lnSpc>
              <a:spcBef>
                <a:spcPct val="0"/>
              </a:spcBef>
              <a:spcAft>
                <a:spcPct val="0"/>
              </a:spcAft>
            </a:pPr>
            <a:endParaRPr lang="en-IE" sz="1200" noProof="0">
              <a:solidFill>
                <a:schemeClr val="bg1">
                  <a:lumMod val="50000"/>
                </a:schemeClr>
              </a:solidFill>
              <a:latin typeface="Montserrat" panose="00000500000000000000" pitchFamily="2" charset="0"/>
            </a:endParaRPr>
          </a:p>
          <a:p>
            <a:pPr defTabSz="586681" fontAlgn="base">
              <a:lnSpc>
                <a:spcPct val="115000"/>
              </a:lnSpc>
              <a:spcBef>
                <a:spcPct val="0"/>
              </a:spcBef>
              <a:spcAft>
                <a:spcPct val="0"/>
              </a:spcAft>
            </a:pPr>
            <a:endParaRPr lang="en-IE" sz="1200" noProof="0">
              <a:solidFill>
                <a:schemeClr val="bg1">
                  <a:lumMod val="50000"/>
                </a:schemeClr>
              </a:solidFill>
              <a:latin typeface="Montserrat" panose="00000500000000000000" pitchFamily="2" charset="0"/>
            </a:endParaRPr>
          </a:p>
          <a:p>
            <a:pPr defTabSz="586681" fontAlgn="base">
              <a:lnSpc>
                <a:spcPct val="115000"/>
              </a:lnSpc>
              <a:spcBef>
                <a:spcPct val="0"/>
              </a:spcBef>
              <a:spcAft>
                <a:spcPct val="0"/>
              </a:spcAft>
            </a:pPr>
            <a:endParaRPr lang="en-IE" sz="1200" noProof="0">
              <a:solidFill>
                <a:schemeClr val="bg1">
                  <a:lumMod val="50000"/>
                </a:schemeClr>
              </a:solidFill>
              <a:latin typeface="Montserrat" panose="00000500000000000000" pitchFamily="2" charset="0"/>
            </a:endParaRPr>
          </a:p>
          <a:p>
            <a:pPr defTabSz="586681" fontAlgn="base">
              <a:lnSpc>
                <a:spcPct val="115000"/>
              </a:lnSpc>
              <a:spcBef>
                <a:spcPct val="0"/>
              </a:spcBef>
              <a:spcAft>
                <a:spcPct val="0"/>
              </a:spcAft>
            </a:pPr>
            <a:endParaRPr lang="en-IE" sz="1200" noProof="0">
              <a:solidFill>
                <a:schemeClr val="bg1">
                  <a:lumMod val="50000"/>
                </a:schemeClr>
              </a:solidFill>
              <a:latin typeface="Montserrat" panose="00000500000000000000" pitchFamily="2" charset="0"/>
            </a:endParaRPr>
          </a:p>
        </p:txBody>
      </p:sp>
      <p:pic>
        <p:nvPicPr>
          <p:cNvPr id="2" name="Imagen 1" descr="Costa - Wikipedia, la enciclopedia libre">
            <a:extLst>
              <a:ext uri="{FF2B5EF4-FFF2-40B4-BE49-F238E27FC236}">
                <a16:creationId xmlns:a16="http://schemas.microsoft.com/office/drawing/2014/main" id="{4CADB305-2BB2-D2EF-0CC9-5D7E53A0E7F8}"/>
              </a:ext>
            </a:extLst>
          </p:cNvPr>
          <p:cNvPicPr>
            <a:picLocks noChangeAspect="1"/>
          </p:cNvPicPr>
          <p:nvPr/>
        </p:nvPicPr>
        <p:blipFill>
          <a:blip r:embed="rId3"/>
          <a:stretch>
            <a:fillRect/>
          </a:stretch>
        </p:blipFill>
        <p:spPr>
          <a:xfrm>
            <a:off x="1216144" y="5626088"/>
            <a:ext cx="4348038" cy="3389647"/>
          </a:xfrm>
          <a:prstGeom prst="rect">
            <a:avLst/>
          </a:prstGeom>
        </p:spPr>
      </p:pic>
    </p:spTree>
    <p:extLst>
      <p:ext uri="{BB962C8B-B14F-4D97-AF65-F5344CB8AC3E}">
        <p14:creationId xmlns:p14="http://schemas.microsoft.com/office/powerpoint/2010/main" val="4243832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248">
            <a:extLst>
              <a:ext uri="{FF2B5EF4-FFF2-40B4-BE49-F238E27FC236}">
                <a16:creationId xmlns:a16="http://schemas.microsoft.com/office/drawing/2014/main" id="{87238502-50E2-C9D3-4678-F9D244338095}"/>
              </a:ext>
            </a:extLst>
          </p:cNvPr>
          <p:cNvGrpSpPr>
            <a:grpSpLocks noChangeAspect="1"/>
          </p:cNvGrpSpPr>
          <p:nvPr/>
        </p:nvGrpSpPr>
        <p:grpSpPr bwMode="auto">
          <a:xfrm>
            <a:off x="67278" y="405587"/>
            <a:ext cx="701315" cy="701305"/>
            <a:chOff x="3727" y="641"/>
            <a:chExt cx="226" cy="226"/>
          </a:xfrm>
          <a:solidFill>
            <a:srgbClr val="99DDEB">
              <a:alpha val="51000"/>
            </a:srgbClr>
          </a:solidFill>
        </p:grpSpPr>
        <p:sp>
          <p:nvSpPr>
            <p:cNvPr id="15" name="Freeform 249">
              <a:extLst>
                <a:ext uri="{FF2B5EF4-FFF2-40B4-BE49-F238E27FC236}">
                  <a16:creationId xmlns:a16="http://schemas.microsoft.com/office/drawing/2014/main" id="{795A064D-0689-8631-3FA7-20902629C4FC}"/>
                </a:ext>
              </a:extLst>
            </p:cNvPr>
            <p:cNvSpPr>
              <a:spLocks noEditPoints="1"/>
            </p:cNvSpPr>
            <p:nvPr/>
          </p:nvSpPr>
          <p:spPr bwMode="auto">
            <a:xfrm>
              <a:off x="3821" y="774"/>
              <a:ext cx="38" cy="26"/>
            </a:xfrm>
            <a:custGeom>
              <a:avLst/>
              <a:gdLst>
                <a:gd name="T0" fmla="*/ 209 w 238"/>
                <a:gd name="T1" fmla="*/ 0 h 168"/>
                <a:gd name="T2" fmla="*/ 29 w 238"/>
                <a:gd name="T3" fmla="*/ 0 h 168"/>
                <a:gd name="T4" fmla="*/ 0 w 238"/>
                <a:gd name="T5" fmla="*/ 28 h 168"/>
                <a:gd name="T6" fmla="*/ 0 w 238"/>
                <a:gd name="T7" fmla="*/ 139 h 168"/>
                <a:gd name="T8" fmla="*/ 29 w 238"/>
                <a:gd name="T9" fmla="*/ 168 h 168"/>
                <a:gd name="T10" fmla="*/ 209 w 238"/>
                <a:gd name="T11" fmla="*/ 168 h 168"/>
                <a:gd name="T12" fmla="*/ 238 w 238"/>
                <a:gd name="T13" fmla="*/ 139 h 168"/>
                <a:gd name="T14" fmla="*/ 238 w 238"/>
                <a:gd name="T15" fmla="*/ 28 h 168"/>
                <a:gd name="T16" fmla="*/ 209 w 238"/>
                <a:gd name="T17" fmla="*/ 0 h 168"/>
                <a:gd name="T18" fmla="*/ 175 w 238"/>
                <a:gd name="T19" fmla="*/ 131 h 168"/>
                <a:gd name="T20" fmla="*/ 63 w 238"/>
                <a:gd name="T21" fmla="*/ 131 h 168"/>
                <a:gd name="T22" fmla="*/ 47 w 238"/>
                <a:gd name="T23" fmla="*/ 116 h 168"/>
                <a:gd name="T24" fmla="*/ 63 w 238"/>
                <a:gd name="T25" fmla="*/ 100 h 168"/>
                <a:gd name="T26" fmla="*/ 175 w 238"/>
                <a:gd name="T27" fmla="*/ 100 h 168"/>
                <a:gd name="T28" fmla="*/ 190 w 238"/>
                <a:gd name="T29" fmla="*/ 116 h 168"/>
                <a:gd name="T30" fmla="*/ 175 w 238"/>
                <a:gd name="T31" fmla="*/ 131 h 168"/>
                <a:gd name="T32" fmla="*/ 175 w 238"/>
                <a:gd name="T33" fmla="*/ 68 h 168"/>
                <a:gd name="T34" fmla="*/ 63 w 238"/>
                <a:gd name="T35" fmla="*/ 68 h 168"/>
                <a:gd name="T36" fmla="*/ 47 w 238"/>
                <a:gd name="T37" fmla="*/ 52 h 168"/>
                <a:gd name="T38" fmla="*/ 63 w 238"/>
                <a:gd name="T39" fmla="*/ 37 h 168"/>
                <a:gd name="T40" fmla="*/ 175 w 238"/>
                <a:gd name="T41" fmla="*/ 37 h 168"/>
                <a:gd name="T42" fmla="*/ 190 w 238"/>
                <a:gd name="T43" fmla="*/ 52 h 168"/>
                <a:gd name="T44" fmla="*/ 175 w 238"/>
                <a:gd name="T45" fmla="*/ 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8" h="168">
                  <a:moveTo>
                    <a:pt x="209" y="0"/>
                  </a:moveTo>
                  <a:cubicBezTo>
                    <a:pt x="29" y="0"/>
                    <a:pt x="29" y="0"/>
                    <a:pt x="29" y="0"/>
                  </a:cubicBezTo>
                  <a:cubicBezTo>
                    <a:pt x="13" y="0"/>
                    <a:pt x="0" y="13"/>
                    <a:pt x="0" y="28"/>
                  </a:cubicBezTo>
                  <a:cubicBezTo>
                    <a:pt x="0" y="139"/>
                    <a:pt x="0" y="139"/>
                    <a:pt x="0" y="139"/>
                  </a:cubicBezTo>
                  <a:cubicBezTo>
                    <a:pt x="0" y="155"/>
                    <a:pt x="13" y="168"/>
                    <a:pt x="29" y="168"/>
                  </a:cubicBezTo>
                  <a:cubicBezTo>
                    <a:pt x="209" y="168"/>
                    <a:pt x="209" y="168"/>
                    <a:pt x="209" y="168"/>
                  </a:cubicBezTo>
                  <a:cubicBezTo>
                    <a:pt x="225" y="168"/>
                    <a:pt x="238" y="155"/>
                    <a:pt x="238" y="139"/>
                  </a:cubicBezTo>
                  <a:cubicBezTo>
                    <a:pt x="238" y="28"/>
                    <a:pt x="238" y="28"/>
                    <a:pt x="238" y="28"/>
                  </a:cubicBezTo>
                  <a:cubicBezTo>
                    <a:pt x="238" y="13"/>
                    <a:pt x="225" y="0"/>
                    <a:pt x="209" y="0"/>
                  </a:cubicBezTo>
                  <a:close/>
                  <a:moveTo>
                    <a:pt x="175" y="131"/>
                  </a:moveTo>
                  <a:cubicBezTo>
                    <a:pt x="63" y="131"/>
                    <a:pt x="63" y="131"/>
                    <a:pt x="63" y="131"/>
                  </a:cubicBezTo>
                  <a:cubicBezTo>
                    <a:pt x="54" y="131"/>
                    <a:pt x="47" y="124"/>
                    <a:pt x="47" y="116"/>
                  </a:cubicBezTo>
                  <a:cubicBezTo>
                    <a:pt x="47" y="107"/>
                    <a:pt x="54" y="100"/>
                    <a:pt x="63" y="100"/>
                  </a:cubicBezTo>
                  <a:cubicBezTo>
                    <a:pt x="175" y="100"/>
                    <a:pt x="175" y="100"/>
                    <a:pt x="175" y="100"/>
                  </a:cubicBezTo>
                  <a:cubicBezTo>
                    <a:pt x="183" y="100"/>
                    <a:pt x="190" y="107"/>
                    <a:pt x="190" y="116"/>
                  </a:cubicBezTo>
                  <a:cubicBezTo>
                    <a:pt x="190" y="124"/>
                    <a:pt x="183" y="131"/>
                    <a:pt x="175" y="131"/>
                  </a:cubicBezTo>
                  <a:close/>
                  <a:moveTo>
                    <a:pt x="175" y="68"/>
                  </a:moveTo>
                  <a:cubicBezTo>
                    <a:pt x="63" y="68"/>
                    <a:pt x="63" y="68"/>
                    <a:pt x="63" y="68"/>
                  </a:cubicBezTo>
                  <a:cubicBezTo>
                    <a:pt x="54" y="68"/>
                    <a:pt x="47" y="61"/>
                    <a:pt x="47" y="52"/>
                  </a:cubicBezTo>
                  <a:cubicBezTo>
                    <a:pt x="47" y="44"/>
                    <a:pt x="54" y="37"/>
                    <a:pt x="63" y="37"/>
                  </a:cubicBezTo>
                  <a:cubicBezTo>
                    <a:pt x="175" y="37"/>
                    <a:pt x="175" y="37"/>
                    <a:pt x="175" y="37"/>
                  </a:cubicBezTo>
                  <a:cubicBezTo>
                    <a:pt x="183" y="37"/>
                    <a:pt x="190" y="44"/>
                    <a:pt x="190" y="52"/>
                  </a:cubicBezTo>
                  <a:cubicBezTo>
                    <a:pt x="190" y="61"/>
                    <a:pt x="183" y="68"/>
                    <a:pt x="175"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sp>
          <p:nvSpPr>
            <p:cNvPr id="16" name="Freeform 250">
              <a:extLst>
                <a:ext uri="{FF2B5EF4-FFF2-40B4-BE49-F238E27FC236}">
                  <a16:creationId xmlns:a16="http://schemas.microsoft.com/office/drawing/2014/main" id="{9540D61A-EF8B-8E18-2DAD-10450CE40601}"/>
                </a:ext>
              </a:extLst>
            </p:cNvPr>
            <p:cNvSpPr>
              <a:spLocks noEditPoints="1"/>
            </p:cNvSpPr>
            <p:nvPr/>
          </p:nvSpPr>
          <p:spPr bwMode="auto">
            <a:xfrm>
              <a:off x="3762" y="774"/>
              <a:ext cx="37" cy="26"/>
            </a:xfrm>
            <a:custGeom>
              <a:avLst/>
              <a:gdLst>
                <a:gd name="T0" fmla="*/ 209 w 237"/>
                <a:gd name="T1" fmla="*/ 0 h 168"/>
                <a:gd name="T2" fmla="*/ 28 w 237"/>
                <a:gd name="T3" fmla="*/ 0 h 168"/>
                <a:gd name="T4" fmla="*/ 0 w 237"/>
                <a:gd name="T5" fmla="*/ 28 h 168"/>
                <a:gd name="T6" fmla="*/ 0 w 237"/>
                <a:gd name="T7" fmla="*/ 139 h 168"/>
                <a:gd name="T8" fmla="*/ 28 w 237"/>
                <a:gd name="T9" fmla="*/ 168 h 168"/>
                <a:gd name="T10" fmla="*/ 209 w 237"/>
                <a:gd name="T11" fmla="*/ 168 h 168"/>
                <a:gd name="T12" fmla="*/ 237 w 237"/>
                <a:gd name="T13" fmla="*/ 139 h 168"/>
                <a:gd name="T14" fmla="*/ 237 w 237"/>
                <a:gd name="T15" fmla="*/ 28 h 168"/>
                <a:gd name="T16" fmla="*/ 209 w 237"/>
                <a:gd name="T17" fmla="*/ 0 h 168"/>
                <a:gd name="T18" fmla="*/ 174 w 237"/>
                <a:gd name="T19" fmla="*/ 131 h 168"/>
                <a:gd name="T20" fmla="*/ 62 w 237"/>
                <a:gd name="T21" fmla="*/ 131 h 168"/>
                <a:gd name="T22" fmla="*/ 47 w 237"/>
                <a:gd name="T23" fmla="*/ 116 h 168"/>
                <a:gd name="T24" fmla="*/ 62 w 237"/>
                <a:gd name="T25" fmla="*/ 100 h 168"/>
                <a:gd name="T26" fmla="*/ 174 w 237"/>
                <a:gd name="T27" fmla="*/ 100 h 168"/>
                <a:gd name="T28" fmla="*/ 190 w 237"/>
                <a:gd name="T29" fmla="*/ 116 h 168"/>
                <a:gd name="T30" fmla="*/ 174 w 237"/>
                <a:gd name="T31" fmla="*/ 131 h 168"/>
                <a:gd name="T32" fmla="*/ 174 w 237"/>
                <a:gd name="T33" fmla="*/ 68 h 168"/>
                <a:gd name="T34" fmla="*/ 62 w 237"/>
                <a:gd name="T35" fmla="*/ 68 h 168"/>
                <a:gd name="T36" fmla="*/ 47 w 237"/>
                <a:gd name="T37" fmla="*/ 52 h 168"/>
                <a:gd name="T38" fmla="*/ 62 w 237"/>
                <a:gd name="T39" fmla="*/ 37 h 168"/>
                <a:gd name="T40" fmla="*/ 174 w 237"/>
                <a:gd name="T41" fmla="*/ 37 h 168"/>
                <a:gd name="T42" fmla="*/ 190 w 237"/>
                <a:gd name="T43" fmla="*/ 52 h 168"/>
                <a:gd name="T44" fmla="*/ 174 w 237"/>
                <a:gd name="T45" fmla="*/ 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7" h="168">
                  <a:moveTo>
                    <a:pt x="209" y="0"/>
                  </a:moveTo>
                  <a:cubicBezTo>
                    <a:pt x="28" y="0"/>
                    <a:pt x="28" y="0"/>
                    <a:pt x="28" y="0"/>
                  </a:cubicBezTo>
                  <a:cubicBezTo>
                    <a:pt x="13" y="0"/>
                    <a:pt x="0" y="13"/>
                    <a:pt x="0" y="28"/>
                  </a:cubicBezTo>
                  <a:cubicBezTo>
                    <a:pt x="0" y="139"/>
                    <a:pt x="0" y="139"/>
                    <a:pt x="0" y="139"/>
                  </a:cubicBezTo>
                  <a:cubicBezTo>
                    <a:pt x="0" y="155"/>
                    <a:pt x="13" y="168"/>
                    <a:pt x="28" y="168"/>
                  </a:cubicBezTo>
                  <a:cubicBezTo>
                    <a:pt x="209" y="168"/>
                    <a:pt x="209" y="168"/>
                    <a:pt x="209" y="168"/>
                  </a:cubicBezTo>
                  <a:cubicBezTo>
                    <a:pt x="224" y="168"/>
                    <a:pt x="237" y="155"/>
                    <a:pt x="237" y="139"/>
                  </a:cubicBezTo>
                  <a:cubicBezTo>
                    <a:pt x="237" y="28"/>
                    <a:pt x="237" y="28"/>
                    <a:pt x="237" y="28"/>
                  </a:cubicBezTo>
                  <a:cubicBezTo>
                    <a:pt x="237" y="13"/>
                    <a:pt x="224" y="0"/>
                    <a:pt x="209" y="0"/>
                  </a:cubicBezTo>
                  <a:close/>
                  <a:moveTo>
                    <a:pt x="174" y="131"/>
                  </a:moveTo>
                  <a:cubicBezTo>
                    <a:pt x="62" y="131"/>
                    <a:pt x="62" y="131"/>
                    <a:pt x="62" y="131"/>
                  </a:cubicBezTo>
                  <a:cubicBezTo>
                    <a:pt x="54" y="131"/>
                    <a:pt x="47" y="124"/>
                    <a:pt x="47" y="116"/>
                  </a:cubicBezTo>
                  <a:cubicBezTo>
                    <a:pt x="47" y="107"/>
                    <a:pt x="54" y="100"/>
                    <a:pt x="62" y="100"/>
                  </a:cubicBezTo>
                  <a:cubicBezTo>
                    <a:pt x="174" y="100"/>
                    <a:pt x="174" y="100"/>
                    <a:pt x="174" y="100"/>
                  </a:cubicBezTo>
                  <a:cubicBezTo>
                    <a:pt x="183" y="100"/>
                    <a:pt x="190" y="107"/>
                    <a:pt x="190" y="116"/>
                  </a:cubicBezTo>
                  <a:cubicBezTo>
                    <a:pt x="190" y="124"/>
                    <a:pt x="183" y="131"/>
                    <a:pt x="174" y="131"/>
                  </a:cubicBezTo>
                  <a:close/>
                  <a:moveTo>
                    <a:pt x="174" y="68"/>
                  </a:moveTo>
                  <a:cubicBezTo>
                    <a:pt x="62" y="68"/>
                    <a:pt x="62" y="68"/>
                    <a:pt x="62" y="68"/>
                  </a:cubicBezTo>
                  <a:cubicBezTo>
                    <a:pt x="54" y="68"/>
                    <a:pt x="47" y="61"/>
                    <a:pt x="47" y="52"/>
                  </a:cubicBezTo>
                  <a:cubicBezTo>
                    <a:pt x="47" y="44"/>
                    <a:pt x="54" y="37"/>
                    <a:pt x="62" y="37"/>
                  </a:cubicBezTo>
                  <a:cubicBezTo>
                    <a:pt x="174" y="37"/>
                    <a:pt x="174" y="37"/>
                    <a:pt x="174" y="37"/>
                  </a:cubicBezTo>
                  <a:cubicBezTo>
                    <a:pt x="183" y="37"/>
                    <a:pt x="190" y="44"/>
                    <a:pt x="190" y="52"/>
                  </a:cubicBezTo>
                  <a:cubicBezTo>
                    <a:pt x="190" y="61"/>
                    <a:pt x="183" y="68"/>
                    <a:pt x="174"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sp>
          <p:nvSpPr>
            <p:cNvPr id="18" name="Freeform 251">
              <a:extLst>
                <a:ext uri="{FF2B5EF4-FFF2-40B4-BE49-F238E27FC236}">
                  <a16:creationId xmlns:a16="http://schemas.microsoft.com/office/drawing/2014/main" id="{B4F8004C-D0F2-41E5-A041-E032942440CB}"/>
                </a:ext>
              </a:extLst>
            </p:cNvPr>
            <p:cNvSpPr>
              <a:spLocks noEditPoints="1"/>
            </p:cNvSpPr>
            <p:nvPr/>
          </p:nvSpPr>
          <p:spPr bwMode="auto">
            <a:xfrm>
              <a:off x="3808" y="684"/>
              <a:ext cx="65" cy="36"/>
            </a:xfrm>
            <a:custGeom>
              <a:avLst/>
              <a:gdLst>
                <a:gd name="T0" fmla="*/ 28 w 417"/>
                <a:gd name="T1" fmla="*/ 227 h 227"/>
                <a:gd name="T2" fmla="*/ 388 w 417"/>
                <a:gd name="T3" fmla="*/ 227 h 227"/>
                <a:gd name="T4" fmla="*/ 417 w 417"/>
                <a:gd name="T5" fmla="*/ 199 h 227"/>
                <a:gd name="T6" fmla="*/ 417 w 417"/>
                <a:gd name="T7" fmla="*/ 28 h 227"/>
                <a:gd name="T8" fmla="*/ 388 w 417"/>
                <a:gd name="T9" fmla="*/ 0 h 227"/>
                <a:gd name="T10" fmla="*/ 28 w 417"/>
                <a:gd name="T11" fmla="*/ 0 h 227"/>
                <a:gd name="T12" fmla="*/ 0 w 417"/>
                <a:gd name="T13" fmla="*/ 28 h 227"/>
                <a:gd name="T14" fmla="*/ 0 w 417"/>
                <a:gd name="T15" fmla="*/ 199 h 227"/>
                <a:gd name="T16" fmla="*/ 28 w 417"/>
                <a:gd name="T17" fmla="*/ 227 h 227"/>
                <a:gd name="T18" fmla="*/ 74 w 417"/>
                <a:gd name="T19" fmla="*/ 40 h 227"/>
                <a:gd name="T20" fmla="*/ 342 w 417"/>
                <a:gd name="T21" fmla="*/ 40 h 227"/>
                <a:gd name="T22" fmla="*/ 358 w 417"/>
                <a:gd name="T23" fmla="*/ 55 h 227"/>
                <a:gd name="T24" fmla="*/ 342 w 417"/>
                <a:gd name="T25" fmla="*/ 71 h 227"/>
                <a:gd name="T26" fmla="*/ 74 w 417"/>
                <a:gd name="T27" fmla="*/ 71 h 227"/>
                <a:gd name="T28" fmla="*/ 58 w 417"/>
                <a:gd name="T29" fmla="*/ 55 h 227"/>
                <a:gd name="T30" fmla="*/ 74 w 417"/>
                <a:gd name="T31" fmla="*/ 40 h 227"/>
                <a:gd name="T32" fmla="*/ 74 w 417"/>
                <a:gd name="T33" fmla="*/ 98 h 227"/>
                <a:gd name="T34" fmla="*/ 342 w 417"/>
                <a:gd name="T35" fmla="*/ 98 h 227"/>
                <a:gd name="T36" fmla="*/ 358 w 417"/>
                <a:gd name="T37" fmla="*/ 113 h 227"/>
                <a:gd name="T38" fmla="*/ 342 w 417"/>
                <a:gd name="T39" fmla="*/ 129 h 227"/>
                <a:gd name="T40" fmla="*/ 74 w 417"/>
                <a:gd name="T41" fmla="*/ 129 h 227"/>
                <a:gd name="T42" fmla="*/ 58 w 417"/>
                <a:gd name="T43" fmla="*/ 113 h 227"/>
                <a:gd name="T44" fmla="*/ 74 w 417"/>
                <a:gd name="T45" fmla="*/ 98 h 227"/>
                <a:gd name="T46" fmla="*/ 74 w 417"/>
                <a:gd name="T47" fmla="*/ 156 h 227"/>
                <a:gd name="T48" fmla="*/ 342 w 417"/>
                <a:gd name="T49" fmla="*/ 156 h 227"/>
                <a:gd name="T50" fmla="*/ 358 w 417"/>
                <a:gd name="T51" fmla="*/ 172 h 227"/>
                <a:gd name="T52" fmla="*/ 342 w 417"/>
                <a:gd name="T53" fmla="*/ 187 h 227"/>
                <a:gd name="T54" fmla="*/ 74 w 417"/>
                <a:gd name="T55" fmla="*/ 187 h 227"/>
                <a:gd name="T56" fmla="*/ 58 w 417"/>
                <a:gd name="T57" fmla="*/ 172 h 227"/>
                <a:gd name="T58" fmla="*/ 74 w 417"/>
                <a:gd name="T59" fmla="*/ 15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7" h="227">
                  <a:moveTo>
                    <a:pt x="28" y="227"/>
                  </a:moveTo>
                  <a:cubicBezTo>
                    <a:pt x="388" y="227"/>
                    <a:pt x="388" y="227"/>
                    <a:pt x="388" y="227"/>
                  </a:cubicBezTo>
                  <a:cubicBezTo>
                    <a:pt x="404" y="227"/>
                    <a:pt x="417" y="214"/>
                    <a:pt x="417" y="199"/>
                  </a:cubicBezTo>
                  <a:cubicBezTo>
                    <a:pt x="417" y="28"/>
                    <a:pt x="417" y="28"/>
                    <a:pt x="417" y="28"/>
                  </a:cubicBezTo>
                  <a:cubicBezTo>
                    <a:pt x="417" y="12"/>
                    <a:pt x="404" y="0"/>
                    <a:pt x="388" y="0"/>
                  </a:cubicBezTo>
                  <a:cubicBezTo>
                    <a:pt x="28" y="0"/>
                    <a:pt x="28" y="0"/>
                    <a:pt x="28" y="0"/>
                  </a:cubicBezTo>
                  <a:cubicBezTo>
                    <a:pt x="12" y="0"/>
                    <a:pt x="0" y="12"/>
                    <a:pt x="0" y="28"/>
                  </a:cubicBezTo>
                  <a:cubicBezTo>
                    <a:pt x="0" y="199"/>
                    <a:pt x="0" y="199"/>
                    <a:pt x="0" y="199"/>
                  </a:cubicBezTo>
                  <a:cubicBezTo>
                    <a:pt x="0" y="214"/>
                    <a:pt x="12" y="227"/>
                    <a:pt x="28" y="227"/>
                  </a:cubicBezTo>
                  <a:close/>
                  <a:moveTo>
                    <a:pt x="74" y="40"/>
                  </a:moveTo>
                  <a:cubicBezTo>
                    <a:pt x="342" y="40"/>
                    <a:pt x="342" y="40"/>
                    <a:pt x="342" y="40"/>
                  </a:cubicBezTo>
                  <a:cubicBezTo>
                    <a:pt x="351" y="40"/>
                    <a:pt x="358" y="46"/>
                    <a:pt x="358" y="55"/>
                  </a:cubicBezTo>
                  <a:cubicBezTo>
                    <a:pt x="358" y="64"/>
                    <a:pt x="351" y="71"/>
                    <a:pt x="342" y="71"/>
                  </a:cubicBezTo>
                  <a:cubicBezTo>
                    <a:pt x="74" y="71"/>
                    <a:pt x="74" y="71"/>
                    <a:pt x="74" y="71"/>
                  </a:cubicBezTo>
                  <a:cubicBezTo>
                    <a:pt x="65" y="71"/>
                    <a:pt x="58" y="64"/>
                    <a:pt x="58" y="55"/>
                  </a:cubicBezTo>
                  <a:cubicBezTo>
                    <a:pt x="58" y="46"/>
                    <a:pt x="65" y="40"/>
                    <a:pt x="74" y="40"/>
                  </a:cubicBezTo>
                  <a:close/>
                  <a:moveTo>
                    <a:pt x="74" y="98"/>
                  </a:moveTo>
                  <a:cubicBezTo>
                    <a:pt x="342" y="98"/>
                    <a:pt x="342" y="98"/>
                    <a:pt x="342" y="98"/>
                  </a:cubicBezTo>
                  <a:cubicBezTo>
                    <a:pt x="351" y="98"/>
                    <a:pt x="358" y="105"/>
                    <a:pt x="358" y="113"/>
                  </a:cubicBezTo>
                  <a:cubicBezTo>
                    <a:pt x="358" y="122"/>
                    <a:pt x="351" y="129"/>
                    <a:pt x="342" y="129"/>
                  </a:cubicBezTo>
                  <a:cubicBezTo>
                    <a:pt x="74" y="129"/>
                    <a:pt x="74" y="129"/>
                    <a:pt x="74" y="129"/>
                  </a:cubicBezTo>
                  <a:cubicBezTo>
                    <a:pt x="65" y="129"/>
                    <a:pt x="58" y="122"/>
                    <a:pt x="58" y="113"/>
                  </a:cubicBezTo>
                  <a:cubicBezTo>
                    <a:pt x="58" y="105"/>
                    <a:pt x="65" y="98"/>
                    <a:pt x="74" y="98"/>
                  </a:cubicBezTo>
                  <a:close/>
                  <a:moveTo>
                    <a:pt x="74" y="156"/>
                  </a:moveTo>
                  <a:cubicBezTo>
                    <a:pt x="342" y="156"/>
                    <a:pt x="342" y="156"/>
                    <a:pt x="342" y="156"/>
                  </a:cubicBezTo>
                  <a:cubicBezTo>
                    <a:pt x="351" y="156"/>
                    <a:pt x="358" y="163"/>
                    <a:pt x="358" y="172"/>
                  </a:cubicBezTo>
                  <a:cubicBezTo>
                    <a:pt x="358" y="180"/>
                    <a:pt x="351" y="187"/>
                    <a:pt x="342" y="187"/>
                  </a:cubicBezTo>
                  <a:cubicBezTo>
                    <a:pt x="74" y="187"/>
                    <a:pt x="74" y="187"/>
                    <a:pt x="74" y="187"/>
                  </a:cubicBezTo>
                  <a:cubicBezTo>
                    <a:pt x="65" y="187"/>
                    <a:pt x="58" y="180"/>
                    <a:pt x="58" y="172"/>
                  </a:cubicBezTo>
                  <a:cubicBezTo>
                    <a:pt x="58" y="163"/>
                    <a:pt x="65" y="156"/>
                    <a:pt x="74" y="1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sp>
          <p:nvSpPr>
            <p:cNvPr id="20" name="Freeform 252">
              <a:extLst>
                <a:ext uri="{FF2B5EF4-FFF2-40B4-BE49-F238E27FC236}">
                  <a16:creationId xmlns:a16="http://schemas.microsoft.com/office/drawing/2014/main" id="{9B42BBBE-76DC-82D5-8A35-9322CA7A4CA2}"/>
                </a:ext>
              </a:extLst>
            </p:cNvPr>
            <p:cNvSpPr>
              <a:spLocks noEditPoints="1"/>
            </p:cNvSpPr>
            <p:nvPr/>
          </p:nvSpPr>
          <p:spPr bwMode="auto">
            <a:xfrm>
              <a:off x="3727" y="641"/>
              <a:ext cx="226" cy="226"/>
            </a:xfrm>
            <a:custGeom>
              <a:avLst/>
              <a:gdLst>
                <a:gd name="T0" fmla="*/ 0 w 1450"/>
                <a:gd name="T1" fmla="*/ 725 h 1450"/>
                <a:gd name="T2" fmla="*/ 1450 w 1450"/>
                <a:gd name="T3" fmla="*/ 725 h 1450"/>
                <a:gd name="T4" fmla="*/ 486 w 1450"/>
                <a:gd name="T5" fmla="*/ 306 h 1450"/>
                <a:gd name="T6" fmla="*/ 905 w 1450"/>
                <a:gd name="T7" fmla="*/ 247 h 1450"/>
                <a:gd name="T8" fmla="*/ 965 w 1450"/>
                <a:gd name="T9" fmla="*/ 477 h 1450"/>
                <a:gd name="T10" fmla="*/ 545 w 1450"/>
                <a:gd name="T11" fmla="*/ 536 h 1450"/>
                <a:gd name="T12" fmla="*/ 486 w 1450"/>
                <a:gd name="T13" fmla="*/ 306 h 1450"/>
                <a:gd name="T14" fmla="*/ 358 w 1450"/>
                <a:gd name="T15" fmla="*/ 699 h 1450"/>
                <a:gd name="T16" fmla="*/ 709 w 1450"/>
                <a:gd name="T17" fmla="*/ 581 h 1450"/>
                <a:gd name="T18" fmla="*/ 740 w 1450"/>
                <a:gd name="T19" fmla="*/ 581 h 1450"/>
                <a:gd name="T20" fmla="*/ 1092 w 1450"/>
                <a:gd name="T21" fmla="*/ 699 h 1450"/>
                <a:gd name="T22" fmla="*/ 1124 w 1450"/>
                <a:gd name="T23" fmla="*/ 780 h 1450"/>
                <a:gd name="T24" fmla="*/ 1093 w 1450"/>
                <a:gd name="T25" fmla="*/ 780 h 1450"/>
                <a:gd name="T26" fmla="*/ 740 w 1450"/>
                <a:gd name="T27" fmla="*/ 731 h 1450"/>
                <a:gd name="T28" fmla="*/ 725 w 1450"/>
                <a:gd name="T29" fmla="*/ 796 h 1450"/>
                <a:gd name="T30" fmla="*/ 709 w 1450"/>
                <a:gd name="T31" fmla="*/ 731 h 1450"/>
                <a:gd name="T32" fmla="*/ 357 w 1450"/>
                <a:gd name="T33" fmla="*/ 780 h 1450"/>
                <a:gd name="T34" fmla="*/ 326 w 1450"/>
                <a:gd name="T35" fmla="*/ 780 h 1450"/>
                <a:gd name="T36" fmla="*/ 491 w 1450"/>
                <a:gd name="T37" fmla="*/ 992 h 1450"/>
                <a:gd name="T38" fmla="*/ 251 w 1450"/>
                <a:gd name="T39" fmla="*/ 1052 h 1450"/>
                <a:gd name="T40" fmla="*/ 192 w 1450"/>
                <a:gd name="T41" fmla="*/ 881 h 1450"/>
                <a:gd name="T42" fmla="*/ 432 w 1450"/>
                <a:gd name="T43" fmla="*/ 822 h 1450"/>
                <a:gd name="T44" fmla="*/ 491 w 1450"/>
                <a:gd name="T45" fmla="*/ 992 h 1450"/>
                <a:gd name="T46" fmla="*/ 815 w 1450"/>
                <a:gd name="T47" fmla="*/ 1052 h 1450"/>
                <a:gd name="T48" fmla="*/ 575 w 1450"/>
                <a:gd name="T49" fmla="*/ 992 h 1450"/>
                <a:gd name="T50" fmla="*/ 635 w 1450"/>
                <a:gd name="T51" fmla="*/ 822 h 1450"/>
                <a:gd name="T52" fmla="*/ 875 w 1450"/>
                <a:gd name="T53" fmla="*/ 881 h 1450"/>
                <a:gd name="T54" fmla="*/ 1199 w 1450"/>
                <a:gd name="T55" fmla="*/ 1052 h 1450"/>
                <a:gd name="T56" fmla="*/ 959 w 1450"/>
                <a:gd name="T57" fmla="*/ 992 h 1450"/>
                <a:gd name="T58" fmla="*/ 1018 w 1450"/>
                <a:gd name="T59" fmla="*/ 822 h 1450"/>
                <a:gd name="T60" fmla="*/ 1258 w 1450"/>
                <a:gd name="T61" fmla="*/ 881 h 1450"/>
                <a:gd name="T62" fmla="*/ 1199 w 1450"/>
                <a:gd name="T63" fmla="*/ 1052 h 1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50" h="1450">
                  <a:moveTo>
                    <a:pt x="725" y="0"/>
                  </a:moveTo>
                  <a:cubicBezTo>
                    <a:pt x="325" y="0"/>
                    <a:pt x="0" y="324"/>
                    <a:pt x="0" y="725"/>
                  </a:cubicBezTo>
                  <a:cubicBezTo>
                    <a:pt x="0" y="1125"/>
                    <a:pt x="325" y="1450"/>
                    <a:pt x="725" y="1450"/>
                  </a:cubicBezTo>
                  <a:cubicBezTo>
                    <a:pt x="1125" y="1450"/>
                    <a:pt x="1450" y="1125"/>
                    <a:pt x="1450" y="725"/>
                  </a:cubicBezTo>
                  <a:cubicBezTo>
                    <a:pt x="1450" y="324"/>
                    <a:pt x="1125" y="0"/>
                    <a:pt x="725" y="0"/>
                  </a:cubicBezTo>
                  <a:close/>
                  <a:moveTo>
                    <a:pt x="486" y="306"/>
                  </a:moveTo>
                  <a:cubicBezTo>
                    <a:pt x="486" y="273"/>
                    <a:pt x="512" y="247"/>
                    <a:pt x="545" y="247"/>
                  </a:cubicBezTo>
                  <a:cubicBezTo>
                    <a:pt x="905" y="247"/>
                    <a:pt x="905" y="247"/>
                    <a:pt x="905" y="247"/>
                  </a:cubicBezTo>
                  <a:cubicBezTo>
                    <a:pt x="938" y="247"/>
                    <a:pt x="965" y="273"/>
                    <a:pt x="965" y="306"/>
                  </a:cubicBezTo>
                  <a:cubicBezTo>
                    <a:pt x="965" y="477"/>
                    <a:pt x="965" y="477"/>
                    <a:pt x="965" y="477"/>
                  </a:cubicBezTo>
                  <a:cubicBezTo>
                    <a:pt x="965" y="510"/>
                    <a:pt x="938" y="536"/>
                    <a:pt x="905" y="536"/>
                  </a:cubicBezTo>
                  <a:cubicBezTo>
                    <a:pt x="545" y="536"/>
                    <a:pt x="545" y="536"/>
                    <a:pt x="545" y="536"/>
                  </a:cubicBezTo>
                  <a:cubicBezTo>
                    <a:pt x="512" y="536"/>
                    <a:pt x="486" y="510"/>
                    <a:pt x="486" y="477"/>
                  </a:cubicBezTo>
                  <a:lnTo>
                    <a:pt x="486" y="306"/>
                  </a:lnTo>
                  <a:close/>
                  <a:moveTo>
                    <a:pt x="326" y="731"/>
                  </a:moveTo>
                  <a:cubicBezTo>
                    <a:pt x="326" y="713"/>
                    <a:pt x="340" y="699"/>
                    <a:pt x="358" y="699"/>
                  </a:cubicBezTo>
                  <a:cubicBezTo>
                    <a:pt x="709" y="699"/>
                    <a:pt x="709" y="699"/>
                    <a:pt x="709" y="699"/>
                  </a:cubicBezTo>
                  <a:cubicBezTo>
                    <a:pt x="709" y="581"/>
                    <a:pt x="709" y="581"/>
                    <a:pt x="709" y="581"/>
                  </a:cubicBezTo>
                  <a:cubicBezTo>
                    <a:pt x="709" y="572"/>
                    <a:pt x="716" y="565"/>
                    <a:pt x="725" y="565"/>
                  </a:cubicBezTo>
                  <a:cubicBezTo>
                    <a:pt x="733" y="565"/>
                    <a:pt x="740" y="572"/>
                    <a:pt x="740" y="581"/>
                  </a:cubicBezTo>
                  <a:cubicBezTo>
                    <a:pt x="740" y="699"/>
                    <a:pt x="740" y="699"/>
                    <a:pt x="740" y="699"/>
                  </a:cubicBezTo>
                  <a:cubicBezTo>
                    <a:pt x="1092" y="699"/>
                    <a:pt x="1092" y="699"/>
                    <a:pt x="1092" y="699"/>
                  </a:cubicBezTo>
                  <a:cubicBezTo>
                    <a:pt x="1110" y="699"/>
                    <a:pt x="1124" y="713"/>
                    <a:pt x="1124" y="731"/>
                  </a:cubicBezTo>
                  <a:cubicBezTo>
                    <a:pt x="1124" y="780"/>
                    <a:pt x="1124" y="780"/>
                    <a:pt x="1124" y="780"/>
                  </a:cubicBezTo>
                  <a:cubicBezTo>
                    <a:pt x="1124" y="789"/>
                    <a:pt x="1117" y="796"/>
                    <a:pt x="1109" y="796"/>
                  </a:cubicBezTo>
                  <a:cubicBezTo>
                    <a:pt x="1100" y="796"/>
                    <a:pt x="1093" y="789"/>
                    <a:pt x="1093" y="780"/>
                  </a:cubicBezTo>
                  <a:cubicBezTo>
                    <a:pt x="1093" y="731"/>
                    <a:pt x="1093" y="731"/>
                    <a:pt x="1093" y="731"/>
                  </a:cubicBezTo>
                  <a:cubicBezTo>
                    <a:pt x="740" y="731"/>
                    <a:pt x="740" y="731"/>
                    <a:pt x="740" y="731"/>
                  </a:cubicBezTo>
                  <a:cubicBezTo>
                    <a:pt x="740" y="780"/>
                    <a:pt x="740" y="780"/>
                    <a:pt x="740" y="780"/>
                  </a:cubicBezTo>
                  <a:cubicBezTo>
                    <a:pt x="740" y="789"/>
                    <a:pt x="733" y="796"/>
                    <a:pt x="725" y="796"/>
                  </a:cubicBezTo>
                  <a:cubicBezTo>
                    <a:pt x="716" y="796"/>
                    <a:pt x="709" y="789"/>
                    <a:pt x="709" y="780"/>
                  </a:cubicBezTo>
                  <a:cubicBezTo>
                    <a:pt x="709" y="731"/>
                    <a:pt x="709" y="731"/>
                    <a:pt x="709" y="731"/>
                  </a:cubicBezTo>
                  <a:cubicBezTo>
                    <a:pt x="358" y="730"/>
                    <a:pt x="358" y="730"/>
                    <a:pt x="358" y="730"/>
                  </a:cubicBezTo>
                  <a:cubicBezTo>
                    <a:pt x="357" y="780"/>
                    <a:pt x="357" y="780"/>
                    <a:pt x="357" y="780"/>
                  </a:cubicBezTo>
                  <a:cubicBezTo>
                    <a:pt x="357" y="789"/>
                    <a:pt x="350" y="796"/>
                    <a:pt x="341" y="796"/>
                  </a:cubicBezTo>
                  <a:cubicBezTo>
                    <a:pt x="333" y="796"/>
                    <a:pt x="326" y="789"/>
                    <a:pt x="326" y="780"/>
                  </a:cubicBezTo>
                  <a:lnTo>
                    <a:pt x="326" y="731"/>
                  </a:lnTo>
                  <a:close/>
                  <a:moveTo>
                    <a:pt x="491" y="992"/>
                  </a:moveTo>
                  <a:cubicBezTo>
                    <a:pt x="491" y="1025"/>
                    <a:pt x="464" y="1052"/>
                    <a:pt x="432" y="1052"/>
                  </a:cubicBezTo>
                  <a:cubicBezTo>
                    <a:pt x="251" y="1052"/>
                    <a:pt x="251" y="1052"/>
                    <a:pt x="251" y="1052"/>
                  </a:cubicBezTo>
                  <a:cubicBezTo>
                    <a:pt x="218" y="1052"/>
                    <a:pt x="192" y="1025"/>
                    <a:pt x="192" y="992"/>
                  </a:cubicBezTo>
                  <a:cubicBezTo>
                    <a:pt x="192" y="881"/>
                    <a:pt x="192" y="881"/>
                    <a:pt x="192" y="881"/>
                  </a:cubicBezTo>
                  <a:cubicBezTo>
                    <a:pt x="192" y="848"/>
                    <a:pt x="218" y="822"/>
                    <a:pt x="251" y="822"/>
                  </a:cubicBezTo>
                  <a:cubicBezTo>
                    <a:pt x="432" y="822"/>
                    <a:pt x="432" y="822"/>
                    <a:pt x="432" y="822"/>
                  </a:cubicBezTo>
                  <a:cubicBezTo>
                    <a:pt x="464" y="822"/>
                    <a:pt x="491" y="848"/>
                    <a:pt x="491" y="881"/>
                  </a:cubicBezTo>
                  <a:lnTo>
                    <a:pt x="491" y="992"/>
                  </a:lnTo>
                  <a:close/>
                  <a:moveTo>
                    <a:pt x="875" y="992"/>
                  </a:moveTo>
                  <a:cubicBezTo>
                    <a:pt x="875" y="1025"/>
                    <a:pt x="848" y="1052"/>
                    <a:pt x="815" y="1052"/>
                  </a:cubicBezTo>
                  <a:cubicBezTo>
                    <a:pt x="635" y="1052"/>
                    <a:pt x="635" y="1052"/>
                    <a:pt x="635" y="1052"/>
                  </a:cubicBezTo>
                  <a:cubicBezTo>
                    <a:pt x="602" y="1052"/>
                    <a:pt x="575" y="1025"/>
                    <a:pt x="575" y="992"/>
                  </a:cubicBezTo>
                  <a:cubicBezTo>
                    <a:pt x="575" y="881"/>
                    <a:pt x="575" y="881"/>
                    <a:pt x="575" y="881"/>
                  </a:cubicBezTo>
                  <a:cubicBezTo>
                    <a:pt x="575" y="848"/>
                    <a:pt x="602" y="822"/>
                    <a:pt x="635" y="822"/>
                  </a:cubicBezTo>
                  <a:cubicBezTo>
                    <a:pt x="815" y="822"/>
                    <a:pt x="815" y="822"/>
                    <a:pt x="815" y="822"/>
                  </a:cubicBezTo>
                  <a:cubicBezTo>
                    <a:pt x="848" y="822"/>
                    <a:pt x="875" y="848"/>
                    <a:pt x="875" y="881"/>
                  </a:cubicBezTo>
                  <a:lnTo>
                    <a:pt x="875" y="992"/>
                  </a:lnTo>
                  <a:close/>
                  <a:moveTo>
                    <a:pt x="1199" y="1052"/>
                  </a:moveTo>
                  <a:cubicBezTo>
                    <a:pt x="1018" y="1052"/>
                    <a:pt x="1018" y="1052"/>
                    <a:pt x="1018" y="1052"/>
                  </a:cubicBezTo>
                  <a:cubicBezTo>
                    <a:pt x="985" y="1052"/>
                    <a:pt x="959" y="1025"/>
                    <a:pt x="959" y="992"/>
                  </a:cubicBezTo>
                  <a:cubicBezTo>
                    <a:pt x="959" y="881"/>
                    <a:pt x="959" y="881"/>
                    <a:pt x="959" y="881"/>
                  </a:cubicBezTo>
                  <a:cubicBezTo>
                    <a:pt x="959" y="848"/>
                    <a:pt x="985" y="822"/>
                    <a:pt x="1018" y="822"/>
                  </a:cubicBezTo>
                  <a:cubicBezTo>
                    <a:pt x="1199" y="822"/>
                    <a:pt x="1199" y="822"/>
                    <a:pt x="1199" y="822"/>
                  </a:cubicBezTo>
                  <a:cubicBezTo>
                    <a:pt x="1232" y="822"/>
                    <a:pt x="1258" y="848"/>
                    <a:pt x="1258" y="881"/>
                  </a:cubicBezTo>
                  <a:cubicBezTo>
                    <a:pt x="1258" y="992"/>
                    <a:pt x="1258" y="992"/>
                    <a:pt x="1258" y="992"/>
                  </a:cubicBezTo>
                  <a:cubicBezTo>
                    <a:pt x="1258" y="1025"/>
                    <a:pt x="1232" y="1052"/>
                    <a:pt x="1199" y="10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sp>
          <p:nvSpPr>
            <p:cNvPr id="21" name="Freeform 253">
              <a:extLst>
                <a:ext uri="{FF2B5EF4-FFF2-40B4-BE49-F238E27FC236}">
                  <a16:creationId xmlns:a16="http://schemas.microsoft.com/office/drawing/2014/main" id="{2FB506E7-76CF-7632-3DFB-F204B91B9C6D}"/>
                </a:ext>
              </a:extLst>
            </p:cNvPr>
            <p:cNvSpPr>
              <a:spLocks noEditPoints="1"/>
            </p:cNvSpPr>
            <p:nvPr/>
          </p:nvSpPr>
          <p:spPr bwMode="auto">
            <a:xfrm>
              <a:off x="3881" y="774"/>
              <a:ext cx="37" cy="26"/>
            </a:xfrm>
            <a:custGeom>
              <a:avLst/>
              <a:gdLst>
                <a:gd name="T0" fmla="*/ 209 w 237"/>
                <a:gd name="T1" fmla="*/ 0 h 168"/>
                <a:gd name="T2" fmla="*/ 28 w 237"/>
                <a:gd name="T3" fmla="*/ 0 h 168"/>
                <a:gd name="T4" fmla="*/ 0 w 237"/>
                <a:gd name="T5" fmla="*/ 28 h 168"/>
                <a:gd name="T6" fmla="*/ 0 w 237"/>
                <a:gd name="T7" fmla="*/ 139 h 168"/>
                <a:gd name="T8" fmla="*/ 28 w 237"/>
                <a:gd name="T9" fmla="*/ 168 h 168"/>
                <a:gd name="T10" fmla="*/ 209 w 237"/>
                <a:gd name="T11" fmla="*/ 168 h 168"/>
                <a:gd name="T12" fmla="*/ 237 w 237"/>
                <a:gd name="T13" fmla="*/ 139 h 168"/>
                <a:gd name="T14" fmla="*/ 237 w 237"/>
                <a:gd name="T15" fmla="*/ 28 h 168"/>
                <a:gd name="T16" fmla="*/ 209 w 237"/>
                <a:gd name="T17" fmla="*/ 0 h 168"/>
                <a:gd name="T18" fmla="*/ 174 w 237"/>
                <a:gd name="T19" fmla="*/ 131 h 168"/>
                <a:gd name="T20" fmla="*/ 63 w 237"/>
                <a:gd name="T21" fmla="*/ 131 h 168"/>
                <a:gd name="T22" fmla="*/ 47 w 237"/>
                <a:gd name="T23" fmla="*/ 116 h 168"/>
                <a:gd name="T24" fmla="*/ 63 w 237"/>
                <a:gd name="T25" fmla="*/ 100 h 168"/>
                <a:gd name="T26" fmla="*/ 174 w 237"/>
                <a:gd name="T27" fmla="*/ 100 h 168"/>
                <a:gd name="T28" fmla="*/ 190 w 237"/>
                <a:gd name="T29" fmla="*/ 116 h 168"/>
                <a:gd name="T30" fmla="*/ 174 w 237"/>
                <a:gd name="T31" fmla="*/ 131 h 168"/>
                <a:gd name="T32" fmla="*/ 174 w 237"/>
                <a:gd name="T33" fmla="*/ 68 h 168"/>
                <a:gd name="T34" fmla="*/ 63 w 237"/>
                <a:gd name="T35" fmla="*/ 68 h 168"/>
                <a:gd name="T36" fmla="*/ 47 w 237"/>
                <a:gd name="T37" fmla="*/ 52 h 168"/>
                <a:gd name="T38" fmla="*/ 63 w 237"/>
                <a:gd name="T39" fmla="*/ 37 h 168"/>
                <a:gd name="T40" fmla="*/ 174 w 237"/>
                <a:gd name="T41" fmla="*/ 37 h 168"/>
                <a:gd name="T42" fmla="*/ 190 w 237"/>
                <a:gd name="T43" fmla="*/ 52 h 168"/>
                <a:gd name="T44" fmla="*/ 174 w 237"/>
                <a:gd name="T45" fmla="*/ 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7" h="168">
                  <a:moveTo>
                    <a:pt x="209" y="0"/>
                  </a:moveTo>
                  <a:cubicBezTo>
                    <a:pt x="28" y="0"/>
                    <a:pt x="28" y="0"/>
                    <a:pt x="28" y="0"/>
                  </a:cubicBezTo>
                  <a:cubicBezTo>
                    <a:pt x="13" y="0"/>
                    <a:pt x="0" y="13"/>
                    <a:pt x="0" y="28"/>
                  </a:cubicBezTo>
                  <a:cubicBezTo>
                    <a:pt x="0" y="139"/>
                    <a:pt x="0" y="139"/>
                    <a:pt x="0" y="139"/>
                  </a:cubicBezTo>
                  <a:cubicBezTo>
                    <a:pt x="0" y="155"/>
                    <a:pt x="13" y="168"/>
                    <a:pt x="28" y="168"/>
                  </a:cubicBezTo>
                  <a:cubicBezTo>
                    <a:pt x="209" y="168"/>
                    <a:pt x="209" y="168"/>
                    <a:pt x="209" y="168"/>
                  </a:cubicBezTo>
                  <a:cubicBezTo>
                    <a:pt x="224" y="168"/>
                    <a:pt x="237" y="155"/>
                    <a:pt x="237" y="139"/>
                  </a:cubicBezTo>
                  <a:cubicBezTo>
                    <a:pt x="237" y="28"/>
                    <a:pt x="237" y="28"/>
                    <a:pt x="237" y="28"/>
                  </a:cubicBezTo>
                  <a:cubicBezTo>
                    <a:pt x="237" y="13"/>
                    <a:pt x="224" y="0"/>
                    <a:pt x="209" y="0"/>
                  </a:cubicBezTo>
                  <a:close/>
                  <a:moveTo>
                    <a:pt x="174" y="131"/>
                  </a:moveTo>
                  <a:cubicBezTo>
                    <a:pt x="63" y="131"/>
                    <a:pt x="63" y="131"/>
                    <a:pt x="63" y="131"/>
                  </a:cubicBezTo>
                  <a:cubicBezTo>
                    <a:pt x="54" y="131"/>
                    <a:pt x="47" y="124"/>
                    <a:pt x="47" y="116"/>
                  </a:cubicBezTo>
                  <a:cubicBezTo>
                    <a:pt x="47" y="107"/>
                    <a:pt x="54" y="100"/>
                    <a:pt x="63" y="100"/>
                  </a:cubicBezTo>
                  <a:cubicBezTo>
                    <a:pt x="174" y="100"/>
                    <a:pt x="174" y="100"/>
                    <a:pt x="174" y="100"/>
                  </a:cubicBezTo>
                  <a:cubicBezTo>
                    <a:pt x="183" y="100"/>
                    <a:pt x="190" y="107"/>
                    <a:pt x="190" y="116"/>
                  </a:cubicBezTo>
                  <a:cubicBezTo>
                    <a:pt x="190" y="124"/>
                    <a:pt x="183" y="131"/>
                    <a:pt x="174" y="131"/>
                  </a:cubicBezTo>
                  <a:close/>
                  <a:moveTo>
                    <a:pt x="174" y="68"/>
                  </a:moveTo>
                  <a:cubicBezTo>
                    <a:pt x="63" y="68"/>
                    <a:pt x="63" y="68"/>
                    <a:pt x="63" y="68"/>
                  </a:cubicBezTo>
                  <a:cubicBezTo>
                    <a:pt x="54" y="68"/>
                    <a:pt x="47" y="61"/>
                    <a:pt x="47" y="52"/>
                  </a:cubicBezTo>
                  <a:cubicBezTo>
                    <a:pt x="47" y="44"/>
                    <a:pt x="54" y="37"/>
                    <a:pt x="63" y="37"/>
                  </a:cubicBezTo>
                  <a:cubicBezTo>
                    <a:pt x="174" y="37"/>
                    <a:pt x="174" y="37"/>
                    <a:pt x="174" y="37"/>
                  </a:cubicBezTo>
                  <a:cubicBezTo>
                    <a:pt x="183" y="37"/>
                    <a:pt x="190" y="44"/>
                    <a:pt x="190" y="52"/>
                  </a:cubicBezTo>
                  <a:cubicBezTo>
                    <a:pt x="190" y="61"/>
                    <a:pt x="183" y="68"/>
                    <a:pt x="174"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grpSp>
      <p:sp>
        <p:nvSpPr>
          <p:cNvPr id="27" name="Title 2">
            <a:extLst>
              <a:ext uri="{FF2B5EF4-FFF2-40B4-BE49-F238E27FC236}">
                <a16:creationId xmlns:a16="http://schemas.microsoft.com/office/drawing/2014/main" id="{3A716117-EFBE-5195-7CD6-92074C34A103}"/>
              </a:ext>
            </a:extLst>
          </p:cNvPr>
          <p:cNvSpPr txBox="1">
            <a:spLocks/>
          </p:cNvSpPr>
          <p:nvPr/>
        </p:nvSpPr>
        <p:spPr>
          <a:xfrm>
            <a:off x="365628" y="779554"/>
            <a:ext cx="6492372" cy="506250"/>
          </a:xfrm>
          <a:prstGeom prst="rect">
            <a:avLst/>
          </a:prstGeom>
        </p:spPr>
        <p:txBody>
          <a:bodyPr vert="horz" lIns="0" tIns="0" rIns="0" bIns="0" rtlCol="0" anchor="t" anchorCtr="0">
            <a:noAutofit/>
          </a:bodyPr>
          <a:lstStyle>
            <a:lvl1pPr algn="l" defTabSz="514350" rtl="0" eaLnBrk="1" latinLnBrk="0" hangingPunct="1">
              <a:lnSpc>
                <a:spcPct val="110000"/>
              </a:lnSpc>
              <a:spcBef>
                <a:spcPct val="0"/>
              </a:spcBef>
              <a:buNone/>
              <a:defRPr sz="1406" b="1" i="0" kern="1200">
                <a:solidFill>
                  <a:schemeClr val="tx2"/>
                </a:solidFill>
                <a:latin typeface="Montserrat" pitchFamily="2" charset="77"/>
                <a:ea typeface="+mj-ea"/>
                <a:cs typeface="+mj-cs"/>
              </a:defRPr>
            </a:lvl1pPr>
          </a:lstStyle>
          <a:p>
            <a:r>
              <a:rPr lang="en-IE" sz="2000" noProof="0"/>
              <a:t>PHASE 1: EMPATHISE &amp; DEFINE</a:t>
            </a:r>
          </a:p>
          <a:p>
            <a:r>
              <a:rPr lang="en-IE" sz="2000" noProof="0">
                <a:solidFill>
                  <a:srgbClr val="3EC8D9"/>
                </a:solidFill>
              </a:rPr>
              <a:t>Planning</a:t>
            </a:r>
          </a:p>
        </p:txBody>
      </p:sp>
      <p:sp>
        <p:nvSpPr>
          <p:cNvPr id="23" name="CuadroTexto 22">
            <a:extLst>
              <a:ext uri="{FF2B5EF4-FFF2-40B4-BE49-F238E27FC236}">
                <a16:creationId xmlns:a16="http://schemas.microsoft.com/office/drawing/2014/main" id="{2DBF86A9-36DA-0837-74C5-2133099D71FA}"/>
              </a:ext>
            </a:extLst>
          </p:cNvPr>
          <p:cNvSpPr txBox="1"/>
          <p:nvPr/>
        </p:nvSpPr>
        <p:spPr>
          <a:xfrm>
            <a:off x="290706" y="1821481"/>
            <a:ext cx="6193978" cy="1169551"/>
          </a:xfrm>
          <a:prstGeom prst="rect">
            <a:avLst/>
          </a:prstGeom>
          <a:noFill/>
        </p:spPr>
        <p:txBody>
          <a:bodyPr wrap="square" lIns="91440" tIns="45720" rIns="91440" bIns="45720" rtlCol="0" anchor="t">
            <a:spAutoFit/>
          </a:bodyPr>
          <a:lstStyle/>
          <a:p>
            <a:pPr algn="ctr"/>
            <a:r>
              <a:rPr lang="en-IE" sz="1400" b="1" noProof="0">
                <a:solidFill>
                  <a:srgbClr val="19616F"/>
                </a:solidFill>
                <a:latin typeface="Montserrat" panose="00000500000000000000" pitchFamily="2" charset="0"/>
              </a:rPr>
              <a:t>VISION OF THE CCLL IS TO:</a:t>
            </a:r>
            <a:endParaRPr lang="en-IE" sz="1400" i="1" noProof="0">
              <a:solidFill>
                <a:srgbClr val="19616F"/>
              </a:solidFill>
              <a:latin typeface="Montserrat" panose="00000500000000000000" pitchFamily="2" charset="0"/>
            </a:endParaRPr>
          </a:p>
          <a:p>
            <a:pPr algn="ctr"/>
            <a:r>
              <a:rPr lang="en-IE" sz="1400" i="1" noProof="0">
                <a:solidFill>
                  <a:srgbClr val="19616F"/>
                </a:solidFill>
                <a:latin typeface="Montserrat"/>
              </a:rPr>
              <a:t>BECOME A REFERENCE IN ECOSYSTEM-BASED SOLUTIONS AND COASTAL ADAPTATION IN CLIMATERDAM, THROUGH ENHANCED ENGAGEMENT OF KEY STAKEHOLDERS AND CITIZENS PARTICIPATION. </a:t>
            </a:r>
          </a:p>
        </p:txBody>
      </p:sp>
      <p:grpSp>
        <p:nvGrpSpPr>
          <p:cNvPr id="17" name="Grupo 16">
            <a:extLst>
              <a:ext uri="{FF2B5EF4-FFF2-40B4-BE49-F238E27FC236}">
                <a16:creationId xmlns:a16="http://schemas.microsoft.com/office/drawing/2014/main" id="{BE3B4C65-D542-917C-E409-86F0E7F7AFB8}"/>
              </a:ext>
            </a:extLst>
          </p:cNvPr>
          <p:cNvGrpSpPr/>
          <p:nvPr/>
        </p:nvGrpSpPr>
        <p:grpSpPr>
          <a:xfrm>
            <a:off x="2041592" y="7587813"/>
            <a:ext cx="2686737" cy="2156535"/>
            <a:chOff x="7311269" y="3179393"/>
            <a:chExt cx="2580640" cy="2194340"/>
          </a:xfrm>
        </p:grpSpPr>
        <p:grpSp>
          <p:nvGrpSpPr>
            <p:cNvPr id="19" name="Grupo 18">
              <a:extLst>
                <a:ext uri="{FF2B5EF4-FFF2-40B4-BE49-F238E27FC236}">
                  <a16:creationId xmlns:a16="http://schemas.microsoft.com/office/drawing/2014/main" id="{B6FF07AF-E3BF-F2BA-4918-1E7874FC9B48}"/>
                </a:ext>
              </a:extLst>
            </p:cNvPr>
            <p:cNvGrpSpPr/>
            <p:nvPr/>
          </p:nvGrpSpPr>
          <p:grpSpPr>
            <a:xfrm>
              <a:off x="7480147" y="3231440"/>
              <a:ext cx="2242886" cy="2075804"/>
              <a:chOff x="2307557" y="1880263"/>
              <a:chExt cx="2242886" cy="2075804"/>
            </a:xfrm>
          </p:grpSpPr>
          <p:grpSp>
            <p:nvGrpSpPr>
              <p:cNvPr id="24" name="Grupo 23">
                <a:extLst>
                  <a:ext uri="{FF2B5EF4-FFF2-40B4-BE49-F238E27FC236}">
                    <a16:creationId xmlns:a16="http://schemas.microsoft.com/office/drawing/2014/main" id="{68F161B8-4190-ABC3-7F43-6B7B5EFAF960}"/>
                  </a:ext>
                </a:extLst>
              </p:cNvPr>
              <p:cNvGrpSpPr/>
              <p:nvPr/>
            </p:nvGrpSpPr>
            <p:grpSpPr>
              <a:xfrm>
                <a:off x="2307557" y="1880263"/>
                <a:ext cx="2242886" cy="2075804"/>
                <a:chOff x="286559" y="1650255"/>
                <a:chExt cx="2724705" cy="2668952"/>
              </a:xfrm>
            </p:grpSpPr>
            <p:sp>
              <p:nvSpPr>
                <p:cNvPr id="32" name="Elipse 31">
                  <a:extLst>
                    <a:ext uri="{FF2B5EF4-FFF2-40B4-BE49-F238E27FC236}">
                      <a16:creationId xmlns:a16="http://schemas.microsoft.com/office/drawing/2014/main" id="{1788CB4E-4FC6-DF11-79F9-BEE0E2C24890}"/>
                    </a:ext>
                  </a:extLst>
                </p:cNvPr>
                <p:cNvSpPr/>
                <p:nvPr/>
              </p:nvSpPr>
              <p:spPr>
                <a:xfrm>
                  <a:off x="734298" y="2090005"/>
                  <a:ext cx="1822458" cy="1793330"/>
                </a:xfrm>
                <a:prstGeom prst="ellipse">
                  <a:avLst/>
                </a:prstGeom>
                <a:solidFill>
                  <a:schemeClr val="bg1">
                    <a:lumMod val="95000"/>
                  </a:schemeClr>
                </a:solidFill>
                <a:ln w="19050">
                  <a:solidFill>
                    <a:srgbClr val="8D8D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noProof="0"/>
                </a:p>
              </p:txBody>
            </p:sp>
            <p:grpSp>
              <p:nvGrpSpPr>
                <p:cNvPr id="33" name="Grupo 32">
                  <a:extLst>
                    <a:ext uri="{FF2B5EF4-FFF2-40B4-BE49-F238E27FC236}">
                      <a16:creationId xmlns:a16="http://schemas.microsoft.com/office/drawing/2014/main" id="{11C40B9E-C7B9-9E12-3546-C368C1D7338A}"/>
                    </a:ext>
                  </a:extLst>
                </p:cNvPr>
                <p:cNvGrpSpPr/>
                <p:nvPr/>
              </p:nvGrpSpPr>
              <p:grpSpPr>
                <a:xfrm>
                  <a:off x="286559" y="1650255"/>
                  <a:ext cx="2724705" cy="2668952"/>
                  <a:chOff x="286559" y="1650255"/>
                  <a:chExt cx="2724705" cy="2668952"/>
                </a:xfrm>
              </p:grpSpPr>
              <p:grpSp>
                <p:nvGrpSpPr>
                  <p:cNvPr id="34" name="Google Shape;633;p21">
                    <a:extLst>
                      <a:ext uri="{FF2B5EF4-FFF2-40B4-BE49-F238E27FC236}">
                        <a16:creationId xmlns:a16="http://schemas.microsoft.com/office/drawing/2014/main" id="{F69D8C7B-38DD-B06F-84CB-89CC3F2BFB55}"/>
                      </a:ext>
                    </a:extLst>
                  </p:cNvPr>
                  <p:cNvGrpSpPr/>
                  <p:nvPr/>
                </p:nvGrpSpPr>
                <p:grpSpPr>
                  <a:xfrm>
                    <a:off x="286559" y="1666715"/>
                    <a:ext cx="2724705" cy="2652492"/>
                    <a:chOff x="3777694" y="1713461"/>
                    <a:chExt cx="4636613" cy="4636613"/>
                  </a:xfrm>
                </p:grpSpPr>
                <p:sp>
                  <p:nvSpPr>
                    <p:cNvPr id="36" name="Google Shape;634;p21">
                      <a:extLst>
                        <a:ext uri="{FF2B5EF4-FFF2-40B4-BE49-F238E27FC236}">
                          <a16:creationId xmlns:a16="http://schemas.microsoft.com/office/drawing/2014/main" id="{313660A8-B012-5ED7-9E93-A4637B26A778}"/>
                        </a:ext>
                      </a:extLst>
                    </p:cNvPr>
                    <p:cNvSpPr/>
                    <p:nvPr/>
                  </p:nvSpPr>
                  <p:spPr>
                    <a:xfrm>
                      <a:off x="5273040" y="1713461"/>
                      <a:ext cx="1645920" cy="1645920"/>
                    </a:xfrm>
                    <a:prstGeom prst="ellipse">
                      <a:avLst/>
                    </a:prstGeom>
                    <a:solidFill>
                      <a:srgbClr val="D9D9D9"/>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lang="en-IE" sz="1800" noProof="0">
                        <a:solidFill>
                          <a:schemeClr val="dk1"/>
                        </a:solidFill>
                        <a:latin typeface="Calibri"/>
                        <a:ea typeface="Calibri"/>
                        <a:cs typeface="Calibri"/>
                        <a:sym typeface="Calibri"/>
                      </a:endParaRPr>
                    </a:p>
                  </p:txBody>
                </p:sp>
                <p:sp>
                  <p:nvSpPr>
                    <p:cNvPr id="37" name="Google Shape;635;p21">
                      <a:extLst>
                        <a:ext uri="{FF2B5EF4-FFF2-40B4-BE49-F238E27FC236}">
                          <a16:creationId xmlns:a16="http://schemas.microsoft.com/office/drawing/2014/main" id="{7A23A05D-7FF9-3E84-69CD-3C4A9D110EAE}"/>
                        </a:ext>
                      </a:extLst>
                    </p:cNvPr>
                    <p:cNvSpPr/>
                    <p:nvPr/>
                  </p:nvSpPr>
                  <p:spPr>
                    <a:xfrm>
                      <a:off x="5273040" y="4704154"/>
                      <a:ext cx="1645920" cy="1645920"/>
                    </a:xfrm>
                    <a:prstGeom prst="ellipse">
                      <a:avLst/>
                    </a:prstGeom>
                    <a:solidFill>
                      <a:srgbClr val="D9D9D9"/>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lang="en-IE" sz="1800" noProof="0">
                        <a:solidFill>
                          <a:schemeClr val="dk1"/>
                        </a:solidFill>
                        <a:latin typeface="Calibri"/>
                        <a:ea typeface="Calibri"/>
                        <a:cs typeface="Calibri"/>
                        <a:sym typeface="Calibri"/>
                      </a:endParaRPr>
                    </a:p>
                  </p:txBody>
                </p:sp>
                <p:sp>
                  <p:nvSpPr>
                    <p:cNvPr id="38" name="Google Shape;636;p21">
                      <a:extLst>
                        <a:ext uri="{FF2B5EF4-FFF2-40B4-BE49-F238E27FC236}">
                          <a16:creationId xmlns:a16="http://schemas.microsoft.com/office/drawing/2014/main" id="{B802583E-A904-06D3-2798-45DBECC83EC8}"/>
                        </a:ext>
                      </a:extLst>
                    </p:cNvPr>
                    <p:cNvSpPr/>
                    <p:nvPr/>
                  </p:nvSpPr>
                  <p:spPr>
                    <a:xfrm>
                      <a:off x="3777694" y="3210881"/>
                      <a:ext cx="1645920" cy="1645920"/>
                    </a:xfrm>
                    <a:prstGeom prst="ellipse">
                      <a:avLst/>
                    </a:prstGeom>
                    <a:solidFill>
                      <a:srgbClr val="D9D9D9"/>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lang="en-IE" sz="1800" noProof="0">
                        <a:solidFill>
                          <a:schemeClr val="dk1"/>
                        </a:solidFill>
                        <a:latin typeface="Calibri"/>
                        <a:ea typeface="Calibri"/>
                        <a:cs typeface="Calibri"/>
                        <a:sym typeface="Calibri"/>
                      </a:endParaRPr>
                    </a:p>
                  </p:txBody>
                </p:sp>
                <p:sp>
                  <p:nvSpPr>
                    <p:cNvPr id="39" name="Google Shape;637;p21">
                      <a:extLst>
                        <a:ext uri="{FF2B5EF4-FFF2-40B4-BE49-F238E27FC236}">
                          <a16:creationId xmlns:a16="http://schemas.microsoft.com/office/drawing/2014/main" id="{8681C428-9BCB-692D-F998-F5CCB05CD50C}"/>
                        </a:ext>
                      </a:extLst>
                    </p:cNvPr>
                    <p:cNvSpPr/>
                    <p:nvPr/>
                  </p:nvSpPr>
                  <p:spPr>
                    <a:xfrm>
                      <a:off x="6768387" y="3210881"/>
                      <a:ext cx="1645920" cy="1645920"/>
                    </a:xfrm>
                    <a:prstGeom prst="ellipse">
                      <a:avLst/>
                    </a:prstGeom>
                    <a:solidFill>
                      <a:srgbClr val="D9D9D9"/>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lang="en-IE" sz="1800" noProof="0">
                        <a:solidFill>
                          <a:schemeClr val="dk1"/>
                        </a:solidFill>
                        <a:latin typeface="Calibri"/>
                        <a:ea typeface="Calibri"/>
                        <a:cs typeface="Calibri"/>
                        <a:sym typeface="Calibri"/>
                      </a:endParaRPr>
                    </a:p>
                  </p:txBody>
                </p:sp>
                <p:sp>
                  <p:nvSpPr>
                    <p:cNvPr id="40" name="Google Shape;638;p21">
                      <a:extLst>
                        <a:ext uri="{FF2B5EF4-FFF2-40B4-BE49-F238E27FC236}">
                          <a16:creationId xmlns:a16="http://schemas.microsoft.com/office/drawing/2014/main" id="{A39C68AC-B2F8-D003-94E3-A6F4CBC84E06}"/>
                        </a:ext>
                      </a:extLst>
                    </p:cNvPr>
                    <p:cNvSpPr/>
                    <p:nvPr/>
                  </p:nvSpPr>
                  <p:spPr>
                    <a:xfrm>
                      <a:off x="5289771" y="2475376"/>
                      <a:ext cx="1612457" cy="884004"/>
                    </a:xfrm>
                    <a:custGeom>
                      <a:avLst/>
                      <a:gdLst/>
                      <a:ahLst/>
                      <a:cxnLst/>
                      <a:rect l="l" t="t" r="r" b="b"/>
                      <a:pathLst>
                        <a:path w="1612456" h="884005" extrusionOk="0">
                          <a:moveTo>
                            <a:pt x="806228" y="0"/>
                          </a:moveTo>
                          <a:cubicBezTo>
                            <a:pt x="1074844" y="0"/>
                            <a:pt x="1327567" y="68049"/>
                            <a:pt x="1548097" y="187848"/>
                          </a:cubicBezTo>
                          <a:lnTo>
                            <a:pt x="1612456" y="226947"/>
                          </a:lnTo>
                          <a:lnTo>
                            <a:pt x="1592189" y="305768"/>
                          </a:lnTo>
                          <a:cubicBezTo>
                            <a:pt x="1487993" y="640769"/>
                            <a:pt x="1175516" y="884005"/>
                            <a:pt x="806228" y="884005"/>
                          </a:cubicBezTo>
                          <a:cubicBezTo>
                            <a:pt x="436940" y="884005"/>
                            <a:pt x="124463" y="640769"/>
                            <a:pt x="20267" y="305768"/>
                          </a:cubicBezTo>
                          <a:lnTo>
                            <a:pt x="0" y="226947"/>
                          </a:lnTo>
                          <a:lnTo>
                            <a:pt x="64359" y="187848"/>
                          </a:lnTo>
                          <a:cubicBezTo>
                            <a:pt x="284889" y="68049"/>
                            <a:pt x="537612" y="0"/>
                            <a:pt x="806228" y="0"/>
                          </a:cubicBezTo>
                          <a:close/>
                        </a:path>
                      </a:pathLst>
                    </a:custGeom>
                    <a:solidFill>
                      <a:srgbClr val="003F6C"/>
                    </a:solidFill>
                    <a:ln>
                      <a:noFill/>
                    </a:ln>
                  </p:spPr>
                  <p:txBody>
                    <a:bodyPr spcFirstLastPara="1" wrap="square" lIns="38100" tIns="38100" rIns="38100" bIns="38100" anchor="ctr" anchorCtr="0">
                      <a:noAutofit/>
                    </a:bodyPr>
                    <a:lstStyle/>
                    <a:p>
                      <a:pPr marL="0" marR="0" lvl="0" indent="0" algn="ctr" rtl="0">
                        <a:spcBef>
                          <a:spcPts val="0"/>
                        </a:spcBef>
                        <a:spcAft>
                          <a:spcPts val="0"/>
                        </a:spcAft>
                        <a:buNone/>
                      </a:pPr>
                      <a:r>
                        <a:rPr lang="en-IE" sz="2400" b="1" noProof="0">
                          <a:solidFill>
                            <a:srgbClr val="FFFFFF"/>
                          </a:solidFill>
                          <a:latin typeface="Montserrat" panose="00000500000000000000" pitchFamily="2" charset="0"/>
                          <a:ea typeface="Calibri"/>
                          <a:cs typeface="Calibri"/>
                          <a:sym typeface="Calibri"/>
                        </a:rPr>
                        <a:t>1</a:t>
                      </a:r>
                      <a:endParaRPr lang="en-IE" sz="1400" b="1" noProof="0">
                        <a:solidFill>
                          <a:schemeClr val="dk1"/>
                        </a:solidFill>
                        <a:latin typeface="Montserrat" panose="00000500000000000000" pitchFamily="2" charset="0"/>
                        <a:ea typeface="Calibri"/>
                        <a:cs typeface="Calibri"/>
                        <a:sym typeface="Calibri"/>
                      </a:endParaRPr>
                    </a:p>
                  </p:txBody>
                </p:sp>
                <p:sp>
                  <p:nvSpPr>
                    <p:cNvPr id="41" name="Google Shape;639;p21">
                      <a:extLst>
                        <a:ext uri="{FF2B5EF4-FFF2-40B4-BE49-F238E27FC236}">
                          <a16:creationId xmlns:a16="http://schemas.microsoft.com/office/drawing/2014/main" id="{BF7388AE-15DC-039E-84C4-0374EED7FB4A}"/>
                        </a:ext>
                      </a:extLst>
                    </p:cNvPr>
                    <p:cNvSpPr/>
                    <p:nvPr/>
                  </p:nvSpPr>
                  <p:spPr>
                    <a:xfrm>
                      <a:off x="4539608" y="3227433"/>
                      <a:ext cx="884006" cy="1612356"/>
                    </a:xfrm>
                    <a:custGeom>
                      <a:avLst/>
                      <a:gdLst/>
                      <a:ahLst/>
                      <a:cxnLst/>
                      <a:rect l="l" t="t" r="r" b="b"/>
                      <a:pathLst>
                        <a:path w="884006" h="1612356" extrusionOk="0">
                          <a:moveTo>
                            <a:pt x="225797" y="0"/>
                          </a:moveTo>
                          <a:lnTo>
                            <a:pt x="226901" y="168"/>
                          </a:lnTo>
                          <a:cubicBezTo>
                            <a:pt x="601910" y="76906"/>
                            <a:pt x="884006" y="408714"/>
                            <a:pt x="884006" y="806408"/>
                          </a:cubicBezTo>
                          <a:cubicBezTo>
                            <a:pt x="884006" y="1175696"/>
                            <a:pt x="640770" y="1488173"/>
                            <a:pt x="305769" y="1592369"/>
                          </a:cubicBezTo>
                          <a:lnTo>
                            <a:pt x="228036" y="1612356"/>
                          </a:lnTo>
                          <a:lnTo>
                            <a:pt x="187848" y="1546204"/>
                          </a:lnTo>
                          <a:cubicBezTo>
                            <a:pt x="68049" y="1325674"/>
                            <a:pt x="0" y="1072951"/>
                            <a:pt x="0" y="804335"/>
                          </a:cubicBezTo>
                          <a:cubicBezTo>
                            <a:pt x="0" y="535719"/>
                            <a:pt x="68049" y="282996"/>
                            <a:pt x="187848" y="62466"/>
                          </a:cubicBezTo>
                          <a:lnTo>
                            <a:pt x="225797" y="0"/>
                          </a:lnTo>
                          <a:close/>
                        </a:path>
                      </a:pathLst>
                    </a:custGeom>
                    <a:solidFill>
                      <a:srgbClr val="3EC8D9"/>
                    </a:solidFill>
                    <a:ln>
                      <a:noFill/>
                    </a:ln>
                  </p:spPr>
                  <p:txBody>
                    <a:bodyPr spcFirstLastPara="1" wrap="square" lIns="38100" tIns="38100" rIns="38100" bIns="38100" anchor="ctr" anchorCtr="0">
                      <a:noAutofit/>
                    </a:bodyPr>
                    <a:lstStyle/>
                    <a:p>
                      <a:pPr marL="0" marR="0" lvl="0" indent="0" algn="ctr" rtl="0">
                        <a:spcBef>
                          <a:spcPts val="0"/>
                        </a:spcBef>
                        <a:spcAft>
                          <a:spcPts val="0"/>
                        </a:spcAft>
                        <a:buNone/>
                      </a:pPr>
                      <a:r>
                        <a:rPr lang="en-IE" sz="2400" b="1" noProof="0">
                          <a:solidFill>
                            <a:srgbClr val="FFFFFF"/>
                          </a:solidFill>
                          <a:latin typeface="Montserrat" panose="00000500000000000000" pitchFamily="2" charset="0"/>
                          <a:ea typeface="Calibri"/>
                          <a:cs typeface="Calibri"/>
                          <a:sym typeface="Calibri"/>
                        </a:rPr>
                        <a:t>4</a:t>
                      </a:r>
                      <a:endParaRPr lang="en-IE" sz="1400" b="1" noProof="0">
                        <a:solidFill>
                          <a:schemeClr val="dk1"/>
                        </a:solidFill>
                        <a:latin typeface="Montserrat" panose="00000500000000000000" pitchFamily="2" charset="0"/>
                        <a:ea typeface="Calibri"/>
                        <a:cs typeface="Calibri"/>
                        <a:sym typeface="Calibri"/>
                      </a:endParaRPr>
                    </a:p>
                  </p:txBody>
                </p:sp>
                <p:sp>
                  <p:nvSpPr>
                    <p:cNvPr id="42" name="Google Shape;640;p21">
                      <a:extLst>
                        <a:ext uri="{FF2B5EF4-FFF2-40B4-BE49-F238E27FC236}">
                          <a16:creationId xmlns:a16="http://schemas.microsoft.com/office/drawing/2014/main" id="{103B2A1D-3B31-3F61-D564-B75BE521DF8E}"/>
                        </a:ext>
                      </a:extLst>
                    </p:cNvPr>
                    <p:cNvSpPr/>
                    <p:nvPr/>
                  </p:nvSpPr>
                  <p:spPr>
                    <a:xfrm>
                      <a:off x="6768387" y="3227433"/>
                      <a:ext cx="884005" cy="1612356"/>
                    </a:xfrm>
                    <a:custGeom>
                      <a:avLst/>
                      <a:gdLst/>
                      <a:ahLst/>
                      <a:cxnLst/>
                      <a:rect l="l" t="t" r="r" b="b"/>
                      <a:pathLst>
                        <a:path w="884005" h="1612356" extrusionOk="0">
                          <a:moveTo>
                            <a:pt x="658208" y="0"/>
                          </a:moveTo>
                          <a:lnTo>
                            <a:pt x="696157" y="62466"/>
                          </a:lnTo>
                          <a:cubicBezTo>
                            <a:pt x="815956" y="282996"/>
                            <a:pt x="884005" y="535719"/>
                            <a:pt x="884005" y="804335"/>
                          </a:cubicBezTo>
                          <a:cubicBezTo>
                            <a:pt x="884005" y="1072951"/>
                            <a:pt x="815956" y="1325674"/>
                            <a:pt x="696157" y="1546204"/>
                          </a:cubicBezTo>
                          <a:lnTo>
                            <a:pt x="655969" y="1612356"/>
                          </a:lnTo>
                          <a:lnTo>
                            <a:pt x="578237" y="1592369"/>
                          </a:lnTo>
                          <a:cubicBezTo>
                            <a:pt x="243236" y="1488173"/>
                            <a:pt x="0" y="1175696"/>
                            <a:pt x="0" y="806408"/>
                          </a:cubicBezTo>
                          <a:cubicBezTo>
                            <a:pt x="0" y="408714"/>
                            <a:pt x="282096" y="76906"/>
                            <a:pt x="657105" y="168"/>
                          </a:cubicBezTo>
                          <a:lnTo>
                            <a:pt x="658208" y="0"/>
                          </a:lnTo>
                          <a:close/>
                        </a:path>
                      </a:pathLst>
                    </a:custGeom>
                    <a:solidFill>
                      <a:srgbClr val="488BA6"/>
                    </a:solidFill>
                    <a:ln>
                      <a:noFill/>
                    </a:ln>
                  </p:spPr>
                  <p:txBody>
                    <a:bodyPr spcFirstLastPara="1" wrap="square" lIns="38100" tIns="38100" rIns="38100" bIns="38100" anchor="ctr" anchorCtr="0">
                      <a:noAutofit/>
                    </a:bodyPr>
                    <a:lstStyle/>
                    <a:p>
                      <a:pPr marL="0" marR="0" lvl="0" indent="0" algn="ctr" rtl="0">
                        <a:spcBef>
                          <a:spcPts val="0"/>
                        </a:spcBef>
                        <a:spcAft>
                          <a:spcPts val="0"/>
                        </a:spcAft>
                        <a:buNone/>
                      </a:pPr>
                      <a:r>
                        <a:rPr lang="en-IE" sz="2400" b="1" noProof="0">
                          <a:solidFill>
                            <a:srgbClr val="FFFFFF"/>
                          </a:solidFill>
                          <a:latin typeface="Montserrat" panose="00000500000000000000" pitchFamily="2" charset="0"/>
                          <a:ea typeface="Calibri"/>
                          <a:cs typeface="Calibri"/>
                          <a:sym typeface="Calibri"/>
                        </a:rPr>
                        <a:t>2</a:t>
                      </a:r>
                      <a:endParaRPr lang="en-IE" sz="1400" b="1" noProof="0">
                        <a:solidFill>
                          <a:schemeClr val="dk1"/>
                        </a:solidFill>
                        <a:latin typeface="Montserrat" panose="00000500000000000000" pitchFamily="2" charset="0"/>
                        <a:ea typeface="Calibri"/>
                        <a:cs typeface="Calibri"/>
                        <a:sym typeface="Calibri"/>
                      </a:endParaRPr>
                    </a:p>
                  </p:txBody>
                </p:sp>
                <p:sp>
                  <p:nvSpPr>
                    <p:cNvPr id="43" name="Google Shape;641;p21">
                      <a:extLst>
                        <a:ext uri="{FF2B5EF4-FFF2-40B4-BE49-F238E27FC236}">
                          <a16:creationId xmlns:a16="http://schemas.microsoft.com/office/drawing/2014/main" id="{A500D341-F7F8-E03D-9719-9F2B414158F8}"/>
                        </a:ext>
                      </a:extLst>
                    </p:cNvPr>
                    <p:cNvSpPr/>
                    <p:nvPr/>
                  </p:nvSpPr>
                  <p:spPr>
                    <a:xfrm>
                      <a:off x="5289772" y="4704154"/>
                      <a:ext cx="1612456" cy="884006"/>
                    </a:xfrm>
                    <a:custGeom>
                      <a:avLst/>
                      <a:gdLst/>
                      <a:ahLst/>
                      <a:cxnLst/>
                      <a:rect l="l" t="t" r="r" b="b"/>
                      <a:pathLst>
                        <a:path w="1612456" h="884006" extrusionOk="0">
                          <a:moveTo>
                            <a:pt x="806228" y="0"/>
                          </a:moveTo>
                          <a:cubicBezTo>
                            <a:pt x="1175516" y="0"/>
                            <a:pt x="1487993" y="243236"/>
                            <a:pt x="1592189" y="578237"/>
                          </a:cubicBezTo>
                          <a:lnTo>
                            <a:pt x="1612456" y="657059"/>
                          </a:lnTo>
                          <a:lnTo>
                            <a:pt x="1548097" y="696158"/>
                          </a:lnTo>
                          <a:cubicBezTo>
                            <a:pt x="1327567" y="815957"/>
                            <a:pt x="1074844" y="884006"/>
                            <a:pt x="806228" y="884006"/>
                          </a:cubicBezTo>
                          <a:cubicBezTo>
                            <a:pt x="537612" y="884006"/>
                            <a:pt x="284889" y="815957"/>
                            <a:pt x="64359" y="696158"/>
                          </a:cubicBezTo>
                          <a:lnTo>
                            <a:pt x="0" y="657059"/>
                          </a:lnTo>
                          <a:lnTo>
                            <a:pt x="20267" y="578237"/>
                          </a:lnTo>
                          <a:cubicBezTo>
                            <a:pt x="124463" y="243236"/>
                            <a:pt x="436940" y="0"/>
                            <a:pt x="806228" y="0"/>
                          </a:cubicBezTo>
                          <a:close/>
                        </a:path>
                      </a:pathLst>
                    </a:custGeom>
                    <a:solidFill>
                      <a:srgbClr val="00ABCD"/>
                    </a:solidFill>
                    <a:ln>
                      <a:noFill/>
                    </a:ln>
                  </p:spPr>
                  <p:txBody>
                    <a:bodyPr spcFirstLastPara="1" wrap="square" lIns="38100" tIns="38100" rIns="38100" bIns="38100" anchor="ctr" anchorCtr="0">
                      <a:noAutofit/>
                    </a:bodyPr>
                    <a:lstStyle/>
                    <a:p>
                      <a:pPr marL="0" marR="0" lvl="0" indent="0" algn="ctr" rtl="0">
                        <a:spcBef>
                          <a:spcPts val="0"/>
                        </a:spcBef>
                        <a:spcAft>
                          <a:spcPts val="0"/>
                        </a:spcAft>
                        <a:buNone/>
                      </a:pPr>
                      <a:r>
                        <a:rPr lang="en-IE" sz="2400" b="1" noProof="0">
                          <a:solidFill>
                            <a:srgbClr val="FFFFFF"/>
                          </a:solidFill>
                          <a:latin typeface="Montserrat" panose="00000500000000000000" pitchFamily="2" charset="0"/>
                          <a:ea typeface="Calibri"/>
                          <a:cs typeface="Calibri"/>
                          <a:sym typeface="Calibri"/>
                        </a:rPr>
                        <a:t>3</a:t>
                      </a:r>
                      <a:endParaRPr lang="en-IE" sz="1400" b="1" noProof="0">
                        <a:solidFill>
                          <a:schemeClr val="dk1"/>
                        </a:solidFill>
                        <a:latin typeface="Montserrat" panose="00000500000000000000" pitchFamily="2" charset="0"/>
                        <a:ea typeface="Calibri"/>
                        <a:cs typeface="Calibri"/>
                        <a:sym typeface="Calibri"/>
                      </a:endParaRPr>
                    </a:p>
                  </p:txBody>
                </p:sp>
              </p:grpSp>
              <p:pic>
                <p:nvPicPr>
                  <p:cNvPr id="35" name="Picture 8">
                    <a:extLst>
                      <a:ext uri="{FF2B5EF4-FFF2-40B4-BE49-F238E27FC236}">
                        <a16:creationId xmlns:a16="http://schemas.microsoft.com/office/drawing/2014/main" id="{C5BF1F04-3867-76E5-146B-243F05011DF6}"/>
                      </a:ext>
                    </a:extLst>
                  </p:cNvPr>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400375" y="1650255"/>
                    <a:ext cx="477666" cy="477667"/>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29" name="Picture 12">
                <a:extLst>
                  <a:ext uri="{FF2B5EF4-FFF2-40B4-BE49-F238E27FC236}">
                    <a16:creationId xmlns:a16="http://schemas.microsoft.com/office/drawing/2014/main" id="{DABD5911-666A-9874-F71B-03B13E8A5B91}"/>
                  </a:ext>
                </a:extLst>
              </p:cNvPr>
              <p:cNvPicPr>
                <a:picLocks noChangeAspect="1" noChangeArrowheads="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168815" y="2682255"/>
                <a:ext cx="376056" cy="37605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4" descr="Silueta de múltiples usuarios - Iconos gratis de personas">
                <a:extLst>
                  <a:ext uri="{FF2B5EF4-FFF2-40B4-BE49-F238E27FC236}">
                    <a16:creationId xmlns:a16="http://schemas.microsoft.com/office/drawing/2014/main" id="{688AAFC7-8E60-7547-B8CF-4AA8BE146C9C}"/>
                  </a:ext>
                </a:extLst>
              </p:cNvPr>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266746" y="3634661"/>
                <a:ext cx="288927" cy="28892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6" descr="Academy Icon #133270 - Free Icons Library">
                <a:extLst>
                  <a:ext uri="{FF2B5EF4-FFF2-40B4-BE49-F238E27FC236}">
                    <a16:creationId xmlns:a16="http://schemas.microsoft.com/office/drawing/2014/main" id="{501C8B99-7444-9C46-694D-C0CC42836A0F}"/>
                  </a:ext>
                </a:extLst>
              </p:cNvPr>
              <p:cNvPicPr>
                <a:picLocks noChangeAspect="1" noChangeArrowheads="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329936" y="2789928"/>
                <a:ext cx="323804" cy="323804"/>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Rectángulo 21">
              <a:extLst>
                <a:ext uri="{FF2B5EF4-FFF2-40B4-BE49-F238E27FC236}">
                  <a16:creationId xmlns:a16="http://schemas.microsoft.com/office/drawing/2014/main" id="{4943CE99-309C-6FB8-47AD-A6F8DD11D5A9}"/>
                </a:ext>
              </a:extLst>
            </p:cNvPr>
            <p:cNvSpPr/>
            <p:nvPr/>
          </p:nvSpPr>
          <p:spPr>
            <a:xfrm>
              <a:off x="7311269" y="3179393"/>
              <a:ext cx="2580640" cy="219434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noProof="0"/>
            </a:p>
          </p:txBody>
        </p:sp>
      </p:grpSp>
      <p:sp>
        <p:nvSpPr>
          <p:cNvPr id="44" name="CuadroTexto 43">
            <a:extLst>
              <a:ext uri="{FF2B5EF4-FFF2-40B4-BE49-F238E27FC236}">
                <a16:creationId xmlns:a16="http://schemas.microsoft.com/office/drawing/2014/main" id="{9BD55DEA-2B48-91DD-4D1B-558FEE8A5EA7}"/>
              </a:ext>
            </a:extLst>
          </p:cNvPr>
          <p:cNvSpPr txBox="1"/>
          <p:nvPr/>
        </p:nvSpPr>
        <p:spPr>
          <a:xfrm>
            <a:off x="2185791" y="4421402"/>
            <a:ext cx="2486416" cy="984885"/>
          </a:xfrm>
          <a:prstGeom prst="rect">
            <a:avLst/>
          </a:prstGeom>
          <a:ln>
            <a:solidFill>
              <a:srgbClr val="19616F"/>
            </a:solidFill>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ctr"/>
            <a:r>
              <a:rPr lang="en-IE" sz="1100" b="1" u="sng" noProof="0">
                <a:solidFill>
                  <a:srgbClr val="19616F"/>
                </a:solidFill>
                <a:latin typeface="Montserrat" panose="00000500000000000000" pitchFamily="2" charset="0"/>
              </a:rPr>
              <a:t>Project Manager</a:t>
            </a:r>
          </a:p>
          <a:p>
            <a:pPr algn="ctr"/>
            <a:r>
              <a:rPr lang="en-IE" sz="900" i="1" noProof="0">
                <a:solidFill>
                  <a:srgbClr val="19616F"/>
                </a:solidFill>
                <a:latin typeface="Montserrat" panose="00000500000000000000" pitchFamily="2" charset="0"/>
              </a:rPr>
              <a:t>Responsible for the management of a particular Living Lab project, planning, procuring, and executing the Living Lab project.</a:t>
            </a:r>
          </a:p>
          <a:p>
            <a:pPr algn="ctr"/>
            <a:r>
              <a:rPr lang="en-IE" sz="1100" noProof="0">
                <a:latin typeface="Montserrat" panose="00000500000000000000" pitchFamily="2" charset="0"/>
              </a:rPr>
              <a:t>Michael Doe, </a:t>
            </a:r>
            <a:r>
              <a:rPr lang="en-IE" sz="1100" noProof="0" err="1">
                <a:latin typeface="Montserrat" panose="00000500000000000000" pitchFamily="2" charset="0"/>
              </a:rPr>
              <a:t>Noripolis</a:t>
            </a:r>
            <a:endParaRPr lang="en-IE" sz="1100" noProof="0">
              <a:latin typeface="Montserrat" panose="00000500000000000000" pitchFamily="2" charset="0"/>
            </a:endParaRPr>
          </a:p>
        </p:txBody>
      </p:sp>
      <p:sp>
        <p:nvSpPr>
          <p:cNvPr id="45" name="CuadroTexto 44">
            <a:extLst>
              <a:ext uri="{FF2B5EF4-FFF2-40B4-BE49-F238E27FC236}">
                <a16:creationId xmlns:a16="http://schemas.microsoft.com/office/drawing/2014/main" id="{B7F92EA6-4C43-CB71-4633-20F07CCA6B97}"/>
              </a:ext>
            </a:extLst>
          </p:cNvPr>
          <p:cNvSpPr txBox="1"/>
          <p:nvPr/>
        </p:nvSpPr>
        <p:spPr>
          <a:xfrm>
            <a:off x="330309" y="4430361"/>
            <a:ext cx="1799360" cy="2693045"/>
          </a:xfrm>
          <a:prstGeom prst="rect">
            <a:avLst/>
          </a:prstGeom>
          <a:ln>
            <a:solidFill>
              <a:srgbClr val="19616F"/>
            </a:solidFill>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ctr"/>
            <a:r>
              <a:rPr lang="en-IE" sz="1100" b="1" u="sng" noProof="0">
                <a:solidFill>
                  <a:srgbClr val="19616F"/>
                </a:solidFill>
                <a:latin typeface="Montserrat" panose="00000500000000000000" pitchFamily="2" charset="0"/>
              </a:rPr>
              <a:t>Panel Manager</a:t>
            </a:r>
          </a:p>
          <a:p>
            <a:pPr algn="ctr"/>
            <a:r>
              <a:rPr lang="en-IE" sz="900" i="1" noProof="0">
                <a:solidFill>
                  <a:srgbClr val="19616F"/>
                </a:solidFill>
                <a:latin typeface="Montserrat" panose="00000500000000000000" pitchFamily="2" charset="0"/>
              </a:rPr>
              <a:t>People-oriented profile, playing a central role between  internal and external stakeholders and coordinating communication, engagement, and interaction with users &amp; stakeholders</a:t>
            </a:r>
          </a:p>
          <a:p>
            <a:pPr algn="ctr"/>
            <a:r>
              <a:rPr lang="en-IE" sz="1100" noProof="0">
                <a:latin typeface="Montserrat"/>
              </a:rPr>
              <a:t>Jane Doe, Model City council for local tasks</a:t>
            </a:r>
          </a:p>
          <a:p>
            <a:pPr algn="ctr"/>
            <a:r>
              <a:rPr lang="en-IE" sz="1100" noProof="0">
                <a:latin typeface="Montserrat"/>
              </a:rPr>
              <a:t>Laura Doe, </a:t>
            </a:r>
            <a:r>
              <a:rPr lang="en-IE" sz="1100" noProof="0" err="1">
                <a:latin typeface="Montserrat"/>
              </a:rPr>
              <a:t>Climaterdam</a:t>
            </a:r>
            <a:r>
              <a:rPr lang="en-IE" sz="1100" noProof="0">
                <a:latin typeface="Montserrat"/>
              </a:rPr>
              <a:t> Provincial Council for supra-municipal tasks</a:t>
            </a:r>
          </a:p>
          <a:p>
            <a:pPr algn="ctr"/>
            <a:endParaRPr lang="en-IE" sz="1100" noProof="0">
              <a:latin typeface="Montserrat" panose="00000500000000000000" pitchFamily="2" charset="0"/>
            </a:endParaRPr>
          </a:p>
        </p:txBody>
      </p:sp>
      <p:sp>
        <p:nvSpPr>
          <p:cNvPr id="46" name="CuadroTexto 45">
            <a:extLst>
              <a:ext uri="{FF2B5EF4-FFF2-40B4-BE49-F238E27FC236}">
                <a16:creationId xmlns:a16="http://schemas.microsoft.com/office/drawing/2014/main" id="{00745EA2-97FE-16FF-1042-3DB692AAFB61}"/>
              </a:ext>
            </a:extLst>
          </p:cNvPr>
          <p:cNvSpPr txBox="1"/>
          <p:nvPr/>
        </p:nvSpPr>
        <p:spPr>
          <a:xfrm>
            <a:off x="4728329" y="4421402"/>
            <a:ext cx="1629503" cy="1938992"/>
          </a:xfrm>
          <a:prstGeom prst="rect">
            <a:avLst/>
          </a:prstGeom>
          <a:ln>
            <a:solidFill>
              <a:srgbClr val="19616F"/>
            </a:solidFill>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ctr"/>
            <a:r>
              <a:rPr lang="en-IE" sz="1100" b="1" u="sng" noProof="0">
                <a:solidFill>
                  <a:srgbClr val="19616F"/>
                </a:solidFill>
                <a:latin typeface="Montserrat" panose="00000500000000000000" pitchFamily="2" charset="0"/>
              </a:rPr>
              <a:t>Human Interaction Specialist</a:t>
            </a:r>
          </a:p>
          <a:p>
            <a:pPr algn="ctr"/>
            <a:r>
              <a:rPr lang="en-IE" sz="900" i="1" noProof="0">
                <a:solidFill>
                  <a:srgbClr val="19616F"/>
                </a:solidFill>
                <a:latin typeface="Montserrat" panose="00000500000000000000" pitchFamily="2" charset="0"/>
              </a:rPr>
              <a:t>research-oriented profile of the team, selecting, preparing, performing, and analysing co-creation methods and tools.</a:t>
            </a:r>
          </a:p>
          <a:p>
            <a:pPr algn="ctr"/>
            <a:r>
              <a:rPr lang="en-IE" sz="1100" noProof="0">
                <a:latin typeface="Montserrat"/>
              </a:rPr>
              <a:t>James Doe, FOXI</a:t>
            </a:r>
            <a:endParaRPr lang="en-IE" sz="1100" noProof="0">
              <a:latin typeface="Montserrat" panose="00000500000000000000" pitchFamily="2" charset="0"/>
            </a:endParaRPr>
          </a:p>
          <a:p>
            <a:pPr algn="ctr"/>
            <a:r>
              <a:rPr lang="en-IE" sz="1100" noProof="0">
                <a:latin typeface="Montserrat"/>
              </a:rPr>
              <a:t>Supported by Model city council</a:t>
            </a:r>
          </a:p>
          <a:p>
            <a:pPr algn="ctr"/>
            <a:endParaRPr lang="en-IE" sz="1100" noProof="0">
              <a:latin typeface="Montserrat" panose="00000500000000000000" pitchFamily="2" charset="0"/>
            </a:endParaRPr>
          </a:p>
        </p:txBody>
      </p:sp>
      <p:sp>
        <p:nvSpPr>
          <p:cNvPr id="47" name="CuadroTexto 46">
            <a:extLst>
              <a:ext uri="{FF2B5EF4-FFF2-40B4-BE49-F238E27FC236}">
                <a16:creationId xmlns:a16="http://schemas.microsoft.com/office/drawing/2014/main" id="{D86629AF-182A-6F2C-96A9-04841008E5E2}"/>
              </a:ext>
            </a:extLst>
          </p:cNvPr>
          <p:cNvSpPr txBox="1"/>
          <p:nvPr/>
        </p:nvSpPr>
        <p:spPr>
          <a:xfrm>
            <a:off x="290706" y="3362144"/>
            <a:ext cx="6150605" cy="1015663"/>
          </a:xfrm>
          <a:prstGeom prst="rect">
            <a:avLst/>
          </a:prstGeom>
          <a:ln>
            <a:solidFill>
              <a:srgbClr val="19616F"/>
            </a:solidFill>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ctr"/>
            <a:r>
              <a:rPr lang="en-IE" sz="1100" b="1" u="sng" noProof="0">
                <a:solidFill>
                  <a:srgbClr val="19616F"/>
                </a:solidFill>
                <a:latin typeface="Montserrat" panose="00000500000000000000" pitchFamily="2" charset="0"/>
              </a:rPr>
              <a:t>CCLL Manager</a:t>
            </a:r>
          </a:p>
          <a:p>
            <a:pPr algn="ctr"/>
            <a:r>
              <a:rPr lang="en-IE" sz="900" i="1" noProof="0">
                <a:solidFill>
                  <a:srgbClr val="19616F"/>
                </a:solidFill>
                <a:latin typeface="Montserrat" panose="00000500000000000000" pitchFamily="2" charset="0"/>
              </a:rPr>
              <a:t>Main person responsible for the Living Lab, managing everyday practices of the Living Lab while guaranteeing the sustainability of the Living Lab by developing Living Lab projects to keep the long-term strategy aligned.</a:t>
            </a:r>
          </a:p>
          <a:p>
            <a:pPr algn="ctr"/>
            <a:r>
              <a:rPr lang="en-IE" sz="1100" noProof="0">
                <a:latin typeface="Montserrat"/>
              </a:rPr>
              <a:t>John Doe, Model City Council</a:t>
            </a:r>
          </a:p>
          <a:p>
            <a:pPr algn="ctr"/>
            <a:r>
              <a:rPr lang="en-IE" sz="1100" noProof="0">
                <a:latin typeface="Montserrat"/>
              </a:rPr>
              <a:t>Supported by </a:t>
            </a:r>
            <a:r>
              <a:rPr lang="en-IE" sz="1100" noProof="0" err="1">
                <a:latin typeface="Montserrat"/>
              </a:rPr>
              <a:t>Noripolis</a:t>
            </a:r>
            <a:endParaRPr lang="en-IE" sz="1100" noProof="0">
              <a:latin typeface="Montserrat" panose="00000500000000000000" pitchFamily="2" charset="0"/>
            </a:endParaRPr>
          </a:p>
        </p:txBody>
      </p:sp>
      <p:sp>
        <p:nvSpPr>
          <p:cNvPr id="48" name="CuadroTexto 47">
            <a:extLst>
              <a:ext uri="{FF2B5EF4-FFF2-40B4-BE49-F238E27FC236}">
                <a16:creationId xmlns:a16="http://schemas.microsoft.com/office/drawing/2014/main" id="{490975D9-D2AE-FDDF-C899-2549A412104F}"/>
              </a:ext>
            </a:extLst>
          </p:cNvPr>
          <p:cNvSpPr txBox="1"/>
          <p:nvPr/>
        </p:nvSpPr>
        <p:spPr>
          <a:xfrm>
            <a:off x="2185791" y="5443017"/>
            <a:ext cx="2486416" cy="1492716"/>
          </a:xfrm>
          <a:prstGeom prst="rect">
            <a:avLst/>
          </a:prstGeom>
          <a:ln>
            <a:solidFill>
              <a:srgbClr val="19616F"/>
            </a:solidFill>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ctr"/>
            <a:r>
              <a:rPr lang="en-IE" sz="1100" b="1" u="sng" noProof="0">
                <a:solidFill>
                  <a:srgbClr val="19616F"/>
                </a:solidFill>
                <a:latin typeface="Montserrat" panose="00000500000000000000" pitchFamily="2" charset="0"/>
              </a:rPr>
              <a:t>Pilot Manager</a:t>
            </a:r>
          </a:p>
          <a:p>
            <a:pPr algn="ctr"/>
            <a:r>
              <a:rPr lang="en-IE" sz="900" i="1" noProof="0">
                <a:solidFill>
                  <a:srgbClr val="19616F"/>
                </a:solidFill>
                <a:latin typeface="Montserrat" panose="00000500000000000000" pitchFamily="2" charset="0"/>
              </a:rPr>
              <a:t>technical profile, in charge of setting up, running and scaling-up the technologies used in Living Lab projects.</a:t>
            </a:r>
          </a:p>
          <a:p>
            <a:pPr algn="ctr"/>
            <a:r>
              <a:rPr lang="en-IE" sz="1100" noProof="0">
                <a:latin typeface="Montserrat"/>
              </a:rPr>
              <a:t>Sarah Doe, Model City Council</a:t>
            </a:r>
          </a:p>
          <a:p>
            <a:pPr algn="ctr"/>
            <a:endParaRPr lang="en-IE" sz="1100" noProof="0">
              <a:latin typeface="Montserrat" panose="00000500000000000000" pitchFamily="2" charset="0"/>
            </a:endParaRPr>
          </a:p>
          <a:p>
            <a:pPr algn="ctr"/>
            <a:r>
              <a:rPr lang="en-IE" sz="1100" noProof="0">
                <a:latin typeface="Montserrat"/>
              </a:rPr>
              <a:t>Supported by </a:t>
            </a:r>
            <a:r>
              <a:rPr lang="en-IE" sz="1100" noProof="0" err="1">
                <a:latin typeface="Montserrat"/>
              </a:rPr>
              <a:t>Noripolis</a:t>
            </a:r>
            <a:r>
              <a:rPr lang="en-IE" sz="1100" noProof="0">
                <a:latin typeface="Montserrat"/>
              </a:rPr>
              <a:t> and </a:t>
            </a:r>
            <a:r>
              <a:rPr lang="en-IE" sz="1100" noProof="0" err="1">
                <a:latin typeface="Montserrat"/>
              </a:rPr>
              <a:t>Climaterdam</a:t>
            </a:r>
            <a:r>
              <a:rPr lang="en-IE" sz="1100" noProof="0">
                <a:latin typeface="Montserrat"/>
              </a:rPr>
              <a:t> Provincial Council </a:t>
            </a:r>
          </a:p>
        </p:txBody>
      </p:sp>
      <p:sp>
        <p:nvSpPr>
          <p:cNvPr id="49" name="CuadroTexto 48">
            <a:extLst>
              <a:ext uri="{FF2B5EF4-FFF2-40B4-BE49-F238E27FC236}">
                <a16:creationId xmlns:a16="http://schemas.microsoft.com/office/drawing/2014/main" id="{4EAC9D4A-1EAD-6A41-C754-CDDEA3D3C96B}"/>
              </a:ext>
            </a:extLst>
          </p:cNvPr>
          <p:cNvSpPr txBox="1"/>
          <p:nvPr/>
        </p:nvSpPr>
        <p:spPr>
          <a:xfrm>
            <a:off x="955365" y="7203266"/>
            <a:ext cx="4947269" cy="2662267"/>
          </a:xfrm>
          <a:prstGeom prst="rect">
            <a:avLst/>
          </a:prstGeom>
          <a:noFill/>
        </p:spPr>
        <p:txBody>
          <a:bodyPr wrap="square" rtlCol="0">
            <a:spAutoFit/>
          </a:bodyPr>
          <a:lstStyle/>
          <a:p>
            <a:pPr algn="ctr" rtl="0" fontAlgn="base">
              <a:spcAft>
                <a:spcPts val="600"/>
              </a:spcAft>
            </a:pPr>
            <a:r>
              <a:rPr lang="en-IE" sz="1200" b="1" i="0" u="none" strike="noStrike" noProof="0">
                <a:solidFill>
                  <a:srgbClr val="19616F"/>
                </a:solidFill>
                <a:effectLst/>
                <a:latin typeface="Montserrat" panose="00000500000000000000" pitchFamily="2" charset="0"/>
              </a:rPr>
              <a:t>​</a:t>
            </a:r>
          </a:p>
          <a:p>
            <a:pPr algn="ctr" rtl="0" fontAlgn="base">
              <a:spcAft>
                <a:spcPts val="600"/>
              </a:spcAft>
            </a:pPr>
            <a:r>
              <a:rPr lang="en-IE" sz="1200" b="1" i="0" u="none" strike="noStrike" noProof="0">
                <a:solidFill>
                  <a:srgbClr val="19616F"/>
                </a:solidFill>
                <a:effectLst/>
                <a:latin typeface="Montserrat" panose="00000500000000000000" pitchFamily="2" charset="0"/>
              </a:rPr>
              <a:t>IN ORDER TO HAVE EFFECTIVE AND EFFICIENT COMMUNICATIONS, THE CORE TEAM, DEVELOPED A PLAN WHERE THREE PHASES WERE DEFINED FOR ALL STAKEHOLDERS:​</a:t>
            </a:r>
          </a:p>
          <a:p>
            <a:pPr algn="ctr" rtl="0" fontAlgn="base">
              <a:spcAft>
                <a:spcPts val="600"/>
              </a:spcAft>
            </a:pPr>
            <a:r>
              <a:rPr lang="en-IE" sz="1200" b="1" i="0" u="none" strike="noStrike" noProof="0">
                <a:solidFill>
                  <a:srgbClr val="19616F"/>
                </a:solidFill>
                <a:effectLst/>
                <a:latin typeface="Montserrat" panose="00000500000000000000" pitchFamily="2" charset="0"/>
              </a:rPr>
              <a:t>1 – PHONE​</a:t>
            </a:r>
          </a:p>
          <a:p>
            <a:pPr algn="ctr" rtl="0" fontAlgn="base">
              <a:spcAft>
                <a:spcPts val="600"/>
              </a:spcAft>
            </a:pPr>
            <a:r>
              <a:rPr lang="en-IE" sz="1200" b="1" i="0" u="none" strike="noStrike" noProof="0">
                <a:solidFill>
                  <a:srgbClr val="19616F"/>
                </a:solidFill>
                <a:effectLst/>
                <a:latin typeface="Montserrat" panose="00000500000000000000" pitchFamily="2" charset="0"/>
              </a:rPr>
              <a:t>2 – E-MAIL​</a:t>
            </a:r>
          </a:p>
          <a:p>
            <a:pPr algn="ctr" rtl="0" fontAlgn="base">
              <a:spcAft>
                <a:spcPts val="600"/>
              </a:spcAft>
            </a:pPr>
            <a:r>
              <a:rPr lang="en-IE" sz="1200" b="1" i="0" u="none" strike="noStrike" noProof="0">
                <a:solidFill>
                  <a:srgbClr val="19616F"/>
                </a:solidFill>
                <a:effectLst/>
                <a:latin typeface="Montserrat" panose="00000500000000000000" pitchFamily="2" charset="0"/>
              </a:rPr>
              <a:t>3 – MEETING</a:t>
            </a:r>
          </a:p>
          <a:p>
            <a:pPr algn="ctr" rtl="0" fontAlgn="base">
              <a:spcAft>
                <a:spcPts val="600"/>
              </a:spcAft>
            </a:pPr>
            <a:r>
              <a:rPr lang="en-IE" sz="1200" b="1" i="0" u="none" strike="noStrike" noProof="0">
                <a:solidFill>
                  <a:srgbClr val="19616F"/>
                </a:solidFill>
                <a:effectLst/>
                <a:latin typeface="Montserrat" panose="00000500000000000000" pitchFamily="2" charset="0"/>
              </a:rPr>
              <a:t>FOR DATA COLLECTION​ AND USER PARTICIPATION:</a:t>
            </a:r>
          </a:p>
          <a:p>
            <a:pPr algn="ctr" rtl="0" fontAlgn="base">
              <a:spcAft>
                <a:spcPts val="600"/>
              </a:spcAft>
            </a:pPr>
            <a:r>
              <a:rPr lang="en-IE" sz="1200" b="1" i="0" u="none" strike="noStrike" noProof="0">
                <a:solidFill>
                  <a:srgbClr val="19616F"/>
                </a:solidFill>
                <a:effectLst/>
                <a:latin typeface="Montserrat" panose="00000500000000000000" pitchFamily="2" charset="0"/>
              </a:rPr>
              <a:t>1- SURVEYS (WHATSAPP)</a:t>
            </a:r>
          </a:p>
          <a:p>
            <a:pPr algn="ctr">
              <a:spcAft>
                <a:spcPts val="600"/>
              </a:spcAft>
            </a:pPr>
            <a:endParaRPr lang="en-IE" sz="1200" b="1" noProof="0">
              <a:solidFill>
                <a:srgbClr val="19616F"/>
              </a:solidFill>
              <a:latin typeface="Montserrat" panose="00000500000000000000" pitchFamily="2" charset="0"/>
            </a:endParaRPr>
          </a:p>
        </p:txBody>
      </p:sp>
      <p:sp>
        <p:nvSpPr>
          <p:cNvPr id="50" name="Rectángulo 49">
            <a:extLst>
              <a:ext uri="{FF2B5EF4-FFF2-40B4-BE49-F238E27FC236}">
                <a16:creationId xmlns:a16="http://schemas.microsoft.com/office/drawing/2014/main" id="{A48B2B5F-821F-ECA8-7604-A88C56953A2A}"/>
              </a:ext>
            </a:extLst>
          </p:cNvPr>
          <p:cNvSpPr/>
          <p:nvPr/>
        </p:nvSpPr>
        <p:spPr>
          <a:xfrm>
            <a:off x="233297" y="3289091"/>
            <a:ext cx="6256308" cy="3947565"/>
          </a:xfrm>
          <a:prstGeom prst="rect">
            <a:avLst/>
          </a:prstGeom>
          <a:noFill/>
          <a:ln w="19050">
            <a:solidFill>
              <a:srgbClr val="1961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noProof="0"/>
          </a:p>
        </p:txBody>
      </p:sp>
      <p:sp>
        <p:nvSpPr>
          <p:cNvPr id="51" name="CuadroTexto 50">
            <a:extLst>
              <a:ext uri="{FF2B5EF4-FFF2-40B4-BE49-F238E27FC236}">
                <a16:creationId xmlns:a16="http://schemas.microsoft.com/office/drawing/2014/main" id="{0C171B11-3349-28C1-E6FB-86350BB3C09D}"/>
              </a:ext>
            </a:extLst>
          </p:cNvPr>
          <p:cNvSpPr txBox="1"/>
          <p:nvPr/>
        </p:nvSpPr>
        <p:spPr>
          <a:xfrm>
            <a:off x="127845" y="2990636"/>
            <a:ext cx="2474895" cy="307777"/>
          </a:xfrm>
          <a:prstGeom prst="rect">
            <a:avLst/>
          </a:prstGeom>
          <a:noFill/>
        </p:spPr>
        <p:txBody>
          <a:bodyPr wrap="square" rtlCol="0">
            <a:spAutoFit/>
          </a:bodyPr>
          <a:lstStyle/>
          <a:p>
            <a:pPr algn="ctr"/>
            <a:r>
              <a:rPr lang="en-IE" sz="1400" b="1" noProof="0">
                <a:solidFill>
                  <a:srgbClr val="19616F"/>
                </a:solidFill>
                <a:latin typeface="Montserrat" panose="00000500000000000000" pitchFamily="2" charset="0"/>
              </a:rPr>
              <a:t>CCLL STRUCTURE</a:t>
            </a:r>
          </a:p>
        </p:txBody>
      </p:sp>
      <p:sp>
        <p:nvSpPr>
          <p:cNvPr id="53" name="Rectangle 17">
            <a:extLst>
              <a:ext uri="{FF2B5EF4-FFF2-40B4-BE49-F238E27FC236}">
                <a16:creationId xmlns:a16="http://schemas.microsoft.com/office/drawing/2014/main" id="{86F3CF31-673C-A1F4-2A16-74772A82C903}"/>
              </a:ext>
            </a:extLst>
          </p:cNvPr>
          <p:cNvSpPr/>
          <p:nvPr/>
        </p:nvSpPr>
        <p:spPr bwMode="auto">
          <a:xfrm>
            <a:off x="226732" y="9464691"/>
            <a:ext cx="547206" cy="314309"/>
          </a:xfrm>
          <a:prstGeom prst="rect">
            <a:avLst/>
          </a:prstGeom>
          <a:noFill/>
          <a:ln w="9525" cap="flat" cmpd="sng" algn="ctr">
            <a:noFill/>
            <a:prstDash val="solid"/>
            <a:round/>
            <a:headEnd type="none" w="med" len="med"/>
            <a:tailEnd type="none" w="med" len="med"/>
          </a:ln>
          <a:effectLst/>
        </p:spPr>
        <p:txBody>
          <a:bodyPr vert="horz" wrap="square" lIns="51435" tIns="20250" rIns="51435" bIns="25718" numCol="1" rtlCol="0" anchor="t" anchorCtr="0" compatLnSpc="1">
            <a:prstTxWarp prst="textNoShape">
              <a:avLst/>
            </a:prstTxWarp>
          </a:bodyPr>
          <a:lstStyle/>
          <a:p>
            <a:pPr defTabSz="586681" fontAlgn="base">
              <a:lnSpc>
                <a:spcPct val="115000"/>
              </a:lnSpc>
              <a:spcBef>
                <a:spcPct val="0"/>
              </a:spcBef>
              <a:spcAft>
                <a:spcPct val="0"/>
              </a:spcAft>
            </a:pPr>
            <a:fld id="{83B8C4F9-80E1-443B-B63F-CC9F3074851A}" type="slidenum">
              <a:rPr lang="en-IE" sz="1200" noProof="0" smtClean="0">
                <a:solidFill>
                  <a:schemeClr val="bg1">
                    <a:lumMod val="50000"/>
                  </a:schemeClr>
                </a:solidFill>
                <a:latin typeface="Montserrat" panose="00000500000000000000" pitchFamily="2" charset="0"/>
              </a:rPr>
              <a:t>12</a:t>
            </a:fld>
            <a:endParaRPr lang="en-IE" sz="1200" noProof="0">
              <a:solidFill>
                <a:schemeClr val="bg1">
                  <a:lumMod val="50000"/>
                </a:schemeClr>
              </a:solidFill>
              <a:latin typeface="Montserrat" panose="00000500000000000000" pitchFamily="2" charset="0"/>
            </a:endParaRPr>
          </a:p>
          <a:p>
            <a:pPr defTabSz="586681" fontAlgn="base">
              <a:lnSpc>
                <a:spcPct val="115000"/>
              </a:lnSpc>
              <a:spcBef>
                <a:spcPct val="0"/>
              </a:spcBef>
              <a:spcAft>
                <a:spcPct val="0"/>
              </a:spcAft>
            </a:pPr>
            <a:endParaRPr lang="en-IE" sz="1200" noProof="0">
              <a:solidFill>
                <a:schemeClr val="bg1">
                  <a:lumMod val="50000"/>
                </a:schemeClr>
              </a:solidFill>
              <a:latin typeface="Montserrat" panose="00000500000000000000" pitchFamily="2" charset="0"/>
            </a:endParaRPr>
          </a:p>
          <a:p>
            <a:pPr defTabSz="586681" fontAlgn="base">
              <a:lnSpc>
                <a:spcPct val="115000"/>
              </a:lnSpc>
              <a:spcBef>
                <a:spcPct val="0"/>
              </a:spcBef>
              <a:spcAft>
                <a:spcPct val="0"/>
              </a:spcAft>
            </a:pPr>
            <a:endParaRPr lang="en-IE" sz="1200" noProof="0">
              <a:solidFill>
                <a:schemeClr val="bg1">
                  <a:lumMod val="50000"/>
                </a:schemeClr>
              </a:solidFill>
              <a:latin typeface="Montserrat" panose="00000500000000000000" pitchFamily="2" charset="0"/>
            </a:endParaRPr>
          </a:p>
          <a:p>
            <a:pPr defTabSz="586681" fontAlgn="base">
              <a:lnSpc>
                <a:spcPct val="115000"/>
              </a:lnSpc>
              <a:spcBef>
                <a:spcPct val="0"/>
              </a:spcBef>
              <a:spcAft>
                <a:spcPct val="0"/>
              </a:spcAft>
            </a:pPr>
            <a:endParaRPr lang="en-IE" sz="1200" noProof="0">
              <a:solidFill>
                <a:schemeClr val="bg1">
                  <a:lumMod val="50000"/>
                </a:schemeClr>
              </a:solidFill>
              <a:latin typeface="Montserrat" panose="00000500000000000000" pitchFamily="2" charset="0"/>
            </a:endParaRPr>
          </a:p>
          <a:p>
            <a:pPr defTabSz="586681" fontAlgn="base">
              <a:lnSpc>
                <a:spcPct val="115000"/>
              </a:lnSpc>
              <a:spcBef>
                <a:spcPct val="0"/>
              </a:spcBef>
              <a:spcAft>
                <a:spcPct val="0"/>
              </a:spcAft>
            </a:pPr>
            <a:endParaRPr lang="en-IE" sz="1200" noProof="0">
              <a:solidFill>
                <a:schemeClr val="bg1">
                  <a:lumMod val="50000"/>
                </a:schemeClr>
              </a:solidFill>
              <a:latin typeface="Montserrat" panose="00000500000000000000" pitchFamily="2" charset="0"/>
            </a:endParaRPr>
          </a:p>
        </p:txBody>
      </p:sp>
    </p:spTree>
    <p:extLst>
      <p:ext uri="{BB962C8B-B14F-4D97-AF65-F5344CB8AC3E}">
        <p14:creationId xmlns:p14="http://schemas.microsoft.com/office/powerpoint/2010/main" val="1395958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Freeform 364">
            <a:extLst>
              <a:ext uri="{FF2B5EF4-FFF2-40B4-BE49-F238E27FC236}">
                <a16:creationId xmlns:a16="http://schemas.microsoft.com/office/drawing/2014/main" id="{55DDF8F5-4265-65E7-A36A-461DB9D9AE50}"/>
              </a:ext>
            </a:extLst>
          </p:cNvPr>
          <p:cNvSpPr>
            <a:spLocks noChangeAspect="1" noEditPoints="1"/>
          </p:cNvSpPr>
          <p:nvPr/>
        </p:nvSpPr>
        <p:spPr bwMode="auto">
          <a:xfrm>
            <a:off x="2425638" y="1638365"/>
            <a:ext cx="1611039" cy="1611039"/>
          </a:xfrm>
          <a:custGeom>
            <a:avLst/>
            <a:gdLst>
              <a:gd name="T0" fmla="*/ 780 w 1561"/>
              <a:gd name="T1" fmla="*/ 0 h 1561"/>
              <a:gd name="T2" fmla="*/ 0 w 1561"/>
              <a:gd name="T3" fmla="*/ 780 h 1561"/>
              <a:gd name="T4" fmla="*/ 780 w 1561"/>
              <a:gd name="T5" fmla="*/ 1561 h 1561"/>
              <a:gd name="T6" fmla="*/ 1561 w 1561"/>
              <a:gd name="T7" fmla="*/ 780 h 1561"/>
              <a:gd name="T8" fmla="*/ 780 w 1561"/>
              <a:gd name="T9" fmla="*/ 0 h 1561"/>
              <a:gd name="T10" fmla="*/ 612 w 1561"/>
              <a:gd name="T11" fmla="*/ 1042 h 1561"/>
              <a:gd name="T12" fmla="*/ 455 w 1561"/>
              <a:gd name="T13" fmla="*/ 1042 h 1561"/>
              <a:gd name="T14" fmla="*/ 197 w 1561"/>
              <a:gd name="T15" fmla="*/ 780 h 1561"/>
              <a:gd name="T16" fmla="*/ 455 w 1561"/>
              <a:gd name="T17" fmla="*/ 535 h 1561"/>
              <a:gd name="T18" fmla="*/ 694 w 1561"/>
              <a:gd name="T19" fmla="*/ 535 h 1561"/>
              <a:gd name="T20" fmla="*/ 898 w 1561"/>
              <a:gd name="T21" fmla="*/ 787 h 1561"/>
              <a:gd name="T22" fmla="*/ 854 w 1561"/>
              <a:gd name="T23" fmla="*/ 927 h 1561"/>
              <a:gd name="T24" fmla="*/ 830 w 1561"/>
              <a:gd name="T25" fmla="*/ 930 h 1561"/>
              <a:gd name="T26" fmla="*/ 827 w 1561"/>
              <a:gd name="T27" fmla="*/ 906 h 1561"/>
              <a:gd name="T28" fmla="*/ 864 w 1561"/>
              <a:gd name="T29" fmla="*/ 787 h 1561"/>
              <a:gd name="T30" fmla="*/ 694 w 1561"/>
              <a:gd name="T31" fmla="*/ 568 h 1561"/>
              <a:gd name="T32" fmla="*/ 455 w 1561"/>
              <a:gd name="T33" fmla="*/ 568 h 1561"/>
              <a:gd name="T34" fmla="*/ 230 w 1561"/>
              <a:gd name="T35" fmla="*/ 780 h 1561"/>
              <a:gd name="T36" fmla="*/ 455 w 1561"/>
              <a:gd name="T37" fmla="*/ 1009 h 1561"/>
              <a:gd name="T38" fmla="*/ 612 w 1561"/>
              <a:gd name="T39" fmla="*/ 1009 h 1561"/>
              <a:gd name="T40" fmla="*/ 628 w 1561"/>
              <a:gd name="T41" fmla="*/ 1025 h 1561"/>
              <a:gd name="T42" fmla="*/ 612 w 1561"/>
              <a:gd name="T43" fmla="*/ 1042 h 1561"/>
              <a:gd name="T44" fmla="*/ 1103 w 1561"/>
              <a:gd name="T45" fmla="*/ 1043 h 1561"/>
              <a:gd name="T46" fmla="*/ 882 w 1561"/>
              <a:gd name="T47" fmla="*/ 1043 h 1561"/>
              <a:gd name="T48" fmla="*/ 650 w 1561"/>
              <a:gd name="T49" fmla="*/ 790 h 1561"/>
              <a:gd name="T50" fmla="*/ 677 w 1561"/>
              <a:gd name="T51" fmla="*/ 651 h 1561"/>
              <a:gd name="T52" fmla="*/ 698 w 1561"/>
              <a:gd name="T53" fmla="*/ 642 h 1561"/>
              <a:gd name="T54" fmla="*/ 707 w 1561"/>
              <a:gd name="T55" fmla="*/ 664 h 1561"/>
              <a:gd name="T56" fmla="*/ 684 w 1561"/>
              <a:gd name="T57" fmla="*/ 790 h 1561"/>
              <a:gd name="T58" fmla="*/ 882 w 1561"/>
              <a:gd name="T59" fmla="*/ 1010 h 1561"/>
              <a:gd name="T60" fmla="*/ 1103 w 1561"/>
              <a:gd name="T61" fmla="*/ 1010 h 1561"/>
              <a:gd name="T62" fmla="*/ 1342 w 1561"/>
              <a:gd name="T63" fmla="*/ 787 h 1561"/>
              <a:gd name="T64" fmla="*/ 1103 w 1561"/>
              <a:gd name="T65" fmla="*/ 567 h 1561"/>
              <a:gd name="T66" fmla="*/ 924 w 1561"/>
              <a:gd name="T67" fmla="*/ 567 h 1561"/>
              <a:gd name="T68" fmla="*/ 908 w 1561"/>
              <a:gd name="T69" fmla="*/ 550 h 1561"/>
              <a:gd name="T70" fmla="*/ 924 w 1561"/>
              <a:gd name="T71" fmla="*/ 533 h 1561"/>
              <a:gd name="T72" fmla="*/ 1103 w 1561"/>
              <a:gd name="T73" fmla="*/ 533 h 1561"/>
              <a:gd name="T74" fmla="*/ 1376 w 1561"/>
              <a:gd name="T75" fmla="*/ 787 h 1561"/>
              <a:gd name="T76" fmla="*/ 1103 w 1561"/>
              <a:gd name="T77" fmla="*/ 1043 h 1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61" h="1561">
                <a:moveTo>
                  <a:pt x="780" y="0"/>
                </a:moveTo>
                <a:cubicBezTo>
                  <a:pt x="349" y="0"/>
                  <a:pt x="0" y="349"/>
                  <a:pt x="0" y="780"/>
                </a:cubicBezTo>
                <a:cubicBezTo>
                  <a:pt x="0" y="1212"/>
                  <a:pt x="349" y="1561"/>
                  <a:pt x="780" y="1561"/>
                </a:cubicBezTo>
                <a:cubicBezTo>
                  <a:pt x="1211" y="1561"/>
                  <a:pt x="1561" y="1212"/>
                  <a:pt x="1561" y="780"/>
                </a:cubicBezTo>
                <a:cubicBezTo>
                  <a:pt x="1561" y="349"/>
                  <a:pt x="1211" y="0"/>
                  <a:pt x="780" y="0"/>
                </a:cubicBezTo>
                <a:close/>
                <a:moveTo>
                  <a:pt x="612" y="1042"/>
                </a:moveTo>
                <a:cubicBezTo>
                  <a:pt x="455" y="1042"/>
                  <a:pt x="455" y="1042"/>
                  <a:pt x="455" y="1042"/>
                </a:cubicBezTo>
                <a:cubicBezTo>
                  <a:pt x="293" y="1042"/>
                  <a:pt x="197" y="944"/>
                  <a:pt x="197" y="780"/>
                </a:cubicBezTo>
                <a:cubicBezTo>
                  <a:pt x="197" y="615"/>
                  <a:pt x="281" y="535"/>
                  <a:pt x="455" y="535"/>
                </a:cubicBezTo>
                <a:cubicBezTo>
                  <a:pt x="694" y="535"/>
                  <a:pt x="694" y="535"/>
                  <a:pt x="694" y="535"/>
                </a:cubicBezTo>
                <a:cubicBezTo>
                  <a:pt x="787" y="535"/>
                  <a:pt x="898" y="579"/>
                  <a:pt x="898" y="787"/>
                </a:cubicBezTo>
                <a:cubicBezTo>
                  <a:pt x="898" y="812"/>
                  <a:pt x="894" y="875"/>
                  <a:pt x="854" y="927"/>
                </a:cubicBezTo>
                <a:cubicBezTo>
                  <a:pt x="848" y="934"/>
                  <a:pt x="837" y="936"/>
                  <a:pt x="830" y="930"/>
                </a:cubicBezTo>
                <a:cubicBezTo>
                  <a:pt x="823" y="924"/>
                  <a:pt x="822" y="914"/>
                  <a:pt x="827" y="906"/>
                </a:cubicBezTo>
                <a:cubicBezTo>
                  <a:pt x="850" y="876"/>
                  <a:pt x="864" y="832"/>
                  <a:pt x="864" y="787"/>
                </a:cubicBezTo>
                <a:cubicBezTo>
                  <a:pt x="864" y="640"/>
                  <a:pt x="809" y="568"/>
                  <a:pt x="694" y="568"/>
                </a:cubicBezTo>
                <a:cubicBezTo>
                  <a:pt x="455" y="568"/>
                  <a:pt x="455" y="568"/>
                  <a:pt x="455" y="568"/>
                </a:cubicBezTo>
                <a:cubicBezTo>
                  <a:pt x="299" y="568"/>
                  <a:pt x="230" y="633"/>
                  <a:pt x="230" y="780"/>
                </a:cubicBezTo>
                <a:cubicBezTo>
                  <a:pt x="230" y="979"/>
                  <a:pt x="371" y="1009"/>
                  <a:pt x="455" y="1009"/>
                </a:cubicBezTo>
                <a:cubicBezTo>
                  <a:pt x="612" y="1009"/>
                  <a:pt x="612" y="1009"/>
                  <a:pt x="612" y="1009"/>
                </a:cubicBezTo>
                <a:cubicBezTo>
                  <a:pt x="621" y="1009"/>
                  <a:pt x="628" y="1016"/>
                  <a:pt x="628" y="1025"/>
                </a:cubicBezTo>
                <a:cubicBezTo>
                  <a:pt x="628" y="1035"/>
                  <a:pt x="621" y="1042"/>
                  <a:pt x="612" y="1042"/>
                </a:cubicBezTo>
                <a:close/>
                <a:moveTo>
                  <a:pt x="1103" y="1043"/>
                </a:moveTo>
                <a:cubicBezTo>
                  <a:pt x="882" y="1043"/>
                  <a:pt x="882" y="1043"/>
                  <a:pt x="882" y="1043"/>
                </a:cubicBezTo>
                <a:cubicBezTo>
                  <a:pt x="735" y="1043"/>
                  <a:pt x="650" y="951"/>
                  <a:pt x="650" y="790"/>
                </a:cubicBezTo>
                <a:cubicBezTo>
                  <a:pt x="650" y="763"/>
                  <a:pt x="660" y="689"/>
                  <a:pt x="677" y="651"/>
                </a:cubicBezTo>
                <a:cubicBezTo>
                  <a:pt x="680" y="642"/>
                  <a:pt x="690" y="639"/>
                  <a:pt x="698" y="642"/>
                </a:cubicBezTo>
                <a:cubicBezTo>
                  <a:pt x="707" y="646"/>
                  <a:pt x="711" y="655"/>
                  <a:pt x="707" y="664"/>
                </a:cubicBezTo>
                <a:cubicBezTo>
                  <a:pt x="694" y="697"/>
                  <a:pt x="684" y="765"/>
                  <a:pt x="684" y="790"/>
                </a:cubicBezTo>
                <a:cubicBezTo>
                  <a:pt x="684" y="932"/>
                  <a:pt x="754" y="1010"/>
                  <a:pt x="882" y="1010"/>
                </a:cubicBezTo>
                <a:cubicBezTo>
                  <a:pt x="1103" y="1010"/>
                  <a:pt x="1103" y="1010"/>
                  <a:pt x="1103" y="1010"/>
                </a:cubicBezTo>
                <a:cubicBezTo>
                  <a:pt x="1212" y="1010"/>
                  <a:pt x="1342" y="971"/>
                  <a:pt x="1342" y="787"/>
                </a:cubicBezTo>
                <a:cubicBezTo>
                  <a:pt x="1342" y="596"/>
                  <a:pt x="1192" y="567"/>
                  <a:pt x="1103" y="567"/>
                </a:cubicBezTo>
                <a:cubicBezTo>
                  <a:pt x="924" y="567"/>
                  <a:pt x="924" y="567"/>
                  <a:pt x="924" y="567"/>
                </a:cubicBezTo>
                <a:cubicBezTo>
                  <a:pt x="915" y="567"/>
                  <a:pt x="908" y="559"/>
                  <a:pt x="908" y="550"/>
                </a:cubicBezTo>
                <a:cubicBezTo>
                  <a:pt x="908" y="541"/>
                  <a:pt x="915" y="533"/>
                  <a:pt x="924" y="533"/>
                </a:cubicBezTo>
                <a:cubicBezTo>
                  <a:pt x="1103" y="533"/>
                  <a:pt x="1103" y="533"/>
                  <a:pt x="1103" y="533"/>
                </a:cubicBezTo>
                <a:cubicBezTo>
                  <a:pt x="1185" y="533"/>
                  <a:pt x="1376" y="558"/>
                  <a:pt x="1376" y="787"/>
                </a:cubicBezTo>
                <a:cubicBezTo>
                  <a:pt x="1376" y="952"/>
                  <a:pt x="1279" y="1043"/>
                  <a:pt x="1103" y="1043"/>
                </a:cubicBezTo>
                <a:close/>
              </a:path>
            </a:pathLst>
          </a:custGeom>
          <a:solidFill>
            <a:srgbClr val="99DDEB">
              <a:alpha val="50000"/>
            </a:srgbClr>
          </a:solidFill>
          <a:ln>
            <a:noFill/>
          </a:ln>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grpSp>
        <p:nvGrpSpPr>
          <p:cNvPr id="50" name="Group 790">
            <a:extLst>
              <a:ext uri="{FF2B5EF4-FFF2-40B4-BE49-F238E27FC236}">
                <a16:creationId xmlns:a16="http://schemas.microsoft.com/office/drawing/2014/main" id="{340074D2-1E82-F64B-CC8A-7F5F202D1B8F}"/>
              </a:ext>
            </a:extLst>
          </p:cNvPr>
          <p:cNvGrpSpPr>
            <a:grpSpLocks noChangeAspect="1"/>
          </p:cNvGrpSpPr>
          <p:nvPr/>
        </p:nvGrpSpPr>
        <p:grpSpPr bwMode="auto">
          <a:xfrm>
            <a:off x="1003782" y="1638359"/>
            <a:ext cx="1611040" cy="1611050"/>
            <a:chOff x="1037" y="1718"/>
            <a:chExt cx="227" cy="226"/>
          </a:xfrm>
          <a:solidFill>
            <a:srgbClr val="99DDEB">
              <a:alpha val="50000"/>
            </a:srgbClr>
          </a:solidFill>
        </p:grpSpPr>
        <p:sp>
          <p:nvSpPr>
            <p:cNvPr id="51" name="Freeform 791">
              <a:extLst>
                <a:ext uri="{FF2B5EF4-FFF2-40B4-BE49-F238E27FC236}">
                  <a16:creationId xmlns:a16="http://schemas.microsoft.com/office/drawing/2014/main" id="{641FD7D2-4C70-F082-F6F1-D3AC8BF52F40}"/>
                </a:ext>
              </a:extLst>
            </p:cNvPr>
            <p:cNvSpPr>
              <a:spLocks/>
            </p:cNvSpPr>
            <p:nvPr/>
          </p:nvSpPr>
          <p:spPr bwMode="auto">
            <a:xfrm>
              <a:off x="1092" y="1843"/>
              <a:ext cx="34" cy="33"/>
            </a:xfrm>
            <a:custGeom>
              <a:avLst/>
              <a:gdLst>
                <a:gd name="T0" fmla="*/ 218 w 240"/>
                <a:gd name="T1" fmla="*/ 16 h 234"/>
                <a:gd name="T2" fmla="*/ 178 w 240"/>
                <a:gd name="T3" fmla="*/ 0 h 234"/>
                <a:gd name="T4" fmla="*/ 138 w 240"/>
                <a:gd name="T5" fmla="*/ 16 h 234"/>
                <a:gd name="T6" fmla="*/ 22 w 240"/>
                <a:gd name="T7" fmla="*/ 133 h 234"/>
                <a:gd name="T8" fmla="*/ 22 w 240"/>
                <a:gd name="T9" fmla="*/ 212 h 234"/>
                <a:gd name="T10" fmla="*/ 101 w 240"/>
                <a:gd name="T11" fmla="*/ 212 h 234"/>
                <a:gd name="T12" fmla="*/ 218 w 240"/>
                <a:gd name="T13" fmla="*/ 96 h 234"/>
                <a:gd name="T14" fmla="*/ 218 w 240"/>
                <a:gd name="T15" fmla="*/ 16 h 2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0" h="234">
                  <a:moveTo>
                    <a:pt x="218" y="16"/>
                  </a:moveTo>
                  <a:cubicBezTo>
                    <a:pt x="207" y="5"/>
                    <a:pt x="193" y="0"/>
                    <a:pt x="178" y="0"/>
                  </a:cubicBezTo>
                  <a:cubicBezTo>
                    <a:pt x="164" y="0"/>
                    <a:pt x="149" y="5"/>
                    <a:pt x="138" y="16"/>
                  </a:cubicBezTo>
                  <a:cubicBezTo>
                    <a:pt x="22" y="133"/>
                    <a:pt x="22" y="133"/>
                    <a:pt x="22" y="133"/>
                  </a:cubicBezTo>
                  <a:cubicBezTo>
                    <a:pt x="0" y="155"/>
                    <a:pt x="0" y="190"/>
                    <a:pt x="22" y="212"/>
                  </a:cubicBezTo>
                  <a:cubicBezTo>
                    <a:pt x="44" y="234"/>
                    <a:pt x="79" y="234"/>
                    <a:pt x="101" y="212"/>
                  </a:cubicBezTo>
                  <a:cubicBezTo>
                    <a:pt x="218" y="96"/>
                    <a:pt x="218" y="96"/>
                    <a:pt x="218" y="96"/>
                  </a:cubicBezTo>
                  <a:cubicBezTo>
                    <a:pt x="240" y="74"/>
                    <a:pt x="240" y="38"/>
                    <a:pt x="21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sp>
          <p:nvSpPr>
            <p:cNvPr id="52" name="Freeform 792">
              <a:extLst>
                <a:ext uri="{FF2B5EF4-FFF2-40B4-BE49-F238E27FC236}">
                  <a16:creationId xmlns:a16="http://schemas.microsoft.com/office/drawing/2014/main" id="{D8F5F07B-F053-A2B7-7B2E-7CB9B4D357DA}"/>
                </a:ext>
              </a:extLst>
            </p:cNvPr>
            <p:cNvSpPr>
              <a:spLocks/>
            </p:cNvSpPr>
            <p:nvPr/>
          </p:nvSpPr>
          <p:spPr bwMode="auto">
            <a:xfrm>
              <a:off x="1077" y="1828"/>
              <a:ext cx="34" cy="33"/>
            </a:xfrm>
            <a:custGeom>
              <a:avLst/>
              <a:gdLst>
                <a:gd name="T0" fmla="*/ 235 w 235"/>
                <a:gd name="T1" fmla="*/ 56 h 235"/>
                <a:gd name="T2" fmla="*/ 218 w 235"/>
                <a:gd name="T3" fmla="*/ 16 h 235"/>
                <a:gd name="T4" fmla="*/ 218 w 235"/>
                <a:gd name="T5" fmla="*/ 16 h 235"/>
                <a:gd name="T6" fmla="*/ 178 w 235"/>
                <a:gd name="T7" fmla="*/ 0 h 235"/>
                <a:gd name="T8" fmla="*/ 139 w 235"/>
                <a:gd name="T9" fmla="*/ 16 h 235"/>
                <a:gd name="T10" fmla="*/ 22 w 235"/>
                <a:gd name="T11" fmla="*/ 133 h 235"/>
                <a:gd name="T12" fmla="*/ 22 w 235"/>
                <a:gd name="T13" fmla="*/ 213 h 235"/>
                <a:gd name="T14" fmla="*/ 102 w 235"/>
                <a:gd name="T15" fmla="*/ 213 h 235"/>
                <a:gd name="T16" fmla="*/ 218 w 235"/>
                <a:gd name="T17" fmla="*/ 96 h 235"/>
                <a:gd name="T18" fmla="*/ 235 w 235"/>
                <a:gd name="T19" fmla="*/ 5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 h="235">
                  <a:moveTo>
                    <a:pt x="235" y="56"/>
                  </a:moveTo>
                  <a:cubicBezTo>
                    <a:pt x="235" y="41"/>
                    <a:pt x="229" y="27"/>
                    <a:pt x="218" y="16"/>
                  </a:cubicBezTo>
                  <a:cubicBezTo>
                    <a:pt x="218" y="16"/>
                    <a:pt x="218" y="16"/>
                    <a:pt x="218" y="16"/>
                  </a:cubicBezTo>
                  <a:cubicBezTo>
                    <a:pt x="207" y="5"/>
                    <a:pt x="193" y="0"/>
                    <a:pt x="178" y="0"/>
                  </a:cubicBezTo>
                  <a:cubicBezTo>
                    <a:pt x="164" y="0"/>
                    <a:pt x="150" y="5"/>
                    <a:pt x="139" y="16"/>
                  </a:cubicBezTo>
                  <a:cubicBezTo>
                    <a:pt x="22" y="133"/>
                    <a:pt x="22" y="133"/>
                    <a:pt x="22" y="133"/>
                  </a:cubicBezTo>
                  <a:cubicBezTo>
                    <a:pt x="0" y="155"/>
                    <a:pt x="0" y="191"/>
                    <a:pt x="22" y="213"/>
                  </a:cubicBezTo>
                  <a:cubicBezTo>
                    <a:pt x="44" y="235"/>
                    <a:pt x="80" y="235"/>
                    <a:pt x="102" y="213"/>
                  </a:cubicBezTo>
                  <a:cubicBezTo>
                    <a:pt x="218" y="96"/>
                    <a:pt x="218" y="96"/>
                    <a:pt x="218" y="96"/>
                  </a:cubicBezTo>
                  <a:cubicBezTo>
                    <a:pt x="229" y="85"/>
                    <a:pt x="235" y="71"/>
                    <a:pt x="235"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sp>
          <p:nvSpPr>
            <p:cNvPr id="53" name="Freeform 793">
              <a:extLst>
                <a:ext uri="{FF2B5EF4-FFF2-40B4-BE49-F238E27FC236}">
                  <a16:creationId xmlns:a16="http://schemas.microsoft.com/office/drawing/2014/main" id="{D28623D7-A8A5-3FC7-4E9F-8C6A035F3516}"/>
                </a:ext>
              </a:extLst>
            </p:cNvPr>
            <p:cNvSpPr>
              <a:spLocks/>
            </p:cNvSpPr>
            <p:nvPr/>
          </p:nvSpPr>
          <p:spPr bwMode="auto">
            <a:xfrm>
              <a:off x="1139" y="1754"/>
              <a:ext cx="91" cy="76"/>
            </a:xfrm>
            <a:custGeom>
              <a:avLst/>
              <a:gdLst>
                <a:gd name="T0" fmla="*/ 94 w 637"/>
                <a:gd name="T1" fmla="*/ 147 h 537"/>
                <a:gd name="T2" fmla="*/ 17 w 637"/>
                <a:gd name="T3" fmla="*/ 224 h 537"/>
                <a:gd name="T4" fmla="*/ 0 w 637"/>
                <a:gd name="T5" fmla="*/ 265 h 537"/>
                <a:gd name="T6" fmla="*/ 0 w 637"/>
                <a:gd name="T7" fmla="*/ 480 h 537"/>
                <a:gd name="T8" fmla="*/ 56 w 637"/>
                <a:gd name="T9" fmla="*/ 537 h 537"/>
                <a:gd name="T10" fmla="*/ 122 w 637"/>
                <a:gd name="T11" fmla="*/ 490 h 537"/>
                <a:gd name="T12" fmla="*/ 156 w 637"/>
                <a:gd name="T13" fmla="*/ 300 h 537"/>
                <a:gd name="T14" fmla="*/ 161 w 637"/>
                <a:gd name="T15" fmla="*/ 291 h 537"/>
                <a:gd name="T16" fmla="*/ 200 w 637"/>
                <a:gd name="T17" fmla="*/ 252 h 537"/>
                <a:gd name="T18" fmla="*/ 212 w 637"/>
                <a:gd name="T19" fmla="*/ 247 h 537"/>
                <a:gd name="T20" fmla="*/ 224 w 637"/>
                <a:gd name="T21" fmla="*/ 252 h 537"/>
                <a:gd name="T22" fmla="*/ 497 w 637"/>
                <a:gd name="T23" fmla="*/ 525 h 537"/>
                <a:gd name="T24" fmla="*/ 615 w 637"/>
                <a:gd name="T25" fmla="*/ 408 h 537"/>
                <a:gd name="T26" fmla="*/ 615 w 637"/>
                <a:gd name="T27" fmla="*/ 328 h 537"/>
                <a:gd name="T28" fmla="*/ 304 w 637"/>
                <a:gd name="T29" fmla="*/ 17 h 537"/>
                <a:gd name="T30" fmla="*/ 264 w 637"/>
                <a:gd name="T31" fmla="*/ 0 h 537"/>
                <a:gd name="T32" fmla="*/ 224 w 637"/>
                <a:gd name="T33" fmla="*/ 17 h 537"/>
                <a:gd name="T34" fmla="*/ 95 w 637"/>
                <a:gd name="T35" fmla="*/ 146 h 537"/>
                <a:gd name="T36" fmla="*/ 94 w 637"/>
                <a:gd name="T37" fmla="*/ 14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7" h="537">
                  <a:moveTo>
                    <a:pt x="94" y="147"/>
                  </a:moveTo>
                  <a:cubicBezTo>
                    <a:pt x="17" y="224"/>
                    <a:pt x="17" y="224"/>
                    <a:pt x="17" y="224"/>
                  </a:cubicBezTo>
                  <a:cubicBezTo>
                    <a:pt x="6" y="235"/>
                    <a:pt x="0" y="249"/>
                    <a:pt x="0" y="265"/>
                  </a:cubicBezTo>
                  <a:cubicBezTo>
                    <a:pt x="0" y="480"/>
                    <a:pt x="0" y="480"/>
                    <a:pt x="0" y="480"/>
                  </a:cubicBezTo>
                  <a:cubicBezTo>
                    <a:pt x="0" y="511"/>
                    <a:pt x="25" y="537"/>
                    <a:pt x="56" y="537"/>
                  </a:cubicBezTo>
                  <a:cubicBezTo>
                    <a:pt x="83" y="537"/>
                    <a:pt x="117" y="524"/>
                    <a:pt x="122" y="490"/>
                  </a:cubicBezTo>
                  <a:cubicBezTo>
                    <a:pt x="156" y="300"/>
                    <a:pt x="156" y="300"/>
                    <a:pt x="156" y="300"/>
                  </a:cubicBezTo>
                  <a:cubicBezTo>
                    <a:pt x="157" y="297"/>
                    <a:pt x="159" y="293"/>
                    <a:pt x="161" y="291"/>
                  </a:cubicBezTo>
                  <a:cubicBezTo>
                    <a:pt x="200" y="252"/>
                    <a:pt x="200" y="252"/>
                    <a:pt x="200" y="252"/>
                  </a:cubicBezTo>
                  <a:cubicBezTo>
                    <a:pt x="203" y="249"/>
                    <a:pt x="208" y="247"/>
                    <a:pt x="212" y="247"/>
                  </a:cubicBezTo>
                  <a:cubicBezTo>
                    <a:pt x="216" y="247"/>
                    <a:pt x="221" y="249"/>
                    <a:pt x="224" y="252"/>
                  </a:cubicBezTo>
                  <a:cubicBezTo>
                    <a:pt x="497" y="525"/>
                    <a:pt x="497" y="525"/>
                    <a:pt x="497" y="525"/>
                  </a:cubicBezTo>
                  <a:cubicBezTo>
                    <a:pt x="615" y="408"/>
                    <a:pt x="615" y="408"/>
                    <a:pt x="615" y="408"/>
                  </a:cubicBezTo>
                  <a:cubicBezTo>
                    <a:pt x="637" y="386"/>
                    <a:pt x="637" y="350"/>
                    <a:pt x="615" y="328"/>
                  </a:cubicBezTo>
                  <a:cubicBezTo>
                    <a:pt x="304" y="17"/>
                    <a:pt x="304" y="17"/>
                    <a:pt x="304" y="17"/>
                  </a:cubicBezTo>
                  <a:cubicBezTo>
                    <a:pt x="293" y="6"/>
                    <a:pt x="279" y="0"/>
                    <a:pt x="264" y="0"/>
                  </a:cubicBezTo>
                  <a:cubicBezTo>
                    <a:pt x="249" y="0"/>
                    <a:pt x="235" y="6"/>
                    <a:pt x="224" y="17"/>
                  </a:cubicBezTo>
                  <a:cubicBezTo>
                    <a:pt x="95" y="146"/>
                    <a:pt x="95" y="146"/>
                    <a:pt x="95" y="146"/>
                  </a:cubicBezTo>
                  <a:cubicBezTo>
                    <a:pt x="94" y="146"/>
                    <a:pt x="94" y="147"/>
                    <a:pt x="94"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sp>
          <p:nvSpPr>
            <p:cNvPr id="54" name="Freeform 794">
              <a:extLst>
                <a:ext uri="{FF2B5EF4-FFF2-40B4-BE49-F238E27FC236}">
                  <a16:creationId xmlns:a16="http://schemas.microsoft.com/office/drawing/2014/main" id="{3A2232B2-497F-A003-CFFD-E5FE90CCCEFB}"/>
                </a:ext>
              </a:extLst>
            </p:cNvPr>
            <p:cNvSpPr>
              <a:spLocks/>
            </p:cNvSpPr>
            <p:nvPr/>
          </p:nvSpPr>
          <p:spPr bwMode="auto">
            <a:xfrm>
              <a:off x="1107" y="1857"/>
              <a:ext cx="34" cy="34"/>
            </a:xfrm>
            <a:custGeom>
              <a:avLst/>
              <a:gdLst>
                <a:gd name="T0" fmla="*/ 219 w 241"/>
                <a:gd name="T1" fmla="*/ 17 h 235"/>
                <a:gd name="T2" fmla="*/ 179 w 241"/>
                <a:gd name="T3" fmla="*/ 0 h 235"/>
                <a:gd name="T4" fmla="*/ 139 w 241"/>
                <a:gd name="T5" fmla="*/ 17 h 235"/>
                <a:gd name="T6" fmla="*/ 22 w 241"/>
                <a:gd name="T7" fmla="*/ 133 h 235"/>
                <a:gd name="T8" fmla="*/ 22 w 241"/>
                <a:gd name="T9" fmla="*/ 213 h 235"/>
                <a:gd name="T10" fmla="*/ 102 w 241"/>
                <a:gd name="T11" fmla="*/ 213 h 235"/>
                <a:gd name="T12" fmla="*/ 219 w 241"/>
                <a:gd name="T13" fmla="*/ 96 h 235"/>
                <a:gd name="T14" fmla="*/ 219 w 241"/>
                <a:gd name="T15" fmla="*/ 17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1" h="235">
                  <a:moveTo>
                    <a:pt x="219" y="17"/>
                  </a:moveTo>
                  <a:cubicBezTo>
                    <a:pt x="208" y="6"/>
                    <a:pt x="193" y="0"/>
                    <a:pt x="179" y="0"/>
                  </a:cubicBezTo>
                  <a:cubicBezTo>
                    <a:pt x="164" y="0"/>
                    <a:pt x="150" y="6"/>
                    <a:pt x="139" y="17"/>
                  </a:cubicBezTo>
                  <a:cubicBezTo>
                    <a:pt x="22" y="133"/>
                    <a:pt x="22" y="133"/>
                    <a:pt x="22" y="133"/>
                  </a:cubicBezTo>
                  <a:cubicBezTo>
                    <a:pt x="0" y="155"/>
                    <a:pt x="0" y="191"/>
                    <a:pt x="22" y="213"/>
                  </a:cubicBezTo>
                  <a:cubicBezTo>
                    <a:pt x="44" y="235"/>
                    <a:pt x="80" y="235"/>
                    <a:pt x="102" y="213"/>
                  </a:cubicBezTo>
                  <a:cubicBezTo>
                    <a:pt x="219" y="96"/>
                    <a:pt x="219" y="96"/>
                    <a:pt x="219" y="96"/>
                  </a:cubicBezTo>
                  <a:cubicBezTo>
                    <a:pt x="241" y="74"/>
                    <a:pt x="241" y="39"/>
                    <a:pt x="21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sp>
          <p:nvSpPr>
            <p:cNvPr id="55" name="Freeform 795">
              <a:extLst>
                <a:ext uri="{FF2B5EF4-FFF2-40B4-BE49-F238E27FC236}">
                  <a16:creationId xmlns:a16="http://schemas.microsoft.com/office/drawing/2014/main" id="{84AB937A-B42D-67D1-7BCC-E9F4C8006BF8}"/>
                </a:ext>
              </a:extLst>
            </p:cNvPr>
            <p:cNvSpPr>
              <a:spLocks/>
            </p:cNvSpPr>
            <p:nvPr/>
          </p:nvSpPr>
          <p:spPr bwMode="auto">
            <a:xfrm>
              <a:off x="1121" y="1872"/>
              <a:ext cx="35" cy="33"/>
            </a:xfrm>
            <a:custGeom>
              <a:avLst/>
              <a:gdLst>
                <a:gd name="T0" fmla="*/ 192 w 240"/>
                <a:gd name="T1" fmla="*/ 122 h 235"/>
                <a:gd name="T2" fmla="*/ 192 w 240"/>
                <a:gd name="T3" fmla="*/ 122 h 235"/>
                <a:gd name="T4" fmla="*/ 218 w 240"/>
                <a:gd name="T5" fmla="*/ 96 h 235"/>
                <a:gd name="T6" fmla="*/ 218 w 240"/>
                <a:gd name="T7" fmla="*/ 16 h 235"/>
                <a:gd name="T8" fmla="*/ 178 w 240"/>
                <a:gd name="T9" fmla="*/ 0 h 235"/>
                <a:gd name="T10" fmla="*/ 139 w 240"/>
                <a:gd name="T11" fmla="*/ 16 h 235"/>
                <a:gd name="T12" fmla="*/ 22 w 240"/>
                <a:gd name="T13" fmla="*/ 133 h 235"/>
                <a:gd name="T14" fmla="*/ 22 w 240"/>
                <a:gd name="T15" fmla="*/ 213 h 235"/>
                <a:gd name="T16" fmla="*/ 102 w 240"/>
                <a:gd name="T17" fmla="*/ 213 h 235"/>
                <a:gd name="T18" fmla="*/ 192 w 240"/>
                <a:gd name="T19" fmla="*/ 122 h 235"/>
                <a:gd name="T20" fmla="*/ 192 w 240"/>
                <a:gd name="T21" fmla="*/ 12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235">
                  <a:moveTo>
                    <a:pt x="192" y="122"/>
                  </a:moveTo>
                  <a:cubicBezTo>
                    <a:pt x="192" y="122"/>
                    <a:pt x="192" y="122"/>
                    <a:pt x="192" y="122"/>
                  </a:cubicBezTo>
                  <a:cubicBezTo>
                    <a:pt x="218" y="96"/>
                    <a:pt x="218" y="96"/>
                    <a:pt x="218" y="96"/>
                  </a:cubicBezTo>
                  <a:cubicBezTo>
                    <a:pt x="240" y="74"/>
                    <a:pt x="240" y="38"/>
                    <a:pt x="218" y="16"/>
                  </a:cubicBezTo>
                  <a:cubicBezTo>
                    <a:pt x="207" y="5"/>
                    <a:pt x="193" y="0"/>
                    <a:pt x="178" y="0"/>
                  </a:cubicBezTo>
                  <a:cubicBezTo>
                    <a:pt x="164" y="0"/>
                    <a:pt x="150" y="5"/>
                    <a:pt x="139" y="16"/>
                  </a:cubicBezTo>
                  <a:cubicBezTo>
                    <a:pt x="22" y="133"/>
                    <a:pt x="22" y="133"/>
                    <a:pt x="22" y="133"/>
                  </a:cubicBezTo>
                  <a:cubicBezTo>
                    <a:pt x="0" y="155"/>
                    <a:pt x="0" y="191"/>
                    <a:pt x="22" y="213"/>
                  </a:cubicBezTo>
                  <a:cubicBezTo>
                    <a:pt x="44" y="235"/>
                    <a:pt x="80" y="235"/>
                    <a:pt x="102" y="213"/>
                  </a:cubicBezTo>
                  <a:cubicBezTo>
                    <a:pt x="192" y="122"/>
                    <a:pt x="192" y="122"/>
                    <a:pt x="192" y="122"/>
                  </a:cubicBezTo>
                  <a:cubicBezTo>
                    <a:pt x="192" y="122"/>
                    <a:pt x="192" y="122"/>
                    <a:pt x="192"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sp>
          <p:nvSpPr>
            <p:cNvPr id="56" name="Freeform 796">
              <a:extLst>
                <a:ext uri="{FF2B5EF4-FFF2-40B4-BE49-F238E27FC236}">
                  <a16:creationId xmlns:a16="http://schemas.microsoft.com/office/drawing/2014/main" id="{80976409-9DD4-3BBD-057E-8EF4B56706CC}"/>
                </a:ext>
              </a:extLst>
            </p:cNvPr>
            <p:cNvSpPr>
              <a:spLocks noEditPoints="1"/>
            </p:cNvSpPr>
            <p:nvPr/>
          </p:nvSpPr>
          <p:spPr bwMode="auto">
            <a:xfrm>
              <a:off x="1037" y="1718"/>
              <a:ext cx="227" cy="226"/>
            </a:xfrm>
            <a:custGeom>
              <a:avLst/>
              <a:gdLst>
                <a:gd name="T0" fmla="*/ 794 w 1588"/>
                <a:gd name="T1" fmla="*/ 0 h 1589"/>
                <a:gd name="T2" fmla="*/ 0 w 1588"/>
                <a:gd name="T3" fmla="*/ 795 h 1589"/>
                <a:gd name="T4" fmla="*/ 794 w 1588"/>
                <a:gd name="T5" fmla="*/ 1589 h 1589"/>
                <a:gd name="T6" fmla="*/ 1588 w 1588"/>
                <a:gd name="T7" fmla="*/ 795 h 1589"/>
                <a:gd name="T8" fmla="*/ 794 w 1588"/>
                <a:gd name="T9" fmla="*/ 0 h 1589"/>
                <a:gd name="T10" fmla="*/ 1352 w 1588"/>
                <a:gd name="T11" fmla="*/ 1048 h 1589"/>
                <a:gd name="T12" fmla="*/ 1273 w 1588"/>
                <a:gd name="T13" fmla="*/ 1073 h 1589"/>
                <a:gd name="T14" fmla="*/ 1248 w 1588"/>
                <a:gd name="T15" fmla="*/ 1151 h 1589"/>
                <a:gd name="T16" fmla="*/ 1170 w 1588"/>
                <a:gd name="T17" fmla="*/ 1177 h 1589"/>
                <a:gd name="T18" fmla="*/ 1144 w 1588"/>
                <a:gd name="T19" fmla="*/ 1255 h 1589"/>
                <a:gd name="T20" fmla="*/ 1066 w 1588"/>
                <a:gd name="T21" fmla="*/ 1280 h 1589"/>
                <a:gd name="T22" fmla="*/ 1041 w 1588"/>
                <a:gd name="T23" fmla="*/ 1359 h 1589"/>
                <a:gd name="T24" fmla="*/ 977 w 1588"/>
                <a:gd name="T25" fmla="*/ 1385 h 1589"/>
                <a:gd name="T26" fmla="*/ 913 w 1588"/>
                <a:gd name="T27" fmla="*/ 1359 h 1589"/>
                <a:gd name="T28" fmla="*/ 795 w 1588"/>
                <a:gd name="T29" fmla="*/ 1241 h 1589"/>
                <a:gd name="T30" fmla="*/ 717 w 1588"/>
                <a:gd name="T31" fmla="*/ 1320 h 1589"/>
                <a:gd name="T32" fmla="*/ 653 w 1588"/>
                <a:gd name="T33" fmla="*/ 1346 h 1589"/>
                <a:gd name="T34" fmla="*/ 589 w 1588"/>
                <a:gd name="T35" fmla="*/ 1320 h 1589"/>
                <a:gd name="T36" fmla="*/ 563 w 1588"/>
                <a:gd name="T37" fmla="*/ 1256 h 1589"/>
                <a:gd name="T38" fmla="*/ 564 w 1588"/>
                <a:gd name="T39" fmla="*/ 1241 h 1589"/>
                <a:gd name="T40" fmla="*/ 549 w 1588"/>
                <a:gd name="T41" fmla="*/ 1242 h 1589"/>
                <a:gd name="T42" fmla="*/ 485 w 1588"/>
                <a:gd name="T43" fmla="*/ 1216 h 1589"/>
                <a:gd name="T44" fmla="*/ 459 w 1588"/>
                <a:gd name="T45" fmla="*/ 1152 h 1589"/>
                <a:gd name="T46" fmla="*/ 460 w 1588"/>
                <a:gd name="T47" fmla="*/ 1137 h 1589"/>
                <a:gd name="T48" fmla="*/ 445 w 1588"/>
                <a:gd name="T49" fmla="*/ 1139 h 1589"/>
                <a:gd name="T50" fmla="*/ 382 w 1588"/>
                <a:gd name="T51" fmla="*/ 1112 h 1589"/>
                <a:gd name="T52" fmla="*/ 355 w 1588"/>
                <a:gd name="T53" fmla="*/ 1048 h 1589"/>
                <a:gd name="T54" fmla="*/ 357 w 1588"/>
                <a:gd name="T55" fmla="*/ 1034 h 1589"/>
                <a:gd name="T56" fmla="*/ 342 w 1588"/>
                <a:gd name="T57" fmla="*/ 1035 h 1589"/>
                <a:gd name="T58" fmla="*/ 278 w 1588"/>
                <a:gd name="T59" fmla="*/ 1009 h 1589"/>
                <a:gd name="T60" fmla="*/ 251 w 1588"/>
                <a:gd name="T61" fmla="*/ 945 h 1589"/>
                <a:gd name="T62" fmla="*/ 278 w 1588"/>
                <a:gd name="T63" fmla="*/ 881 h 1589"/>
                <a:gd name="T64" fmla="*/ 357 w 1588"/>
                <a:gd name="T65" fmla="*/ 802 h 1589"/>
                <a:gd name="T66" fmla="*/ 239 w 1588"/>
                <a:gd name="T67" fmla="*/ 685 h 1589"/>
                <a:gd name="T68" fmla="*/ 212 w 1588"/>
                <a:gd name="T69" fmla="*/ 621 h 1589"/>
                <a:gd name="T70" fmla="*/ 239 w 1588"/>
                <a:gd name="T71" fmla="*/ 557 h 1589"/>
                <a:gd name="T72" fmla="*/ 550 w 1588"/>
                <a:gd name="T73" fmla="*/ 246 h 1589"/>
                <a:gd name="T74" fmla="*/ 614 w 1588"/>
                <a:gd name="T75" fmla="*/ 219 h 1589"/>
                <a:gd name="T76" fmla="*/ 614 w 1588"/>
                <a:gd name="T77" fmla="*/ 219 h 1589"/>
                <a:gd name="T78" fmla="*/ 678 w 1588"/>
                <a:gd name="T79" fmla="*/ 246 h 1589"/>
                <a:gd name="T80" fmla="*/ 795 w 1588"/>
                <a:gd name="T81" fmla="*/ 363 h 1589"/>
                <a:gd name="T82" fmla="*/ 913 w 1588"/>
                <a:gd name="T83" fmla="*/ 246 h 1589"/>
                <a:gd name="T84" fmla="*/ 1041 w 1588"/>
                <a:gd name="T85" fmla="*/ 246 h 1589"/>
                <a:gd name="T86" fmla="*/ 1352 w 1588"/>
                <a:gd name="T87" fmla="*/ 557 h 1589"/>
                <a:gd name="T88" fmla="*/ 1352 w 1588"/>
                <a:gd name="T89" fmla="*/ 685 h 1589"/>
                <a:gd name="T90" fmla="*/ 1234 w 1588"/>
                <a:gd name="T91" fmla="*/ 802 h 1589"/>
                <a:gd name="T92" fmla="*/ 1352 w 1588"/>
                <a:gd name="T93" fmla="*/ 920 h 1589"/>
                <a:gd name="T94" fmla="*/ 1378 w 1588"/>
                <a:gd name="T95" fmla="*/ 984 h 1589"/>
                <a:gd name="T96" fmla="*/ 1352 w 1588"/>
                <a:gd name="T97" fmla="*/ 1048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88" h="1589">
                  <a:moveTo>
                    <a:pt x="794" y="0"/>
                  </a:moveTo>
                  <a:cubicBezTo>
                    <a:pt x="355" y="0"/>
                    <a:pt x="0" y="356"/>
                    <a:pt x="0" y="795"/>
                  </a:cubicBezTo>
                  <a:cubicBezTo>
                    <a:pt x="0" y="1233"/>
                    <a:pt x="355" y="1589"/>
                    <a:pt x="794" y="1589"/>
                  </a:cubicBezTo>
                  <a:cubicBezTo>
                    <a:pt x="1233" y="1589"/>
                    <a:pt x="1588" y="1233"/>
                    <a:pt x="1588" y="795"/>
                  </a:cubicBezTo>
                  <a:cubicBezTo>
                    <a:pt x="1588" y="356"/>
                    <a:pt x="1233" y="0"/>
                    <a:pt x="794" y="0"/>
                  </a:cubicBezTo>
                  <a:close/>
                  <a:moveTo>
                    <a:pt x="1352" y="1048"/>
                  </a:moveTo>
                  <a:cubicBezTo>
                    <a:pt x="1331" y="1069"/>
                    <a:pt x="1301" y="1077"/>
                    <a:pt x="1273" y="1073"/>
                  </a:cubicBezTo>
                  <a:cubicBezTo>
                    <a:pt x="1278" y="1100"/>
                    <a:pt x="1269" y="1130"/>
                    <a:pt x="1248" y="1151"/>
                  </a:cubicBezTo>
                  <a:cubicBezTo>
                    <a:pt x="1227" y="1173"/>
                    <a:pt x="1197" y="1181"/>
                    <a:pt x="1170" y="1177"/>
                  </a:cubicBezTo>
                  <a:cubicBezTo>
                    <a:pt x="1174" y="1204"/>
                    <a:pt x="1166" y="1234"/>
                    <a:pt x="1144" y="1255"/>
                  </a:cubicBezTo>
                  <a:cubicBezTo>
                    <a:pt x="1123" y="1276"/>
                    <a:pt x="1094" y="1285"/>
                    <a:pt x="1066" y="1280"/>
                  </a:cubicBezTo>
                  <a:cubicBezTo>
                    <a:pt x="1070" y="1308"/>
                    <a:pt x="1062" y="1337"/>
                    <a:pt x="1041" y="1359"/>
                  </a:cubicBezTo>
                  <a:cubicBezTo>
                    <a:pt x="1023" y="1376"/>
                    <a:pt x="1000" y="1385"/>
                    <a:pt x="977" y="1385"/>
                  </a:cubicBezTo>
                  <a:cubicBezTo>
                    <a:pt x="954" y="1385"/>
                    <a:pt x="931" y="1376"/>
                    <a:pt x="913" y="1359"/>
                  </a:cubicBezTo>
                  <a:cubicBezTo>
                    <a:pt x="795" y="1241"/>
                    <a:pt x="795" y="1241"/>
                    <a:pt x="795" y="1241"/>
                  </a:cubicBezTo>
                  <a:cubicBezTo>
                    <a:pt x="717" y="1320"/>
                    <a:pt x="717" y="1320"/>
                    <a:pt x="717" y="1320"/>
                  </a:cubicBezTo>
                  <a:cubicBezTo>
                    <a:pt x="700" y="1337"/>
                    <a:pt x="677" y="1346"/>
                    <a:pt x="653" y="1346"/>
                  </a:cubicBezTo>
                  <a:cubicBezTo>
                    <a:pt x="629" y="1346"/>
                    <a:pt x="606" y="1337"/>
                    <a:pt x="589" y="1320"/>
                  </a:cubicBezTo>
                  <a:cubicBezTo>
                    <a:pt x="572" y="1303"/>
                    <a:pt x="563" y="1280"/>
                    <a:pt x="563" y="1256"/>
                  </a:cubicBezTo>
                  <a:cubicBezTo>
                    <a:pt x="563" y="1251"/>
                    <a:pt x="563" y="1246"/>
                    <a:pt x="564" y="1241"/>
                  </a:cubicBezTo>
                  <a:cubicBezTo>
                    <a:pt x="559" y="1242"/>
                    <a:pt x="554" y="1242"/>
                    <a:pt x="549" y="1242"/>
                  </a:cubicBezTo>
                  <a:cubicBezTo>
                    <a:pt x="525" y="1242"/>
                    <a:pt x="502" y="1233"/>
                    <a:pt x="485" y="1216"/>
                  </a:cubicBezTo>
                  <a:cubicBezTo>
                    <a:pt x="468" y="1199"/>
                    <a:pt x="459" y="1176"/>
                    <a:pt x="459" y="1152"/>
                  </a:cubicBezTo>
                  <a:cubicBezTo>
                    <a:pt x="459" y="1147"/>
                    <a:pt x="459" y="1142"/>
                    <a:pt x="460" y="1137"/>
                  </a:cubicBezTo>
                  <a:cubicBezTo>
                    <a:pt x="455" y="1138"/>
                    <a:pt x="450" y="1139"/>
                    <a:pt x="445" y="1139"/>
                  </a:cubicBezTo>
                  <a:cubicBezTo>
                    <a:pt x="421" y="1139"/>
                    <a:pt x="399" y="1129"/>
                    <a:pt x="382" y="1112"/>
                  </a:cubicBezTo>
                  <a:cubicBezTo>
                    <a:pt x="365" y="1095"/>
                    <a:pt x="355" y="1073"/>
                    <a:pt x="355" y="1048"/>
                  </a:cubicBezTo>
                  <a:cubicBezTo>
                    <a:pt x="355" y="1043"/>
                    <a:pt x="356" y="1039"/>
                    <a:pt x="357" y="1034"/>
                  </a:cubicBezTo>
                  <a:cubicBezTo>
                    <a:pt x="352" y="1034"/>
                    <a:pt x="347" y="1035"/>
                    <a:pt x="342" y="1035"/>
                  </a:cubicBezTo>
                  <a:cubicBezTo>
                    <a:pt x="319" y="1035"/>
                    <a:pt x="295" y="1026"/>
                    <a:pt x="278" y="1009"/>
                  </a:cubicBezTo>
                  <a:cubicBezTo>
                    <a:pt x="261" y="992"/>
                    <a:pt x="251" y="969"/>
                    <a:pt x="251" y="945"/>
                  </a:cubicBezTo>
                  <a:cubicBezTo>
                    <a:pt x="251" y="921"/>
                    <a:pt x="261" y="898"/>
                    <a:pt x="278" y="881"/>
                  </a:cubicBezTo>
                  <a:cubicBezTo>
                    <a:pt x="357" y="802"/>
                    <a:pt x="357" y="802"/>
                    <a:pt x="357" y="802"/>
                  </a:cubicBezTo>
                  <a:cubicBezTo>
                    <a:pt x="239" y="685"/>
                    <a:pt x="239" y="685"/>
                    <a:pt x="239" y="685"/>
                  </a:cubicBezTo>
                  <a:cubicBezTo>
                    <a:pt x="222" y="668"/>
                    <a:pt x="213" y="645"/>
                    <a:pt x="212" y="621"/>
                  </a:cubicBezTo>
                  <a:cubicBezTo>
                    <a:pt x="212" y="597"/>
                    <a:pt x="222" y="574"/>
                    <a:pt x="239" y="557"/>
                  </a:cubicBezTo>
                  <a:cubicBezTo>
                    <a:pt x="550" y="246"/>
                    <a:pt x="550" y="246"/>
                    <a:pt x="550" y="246"/>
                  </a:cubicBezTo>
                  <a:cubicBezTo>
                    <a:pt x="567" y="229"/>
                    <a:pt x="590" y="219"/>
                    <a:pt x="614" y="219"/>
                  </a:cubicBezTo>
                  <a:cubicBezTo>
                    <a:pt x="614" y="219"/>
                    <a:pt x="614" y="219"/>
                    <a:pt x="614" y="219"/>
                  </a:cubicBezTo>
                  <a:cubicBezTo>
                    <a:pt x="638" y="219"/>
                    <a:pt x="661" y="229"/>
                    <a:pt x="678" y="246"/>
                  </a:cubicBezTo>
                  <a:cubicBezTo>
                    <a:pt x="678" y="246"/>
                    <a:pt x="764" y="332"/>
                    <a:pt x="795" y="363"/>
                  </a:cubicBezTo>
                  <a:cubicBezTo>
                    <a:pt x="913" y="246"/>
                    <a:pt x="913" y="246"/>
                    <a:pt x="913" y="246"/>
                  </a:cubicBezTo>
                  <a:cubicBezTo>
                    <a:pt x="947" y="212"/>
                    <a:pt x="1007" y="212"/>
                    <a:pt x="1041" y="246"/>
                  </a:cubicBezTo>
                  <a:cubicBezTo>
                    <a:pt x="1352" y="557"/>
                    <a:pt x="1352" y="557"/>
                    <a:pt x="1352" y="557"/>
                  </a:cubicBezTo>
                  <a:cubicBezTo>
                    <a:pt x="1387" y="592"/>
                    <a:pt x="1387" y="649"/>
                    <a:pt x="1352" y="685"/>
                  </a:cubicBezTo>
                  <a:cubicBezTo>
                    <a:pt x="1234" y="802"/>
                    <a:pt x="1234" y="802"/>
                    <a:pt x="1234" y="802"/>
                  </a:cubicBezTo>
                  <a:cubicBezTo>
                    <a:pt x="1352" y="920"/>
                    <a:pt x="1352" y="920"/>
                    <a:pt x="1352" y="920"/>
                  </a:cubicBezTo>
                  <a:cubicBezTo>
                    <a:pt x="1369" y="937"/>
                    <a:pt x="1378" y="960"/>
                    <a:pt x="1378" y="984"/>
                  </a:cubicBezTo>
                  <a:cubicBezTo>
                    <a:pt x="1378" y="1008"/>
                    <a:pt x="1369" y="1031"/>
                    <a:pt x="1352" y="10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sp>
          <p:nvSpPr>
            <p:cNvPr id="57" name="Freeform 797">
              <a:extLst>
                <a:ext uri="{FF2B5EF4-FFF2-40B4-BE49-F238E27FC236}">
                  <a16:creationId xmlns:a16="http://schemas.microsoft.com/office/drawing/2014/main" id="{C9E3D6D7-A173-9FE8-88CE-12FC5DF44C30}"/>
                </a:ext>
              </a:extLst>
            </p:cNvPr>
            <p:cNvSpPr>
              <a:spLocks/>
            </p:cNvSpPr>
            <p:nvPr/>
          </p:nvSpPr>
          <p:spPr bwMode="auto">
            <a:xfrm>
              <a:off x="1072" y="1754"/>
              <a:ext cx="158" cy="157"/>
            </a:xfrm>
            <a:custGeom>
              <a:avLst/>
              <a:gdLst>
                <a:gd name="T0" fmla="*/ 951 w 1103"/>
                <a:gd name="T1" fmla="*/ 561 h 1104"/>
                <a:gd name="T2" fmla="*/ 951 w 1103"/>
                <a:gd name="T3" fmla="*/ 561 h 1104"/>
                <a:gd name="T4" fmla="*/ 769 w 1103"/>
                <a:gd name="T5" fmla="*/ 379 h 1104"/>
                <a:gd name="T6" fmla="*/ 678 w 1103"/>
                <a:gd name="T7" fmla="*/ 288 h 1104"/>
                <a:gd name="T8" fmla="*/ 655 w 1103"/>
                <a:gd name="T9" fmla="*/ 311 h 1104"/>
                <a:gd name="T10" fmla="*/ 622 w 1103"/>
                <a:gd name="T11" fmla="*/ 495 h 1104"/>
                <a:gd name="T12" fmla="*/ 522 w 1103"/>
                <a:gd name="T13" fmla="*/ 571 h 1104"/>
                <a:gd name="T14" fmla="*/ 432 w 1103"/>
                <a:gd name="T15" fmla="*/ 480 h 1104"/>
                <a:gd name="T16" fmla="*/ 432 w 1103"/>
                <a:gd name="T17" fmla="*/ 267 h 1104"/>
                <a:gd name="T18" fmla="*/ 459 w 1103"/>
                <a:gd name="T19" fmla="*/ 200 h 1104"/>
                <a:gd name="T20" fmla="*/ 525 w 1103"/>
                <a:gd name="T21" fmla="*/ 134 h 1104"/>
                <a:gd name="T22" fmla="*/ 407 w 1103"/>
                <a:gd name="T23" fmla="*/ 17 h 1104"/>
                <a:gd name="T24" fmla="*/ 367 w 1103"/>
                <a:gd name="T25" fmla="*/ 0 h 1104"/>
                <a:gd name="T26" fmla="*/ 367 w 1103"/>
                <a:gd name="T27" fmla="*/ 0 h 1104"/>
                <a:gd name="T28" fmla="*/ 327 w 1103"/>
                <a:gd name="T29" fmla="*/ 17 h 1104"/>
                <a:gd name="T30" fmla="*/ 16 w 1103"/>
                <a:gd name="T31" fmla="*/ 328 h 1104"/>
                <a:gd name="T32" fmla="*/ 0 w 1103"/>
                <a:gd name="T33" fmla="*/ 368 h 1104"/>
                <a:gd name="T34" fmla="*/ 16 w 1103"/>
                <a:gd name="T35" fmla="*/ 408 h 1104"/>
                <a:gd name="T36" fmla="*/ 134 w 1103"/>
                <a:gd name="T37" fmla="*/ 525 h 1104"/>
                <a:gd name="T38" fmla="*/ 148 w 1103"/>
                <a:gd name="T39" fmla="*/ 511 h 1104"/>
                <a:gd name="T40" fmla="*/ 275 w 1103"/>
                <a:gd name="T41" fmla="*/ 511 h 1104"/>
                <a:gd name="T42" fmla="*/ 302 w 1103"/>
                <a:gd name="T43" fmla="*/ 575 h 1104"/>
                <a:gd name="T44" fmla="*/ 300 w 1103"/>
                <a:gd name="T45" fmla="*/ 590 h 1104"/>
                <a:gd name="T46" fmla="*/ 379 w 1103"/>
                <a:gd name="T47" fmla="*/ 615 h 1104"/>
                <a:gd name="T48" fmla="*/ 405 w 1103"/>
                <a:gd name="T49" fmla="*/ 679 h 1104"/>
                <a:gd name="T50" fmla="*/ 404 w 1103"/>
                <a:gd name="T51" fmla="*/ 695 h 1104"/>
                <a:gd name="T52" fmla="*/ 483 w 1103"/>
                <a:gd name="T53" fmla="*/ 719 h 1104"/>
                <a:gd name="T54" fmla="*/ 509 w 1103"/>
                <a:gd name="T55" fmla="*/ 783 h 1104"/>
                <a:gd name="T56" fmla="*/ 508 w 1103"/>
                <a:gd name="T57" fmla="*/ 798 h 1104"/>
                <a:gd name="T58" fmla="*/ 586 w 1103"/>
                <a:gd name="T59" fmla="*/ 822 h 1104"/>
                <a:gd name="T60" fmla="*/ 586 w 1103"/>
                <a:gd name="T61" fmla="*/ 950 h 1104"/>
                <a:gd name="T62" fmla="*/ 572 w 1103"/>
                <a:gd name="T63" fmla="*/ 964 h 1104"/>
                <a:gd name="T64" fmla="*/ 690 w 1103"/>
                <a:gd name="T65" fmla="*/ 1082 h 1104"/>
                <a:gd name="T66" fmla="*/ 770 w 1103"/>
                <a:gd name="T67" fmla="*/ 1082 h 1104"/>
                <a:gd name="T68" fmla="*/ 770 w 1103"/>
                <a:gd name="T69" fmla="*/ 1002 h 1104"/>
                <a:gd name="T70" fmla="*/ 770 w 1103"/>
                <a:gd name="T71" fmla="*/ 1002 h 1104"/>
                <a:gd name="T72" fmla="*/ 692 w 1103"/>
                <a:gd name="T73" fmla="*/ 924 h 1104"/>
                <a:gd name="T74" fmla="*/ 692 w 1103"/>
                <a:gd name="T75" fmla="*/ 900 h 1104"/>
                <a:gd name="T76" fmla="*/ 716 w 1103"/>
                <a:gd name="T77" fmla="*/ 900 h 1104"/>
                <a:gd name="T78" fmla="*/ 794 w 1103"/>
                <a:gd name="T79" fmla="*/ 978 h 1104"/>
                <a:gd name="T80" fmla="*/ 794 w 1103"/>
                <a:gd name="T81" fmla="*/ 978 h 1104"/>
                <a:gd name="T82" fmla="*/ 873 w 1103"/>
                <a:gd name="T83" fmla="*/ 978 h 1104"/>
                <a:gd name="T84" fmla="*/ 873 w 1103"/>
                <a:gd name="T85" fmla="*/ 898 h 1104"/>
                <a:gd name="T86" fmla="*/ 796 w 1103"/>
                <a:gd name="T87" fmla="*/ 820 h 1104"/>
                <a:gd name="T88" fmla="*/ 796 w 1103"/>
                <a:gd name="T89" fmla="*/ 796 h 1104"/>
                <a:gd name="T90" fmla="*/ 820 w 1103"/>
                <a:gd name="T91" fmla="*/ 796 h 1104"/>
                <a:gd name="T92" fmla="*/ 897 w 1103"/>
                <a:gd name="T93" fmla="*/ 874 h 1104"/>
                <a:gd name="T94" fmla="*/ 977 w 1103"/>
                <a:gd name="T95" fmla="*/ 874 h 1104"/>
                <a:gd name="T96" fmla="*/ 977 w 1103"/>
                <a:gd name="T97" fmla="*/ 795 h 1104"/>
                <a:gd name="T98" fmla="*/ 899 w 1103"/>
                <a:gd name="T99" fmla="*/ 717 h 1104"/>
                <a:gd name="T100" fmla="*/ 899 w 1103"/>
                <a:gd name="T101" fmla="*/ 693 h 1104"/>
                <a:gd name="T102" fmla="*/ 923 w 1103"/>
                <a:gd name="T103" fmla="*/ 693 h 1104"/>
                <a:gd name="T104" fmla="*/ 1001 w 1103"/>
                <a:gd name="T105" fmla="*/ 770 h 1104"/>
                <a:gd name="T106" fmla="*/ 1081 w 1103"/>
                <a:gd name="T107" fmla="*/ 770 h 1104"/>
                <a:gd name="T108" fmla="*/ 1081 w 1103"/>
                <a:gd name="T109" fmla="*/ 691 h 1104"/>
                <a:gd name="T110" fmla="*/ 951 w 1103"/>
                <a:gd name="T111" fmla="*/ 561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03" h="1104">
                  <a:moveTo>
                    <a:pt x="951" y="561"/>
                  </a:moveTo>
                  <a:cubicBezTo>
                    <a:pt x="951" y="561"/>
                    <a:pt x="951" y="561"/>
                    <a:pt x="951" y="561"/>
                  </a:cubicBezTo>
                  <a:cubicBezTo>
                    <a:pt x="769" y="379"/>
                    <a:pt x="769" y="379"/>
                    <a:pt x="769" y="379"/>
                  </a:cubicBezTo>
                  <a:cubicBezTo>
                    <a:pt x="678" y="288"/>
                    <a:pt x="678" y="288"/>
                    <a:pt x="678" y="288"/>
                  </a:cubicBezTo>
                  <a:cubicBezTo>
                    <a:pt x="655" y="311"/>
                    <a:pt x="655" y="311"/>
                    <a:pt x="655" y="311"/>
                  </a:cubicBezTo>
                  <a:cubicBezTo>
                    <a:pt x="622" y="495"/>
                    <a:pt x="622" y="495"/>
                    <a:pt x="622" y="495"/>
                  </a:cubicBezTo>
                  <a:cubicBezTo>
                    <a:pt x="614" y="540"/>
                    <a:pt x="574" y="571"/>
                    <a:pt x="522" y="571"/>
                  </a:cubicBezTo>
                  <a:cubicBezTo>
                    <a:pt x="473" y="571"/>
                    <a:pt x="432" y="530"/>
                    <a:pt x="432" y="480"/>
                  </a:cubicBezTo>
                  <a:cubicBezTo>
                    <a:pt x="432" y="267"/>
                    <a:pt x="432" y="267"/>
                    <a:pt x="432" y="267"/>
                  </a:cubicBezTo>
                  <a:cubicBezTo>
                    <a:pt x="432" y="241"/>
                    <a:pt x="441" y="218"/>
                    <a:pt x="459" y="200"/>
                  </a:cubicBezTo>
                  <a:cubicBezTo>
                    <a:pt x="525" y="134"/>
                    <a:pt x="525" y="134"/>
                    <a:pt x="525" y="134"/>
                  </a:cubicBezTo>
                  <a:cubicBezTo>
                    <a:pt x="507" y="117"/>
                    <a:pt x="473" y="83"/>
                    <a:pt x="407" y="17"/>
                  </a:cubicBezTo>
                  <a:cubicBezTo>
                    <a:pt x="396" y="6"/>
                    <a:pt x="382" y="0"/>
                    <a:pt x="367" y="0"/>
                  </a:cubicBezTo>
                  <a:cubicBezTo>
                    <a:pt x="367" y="0"/>
                    <a:pt x="367" y="0"/>
                    <a:pt x="367" y="0"/>
                  </a:cubicBezTo>
                  <a:cubicBezTo>
                    <a:pt x="352" y="0"/>
                    <a:pt x="338" y="6"/>
                    <a:pt x="327" y="17"/>
                  </a:cubicBezTo>
                  <a:cubicBezTo>
                    <a:pt x="16" y="328"/>
                    <a:pt x="16" y="328"/>
                    <a:pt x="16" y="328"/>
                  </a:cubicBezTo>
                  <a:cubicBezTo>
                    <a:pt x="5" y="339"/>
                    <a:pt x="0" y="353"/>
                    <a:pt x="0" y="368"/>
                  </a:cubicBezTo>
                  <a:cubicBezTo>
                    <a:pt x="0" y="383"/>
                    <a:pt x="5" y="397"/>
                    <a:pt x="16" y="408"/>
                  </a:cubicBezTo>
                  <a:cubicBezTo>
                    <a:pt x="134" y="525"/>
                    <a:pt x="134" y="525"/>
                    <a:pt x="134" y="525"/>
                  </a:cubicBezTo>
                  <a:cubicBezTo>
                    <a:pt x="148" y="511"/>
                    <a:pt x="148" y="511"/>
                    <a:pt x="148" y="511"/>
                  </a:cubicBezTo>
                  <a:cubicBezTo>
                    <a:pt x="183" y="476"/>
                    <a:pt x="240" y="476"/>
                    <a:pt x="275" y="511"/>
                  </a:cubicBezTo>
                  <a:cubicBezTo>
                    <a:pt x="292" y="528"/>
                    <a:pt x="302" y="551"/>
                    <a:pt x="302" y="575"/>
                  </a:cubicBezTo>
                  <a:cubicBezTo>
                    <a:pt x="302" y="580"/>
                    <a:pt x="301" y="585"/>
                    <a:pt x="300" y="590"/>
                  </a:cubicBezTo>
                  <a:cubicBezTo>
                    <a:pt x="328" y="585"/>
                    <a:pt x="358" y="594"/>
                    <a:pt x="379" y="615"/>
                  </a:cubicBezTo>
                  <a:cubicBezTo>
                    <a:pt x="396" y="632"/>
                    <a:pt x="405" y="655"/>
                    <a:pt x="405" y="679"/>
                  </a:cubicBezTo>
                  <a:cubicBezTo>
                    <a:pt x="405" y="684"/>
                    <a:pt x="405" y="689"/>
                    <a:pt x="404" y="695"/>
                  </a:cubicBezTo>
                  <a:cubicBezTo>
                    <a:pt x="432" y="690"/>
                    <a:pt x="462" y="698"/>
                    <a:pt x="483" y="719"/>
                  </a:cubicBezTo>
                  <a:cubicBezTo>
                    <a:pt x="500" y="736"/>
                    <a:pt x="509" y="758"/>
                    <a:pt x="509" y="783"/>
                  </a:cubicBezTo>
                  <a:cubicBezTo>
                    <a:pt x="509" y="788"/>
                    <a:pt x="508" y="793"/>
                    <a:pt x="508" y="798"/>
                  </a:cubicBezTo>
                  <a:cubicBezTo>
                    <a:pt x="536" y="794"/>
                    <a:pt x="566" y="802"/>
                    <a:pt x="586" y="822"/>
                  </a:cubicBezTo>
                  <a:cubicBezTo>
                    <a:pt x="622" y="858"/>
                    <a:pt x="622" y="915"/>
                    <a:pt x="586" y="950"/>
                  </a:cubicBezTo>
                  <a:cubicBezTo>
                    <a:pt x="572" y="964"/>
                    <a:pt x="572" y="964"/>
                    <a:pt x="572" y="964"/>
                  </a:cubicBezTo>
                  <a:cubicBezTo>
                    <a:pt x="690" y="1082"/>
                    <a:pt x="690" y="1082"/>
                    <a:pt x="690" y="1082"/>
                  </a:cubicBezTo>
                  <a:cubicBezTo>
                    <a:pt x="712" y="1104"/>
                    <a:pt x="748" y="1104"/>
                    <a:pt x="770" y="1082"/>
                  </a:cubicBezTo>
                  <a:cubicBezTo>
                    <a:pt x="792" y="1060"/>
                    <a:pt x="792" y="1024"/>
                    <a:pt x="770" y="1002"/>
                  </a:cubicBezTo>
                  <a:cubicBezTo>
                    <a:pt x="770" y="1002"/>
                    <a:pt x="770" y="1002"/>
                    <a:pt x="770" y="1002"/>
                  </a:cubicBezTo>
                  <a:cubicBezTo>
                    <a:pt x="692" y="924"/>
                    <a:pt x="692" y="924"/>
                    <a:pt x="692" y="924"/>
                  </a:cubicBezTo>
                  <a:cubicBezTo>
                    <a:pt x="685" y="918"/>
                    <a:pt x="685" y="907"/>
                    <a:pt x="692" y="900"/>
                  </a:cubicBezTo>
                  <a:cubicBezTo>
                    <a:pt x="699" y="893"/>
                    <a:pt x="709" y="893"/>
                    <a:pt x="716" y="900"/>
                  </a:cubicBezTo>
                  <a:cubicBezTo>
                    <a:pt x="794" y="978"/>
                    <a:pt x="794" y="978"/>
                    <a:pt x="794" y="978"/>
                  </a:cubicBezTo>
                  <a:cubicBezTo>
                    <a:pt x="794" y="978"/>
                    <a:pt x="794" y="978"/>
                    <a:pt x="794" y="978"/>
                  </a:cubicBezTo>
                  <a:cubicBezTo>
                    <a:pt x="816" y="1000"/>
                    <a:pt x="851" y="1000"/>
                    <a:pt x="873" y="978"/>
                  </a:cubicBezTo>
                  <a:cubicBezTo>
                    <a:pt x="895" y="956"/>
                    <a:pt x="895" y="920"/>
                    <a:pt x="873" y="898"/>
                  </a:cubicBezTo>
                  <a:cubicBezTo>
                    <a:pt x="796" y="820"/>
                    <a:pt x="796" y="820"/>
                    <a:pt x="796" y="820"/>
                  </a:cubicBezTo>
                  <a:cubicBezTo>
                    <a:pt x="789" y="814"/>
                    <a:pt x="789" y="803"/>
                    <a:pt x="796" y="796"/>
                  </a:cubicBezTo>
                  <a:cubicBezTo>
                    <a:pt x="802" y="790"/>
                    <a:pt x="813" y="790"/>
                    <a:pt x="820" y="796"/>
                  </a:cubicBezTo>
                  <a:cubicBezTo>
                    <a:pt x="897" y="874"/>
                    <a:pt x="897" y="874"/>
                    <a:pt x="897" y="874"/>
                  </a:cubicBezTo>
                  <a:cubicBezTo>
                    <a:pt x="919" y="896"/>
                    <a:pt x="955" y="896"/>
                    <a:pt x="977" y="874"/>
                  </a:cubicBezTo>
                  <a:cubicBezTo>
                    <a:pt x="999" y="852"/>
                    <a:pt x="999" y="817"/>
                    <a:pt x="977" y="795"/>
                  </a:cubicBezTo>
                  <a:cubicBezTo>
                    <a:pt x="899" y="717"/>
                    <a:pt x="899" y="717"/>
                    <a:pt x="899" y="717"/>
                  </a:cubicBezTo>
                  <a:cubicBezTo>
                    <a:pt x="893" y="710"/>
                    <a:pt x="893" y="699"/>
                    <a:pt x="899" y="693"/>
                  </a:cubicBezTo>
                  <a:cubicBezTo>
                    <a:pt x="906" y="686"/>
                    <a:pt x="917" y="686"/>
                    <a:pt x="923" y="693"/>
                  </a:cubicBezTo>
                  <a:cubicBezTo>
                    <a:pt x="1001" y="770"/>
                    <a:pt x="1001" y="770"/>
                    <a:pt x="1001" y="770"/>
                  </a:cubicBezTo>
                  <a:cubicBezTo>
                    <a:pt x="1023" y="792"/>
                    <a:pt x="1059" y="792"/>
                    <a:pt x="1081" y="770"/>
                  </a:cubicBezTo>
                  <a:cubicBezTo>
                    <a:pt x="1103" y="749"/>
                    <a:pt x="1103" y="713"/>
                    <a:pt x="1081" y="691"/>
                  </a:cubicBezTo>
                  <a:lnTo>
                    <a:pt x="951" y="5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grpSp>
      <p:grpSp>
        <p:nvGrpSpPr>
          <p:cNvPr id="59" name="Group 149">
            <a:extLst>
              <a:ext uri="{FF2B5EF4-FFF2-40B4-BE49-F238E27FC236}">
                <a16:creationId xmlns:a16="http://schemas.microsoft.com/office/drawing/2014/main" id="{2BAC90E1-557A-1A7F-967F-D5FA8FABD771}"/>
              </a:ext>
            </a:extLst>
          </p:cNvPr>
          <p:cNvGrpSpPr>
            <a:grpSpLocks noChangeAspect="1"/>
          </p:cNvGrpSpPr>
          <p:nvPr/>
        </p:nvGrpSpPr>
        <p:grpSpPr bwMode="auto">
          <a:xfrm>
            <a:off x="3823376" y="1701871"/>
            <a:ext cx="1484050" cy="1484027"/>
            <a:chOff x="6093" y="1614"/>
            <a:chExt cx="227" cy="227"/>
          </a:xfrm>
          <a:solidFill>
            <a:srgbClr val="99DDEB">
              <a:alpha val="50000"/>
            </a:srgbClr>
          </a:solidFill>
        </p:grpSpPr>
        <p:sp>
          <p:nvSpPr>
            <p:cNvPr id="60" name="Freeform 150">
              <a:extLst>
                <a:ext uri="{FF2B5EF4-FFF2-40B4-BE49-F238E27FC236}">
                  <a16:creationId xmlns:a16="http://schemas.microsoft.com/office/drawing/2014/main" id="{85BE0B9F-F45B-0405-3E03-00079198C316}"/>
                </a:ext>
              </a:extLst>
            </p:cNvPr>
            <p:cNvSpPr>
              <a:spLocks/>
            </p:cNvSpPr>
            <p:nvPr/>
          </p:nvSpPr>
          <p:spPr bwMode="auto">
            <a:xfrm>
              <a:off x="6178" y="1671"/>
              <a:ext cx="11" cy="11"/>
            </a:xfrm>
            <a:custGeom>
              <a:avLst/>
              <a:gdLst>
                <a:gd name="T0" fmla="*/ 50 w 89"/>
                <a:gd name="T1" fmla="*/ 95 h 95"/>
                <a:gd name="T2" fmla="*/ 60 w 89"/>
                <a:gd name="T3" fmla="*/ 86 h 95"/>
                <a:gd name="T4" fmla="*/ 89 w 89"/>
                <a:gd name="T5" fmla="*/ 45 h 95"/>
                <a:gd name="T6" fmla="*/ 45 w 89"/>
                <a:gd name="T7" fmla="*/ 0 h 95"/>
                <a:gd name="T8" fmla="*/ 0 w 89"/>
                <a:gd name="T9" fmla="*/ 45 h 95"/>
                <a:gd name="T10" fmla="*/ 38 w 89"/>
                <a:gd name="T11" fmla="*/ 89 h 95"/>
                <a:gd name="T12" fmla="*/ 50 w 89"/>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89" h="95">
                  <a:moveTo>
                    <a:pt x="50" y="95"/>
                  </a:moveTo>
                  <a:cubicBezTo>
                    <a:pt x="52" y="91"/>
                    <a:pt x="56" y="88"/>
                    <a:pt x="60" y="86"/>
                  </a:cubicBezTo>
                  <a:cubicBezTo>
                    <a:pt x="78" y="80"/>
                    <a:pt x="89" y="64"/>
                    <a:pt x="89" y="45"/>
                  </a:cubicBezTo>
                  <a:cubicBezTo>
                    <a:pt x="89" y="20"/>
                    <a:pt x="69" y="0"/>
                    <a:pt x="45" y="0"/>
                  </a:cubicBezTo>
                  <a:cubicBezTo>
                    <a:pt x="20" y="0"/>
                    <a:pt x="0" y="20"/>
                    <a:pt x="0" y="45"/>
                  </a:cubicBezTo>
                  <a:cubicBezTo>
                    <a:pt x="0" y="67"/>
                    <a:pt x="16" y="85"/>
                    <a:pt x="38" y="89"/>
                  </a:cubicBezTo>
                  <a:cubicBezTo>
                    <a:pt x="43" y="89"/>
                    <a:pt x="47" y="92"/>
                    <a:pt x="50"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sp>
          <p:nvSpPr>
            <p:cNvPr id="61" name="Freeform 151">
              <a:extLst>
                <a:ext uri="{FF2B5EF4-FFF2-40B4-BE49-F238E27FC236}">
                  <a16:creationId xmlns:a16="http://schemas.microsoft.com/office/drawing/2014/main" id="{B6605648-0344-BDBB-5D35-013F129164C9}"/>
                </a:ext>
              </a:extLst>
            </p:cNvPr>
            <p:cNvSpPr>
              <a:spLocks/>
            </p:cNvSpPr>
            <p:nvPr/>
          </p:nvSpPr>
          <p:spPr bwMode="auto">
            <a:xfrm>
              <a:off x="6224" y="1671"/>
              <a:ext cx="11" cy="11"/>
            </a:xfrm>
            <a:custGeom>
              <a:avLst/>
              <a:gdLst>
                <a:gd name="T0" fmla="*/ 31 w 89"/>
                <a:gd name="T1" fmla="*/ 87 h 95"/>
                <a:gd name="T2" fmla="*/ 42 w 89"/>
                <a:gd name="T3" fmla="*/ 95 h 95"/>
                <a:gd name="T4" fmla="*/ 54 w 89"/>
                <a:gd name="T5" fmla="*/ 88 h 95"/>
                <a:gd name="T6" fmla="*/ 89 w 89"/>
                <a:gd name="T7" fmla="*/ 45 h 95"/>
                <a:gd name="T8" fmla="*/ 45 w 89"/>
                <a:gd name="T9" fmla="*/ 0 h 95"/>
                <a:gd name="T10" fmla="*/ 0 w 89"/>
                <a:gd name="T11" fmla="*/ 45 h 95"/>
                <a:gd name="T12" fmla="*/ 31 w 89"/>
                <a:gd name="T13" fmla="*/ 87 h 95"/>
              </a:gdLst>
              <a:ahLst/>
              <a:cxnLst>
                <a:cxn ang="0">
                  <a:pos x="T0" y="T1"/>
                </a:cxn>
                <a:cxn ang="0">
                  <a:pos x="T2" y="T3"/>
                </a:cxn>
                <a:cxn ang="0">
                  <a:pos x="T4" y="T5"/>
                </a:cxn>
                <a:cxn ang="0">
                  <a:pos x="T6" y="T7"/>
                </a:cxn>
                <a:cxn ang="0">
                  <a:pos x="T8" y="T9"/>
                </a:cxn>
                <a:cxn ang="0">
                  <a:pos x="T10" y="T11"/>
                </a:cxn>
                <a:cxn ang="0">
                  <a:pos x="T12" y="T13"/>
                </a:cxn>
              </a:cxnLst>
              <a:rect l="0" t="0" r="r" b="b"/>
              <a:pathLst>
                <a:path w="89" h="95">
                  <a:moveTo>
                    <a:pt x="31" y="87"/>
                  </a:moveTo>
                  <a:cubicBezTo>
                    <a:pt x="36" y="88"/>
                    <a:pt x="40" y="91"/>
                    <a:pt x="42" y="95"/>
                  </a:cubicBezTo>
                  <a:cubicBezTo>
                    <a:pt x="45" y="92"/>
                    <a:pt x="49" y="89"/>
                    <a:pt x="54" y="88"/>
                  </a:cubicBezTo>
                  <a:cubicBezTo>
                    <a:pt x="74" y="84"/>
                    <a:pt x="89" y="66"/>
                    <a:pt x="89" y="45"/>
                  </a:cubicBezTo>
                  <a:cubicBezTo>
                    <a:pt x="89" y="20"/>
                    <a:pt x="69" y="0"/>
                    <a:pt x="45" y="0"/>
                  </a:cubicBezTo>
                  <a:cubicBezTo>
                    <a:pt x="20" y="0"/>
                    <a:pt x="0" y="20"/>
                    <a:pt x="0" y="45"/>
                  </a:cubicBezTo>
                  <a:cubicBezTo>
                    <a:pt x="0" y="64"/>
                    <a:pt x="13" y="81"/>
                    <a:pt x="31"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sp>
          <p:nvSpPr>
            <p:cNvPr id="62" name="Rectangle 152">
              <a:extLst>
                <a:ext uri="{FF2B5EF4-FFF2-40B4-BE49-F238E27FC236}">
                  <a16:creationId xmlns:a16="http://schemas.microsoft.com/office/drawing/2014/main" id="{5F474D29-E456-D6D1-5934-C2514AF876AF}"/>
                </a:ext>
              </a:extLst>
            </p:cNvPr>
            <p:cNvSpPr>
              <a:spLocks noChangeArrowheads="1"/>
            </p:cNvSpPr>
            <p:nvPr/>
          </p:nvSpPr>
          <p:spPr bwMode="auto">
            <a:xfrm>
              <a:off x="6163" y="1776"/>
              <a:ext cx="85" cy="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sp>
          <p:nvSpPr>
            <p:cNvPr id="63" name="Freeform 153">
              <a:extLst>
                <a:ext uri="{FF2B5EF4-FFF2-40B4-BE49-F238E27FC236}">
                  <a16:creationId xmlns:a16="http://schemas.microsoft.com/office/drawing/2014/main" id="{DBF2DF8E-CD47-8734-5814-531782FD093E}"/>
                </a:ext>
              </a:extLst>
            </p:cNvPr>
            <p:cNvSpPr>
              <a:spLocks/>
            </p:cNvSpPr>
            <p:nvPr/>
          </p:nvSpPr>
          <p:spPr bwMode="auto">
            <a:xfrm>
              <a:off x="6129" y="1671"/>
              <a:ext cx="10" cy="11"/>
            </a:xfrm>
            <a:custGeom>
              <a:avLst/>
              <a:gdLst>
                <a:gd name="T0" fmla="*/ 44 w 88"/>
                <a:gd name="T1" fmla="*/ 0 h 89"/>
                <a:gd name="T2" fmla="*/ 0 w 88"/>
                <a:gd name="T3" fmla="*/ 45 h 89"/>
                <a:gd name="T4" fmla="*/ 44 w 88"/>
                <a:gd name="T5" fmla="*/ 89 h 89"/>
                <a:gd name="T6" fmla="*/ 59 w 88"/>
                <a:gd name="T7" fmla="*/ 87 h 89"/>
                <a:gd name="T8" fmla="*/ 67 w 88"/>
                <a:gd name="T9" fmla="*/ 86 h 89"/>
                <a:gd name="T10" fmla="*/ 73 w 88"/>
                <a:gd name="T11" fmla="*/ 78 h 89"/>
                <a:gd name="T12" fmla="*/ 88 w 88"/>
                <a:gd name="T13" fmla="*/ 45 h 89"/>
                <a:gd name="T14" fmla="*/ 44 w 88"/>
                <a:gd name="T15" fmla="*/ 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89">
                  <a:moveTo>
                    <a:pt x="44" y="0"/>
                  </a:moveTo>
                  <a:cubicBezTo>
                    <a:pt x="20" y="0"/>
                    <a:pt x="0" y="20"/>
                    <a:pt x="0" y="45"/>
                  </a:cubicBezTo>
                  <a:cubicBezTo>
                    <a:pt x="0" y="69"/>
                    <a:pt x="20" y="89"/>
                    <a:pt x="44" y="89"/>
                  </a:cubicBezTo>
                  <a:cubicBezTo>
                    <a:pt x="48" y="89"/>
                    <a:pt x="53" y="88"/>
                    <a:pt x="59" y="87"/>
                  </a:cubicBezTo>
                  <a:cubicBezTo>
                    <a:pt x="61" y="86"/>
                    <a:pt x="64" y="85"/>
                    <a:pt x="67" y="86"/>
                  </a:cubicBezTo>
                  <a:cubicBezTo>
                    <a:pt x="68" y="83"/>
                    <a:pt x="70" y="80"/>
                    <a:pt x="73" y="78"/>
                  </a:cubicBezTo>
                  <a:cubicBezTo>
                    <a:pt x="83" y="70"/>
                    <a:pt x="88" y="58"/>
                    <a:pt x="88" y="45"/>
                  </a:cubicBezTo>
                  <a:cubicBezTo>
                    <a:pt x="88" y="20"/>
                    <a:pt x="69" y="0"/>
                    <a:pt x="4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sp>
          <p:nvSpPr>
            <p:cNvPr id="64" name="Freeform 154">
              <a:extLst>
                <a:ext uri="{FF2B5EF4-FFF2-40B4-BE49-F238E27FC236}">
                  <a16:creationId xmlns:a16="http://schemas.microsoft.com/office/drawing/2014/main" id="{6D70B31B-1ACA-5C74-E028-2AABB6ED938F}"/>
                </a:ext>
              </a:extLst>
            </p:cNvPr>
            <p:cNvSpPr>
              <a:spLocks noEditPoints="1"/>
            </p:cNvSpPr>
            <p:nvPr/>
          </p:nvSpPr>
          <p:spPr bwMode="auto">
            <a:xfrm>
              <a:off x="6093" y="1614"/>
              <a:ext cx="227" cy="227"/>
            </a:xfrm>
            <a:custGeom>
              <a:avLst/>
              <a:gdLst>
                <a:gd name="T0" fmla="*/ 944 w 1888"/>
                <a:gd name="T1" fmla="*/ 0 h 1888"/>
                <a:gd name="T2" fmla="*/ 0 w 1888"/>
                <a:gd name="T3" fmla="*/ 945 h 1888"/>
                <a:gd name="T4" fmla="*/ 944 w 1888"/>
                <a:gd name="T5" fmla="*/ 1888 h 1888"/>
                <a:gd name="T6" fmla="*/ 1888 w 1888"/>
                <a:gd name="T7" fmla="*/ 945 h 1888"/>
                <a:gd name="T8" fmla="*/ 944 w 1888"/>
                <a:gd name="T9" fmla="*/ 0 h 1888"/>
                <a:gd name="T10" fmla="*/ 1333 w 1888"/>
                <a:gd name="T11" fmla="*/ 1435 h 1888"/>
                <a:gd name="T12" fmla="*/ 1313 w 1888"/>
                <a:gd name="T13" fmla="*/ 1455 h 1888"/>
                <a:gd name="T14" fmla="*/ 564 w 1888"/>
                <a:gd name="T15" fmla="*/ 1455 h 1888"/>
                <a:gd name="T16" fmla="*/ 544 w 1888"/>
                <a:gd name="T17" fmla="*/ 1435 h 1888"/>
                <a:gd name="T18" fmla="*/ 544 w 1888"/>
                <a:gd name="T19" fmla="*/ 1327 h 1888"/>
                <a:gd name="T20" fmla="*/ 564 w 1888"/>
                <a:gd name="T21" fmla="*/ 1307 h 1888"/>
                <a:gd name="T22" fmla="*/ 1313 w 1888"/>
                <a:gd name="T23" fmla="*/ 1307 h 1888"/>
                <a:gd name="T24" fmla="*/ 1333 w 1888"/>
                <a:gd name="T25" fmla="*/ 1327 h 1888"/>
                <a:gd name="T26" fmla="*/ 1333 w 1888"/>
                <a:gd name="T27" fmla="*/ 1435 h 1888"/>
                <a:gd name="T28" fmla="*/ 1540 w 1888"/>
                <a:gd name="T29" fmla="*/ 603 h 1888"/>
                <a:gd name="T30" fmla="*/ 1349 w 1888"/>
                <a:gd name="T31" fmla="*/ 1250 h 1888"/>
                <a:gd name="T32" fmla="*/ 1329 w 1888"/>
                <a:gd name="T33" fmla="*/ 1264 h 1888"/>
                <a:gd name="T34" fmla="*/ 558 w 1888"/>
                <a:gd name="T35" fmla="*/ 1264 h 1888"/>
                <a:gd name="T36" fmla="*/ 539 w 1888"/>
                <a:gd name="T37" fmla="*/ 1250 h 1888"/>
                <a:gd name="T38" fmla="*/ 348 w 1888"/>
                <a:gd name="T39" fmla="*/ 603 h 1888"/>
                <a:gd name="T40" fmla="*/ 341 w 1888"/>
                <a:gd name="T41" fmla="*/ 604 h 1888"/>
                <a:gd name="T42" fmla="*/ 256 w 1888"/>
                <a:gd name="T43" fmla="*/ 519 h 1888"/>
                <a:gd name="T44" fmla="*/ 341 w 1888"/>
                <a:gd name="T45" fmla="*/ 434 h 1888"/>
                <a:gd name="T46" fmla="*/ 426 w 1888"/>
                <a:gd name="T47" fmla="*/ 519 h 1888"/>
                <a:gd name="T48" fmla="*/ 409 w 1888"/>
                <a:gd name="T49" fmla="*/ 570 h 1888"/>
                <a:gd name="T50" fmla="*/ 665 w 1888"/>
                <a:gd name="T51" fmla="*/ 932 h 1888"/>
                <a:gd name="T52" fmla="*/ 719 w 1888"/>
                <a:gd name="T53" fmla="*/ 597 h 1888"/>
                <a:gd name="T54" fmla="*/ 667 w 1888"/>
                <a:gd name="T55" fmla="*/ 519 h 1888"/>
                <a:gd name="T56" fmla="*/ 752 w 1888"/>
                <a:gd name="T57" fmla="*/ 434 h 1888"/>
                <a:gd name="T58" fmla="*/ 837 w 1888"/>
                <a:gd name="T59" fmla="*/ 519 h 1888"/>
                <a:gd name="T60" fmla="*/ 800 w 1888"/>
                <a:gd name="T61" fmla="*/ 588 h 1888"/>
                <a:gd name="T62" fmla="*/ 944 w 1888"/>
                <a:gd name="T63" fmla="*/ 921 h 1888"/>
                <a:gd name="T64" fmla="*/ 1087 w 1888"/>
                <a:gd name="T65" fmla="*/ 590 h 1888"/>
                <a:gd name="T66" fmla="*/ 1048 w 1888"/>
                <a:gd name="T67" fmla="*/ 519 h 1888"/>
                <a:gd name="T68" fmla="*/ 1133 w 1888"/>
                <a:gd name="T69" fmla="*/ 434 h 1888"/>
                <a:gd name="T70" fmla="*/ 1218 w 1888"/>
                <a:gd name="T71" fmla="*/ 519 h 1888"/>
                <a:gd name="T72" fmla="*/ 1168 w 1888"/>
                <a:gd name="T73" fmla="*/ 596 h 1888"/>
                <a:gd name="T74" fmla="*/ 1222 w 1888"/>
                <a:gd name="T75" fmla="*/ 932 h 1888"/>
                <a:gd name="T76" fmla="*/ 1479 w 1888"/>
                <a:gd name="T77" fmla="*/ 570 h 1888"/>
                <a:gd name="T78" fmla="*/ 1462 w 1888"/>
                <a:gd name="T79" fmla="*/ 519 h 1888"/>
                <a:gd name="T80" fmla="*/ 1547 w 1888"/>
                <a:gd name="T81" fmla="*/ 434 h 1888"/>
                <a:gd name="T82" fmla="*/ 1632 w 1888"/>
                <a:gd name="T83" fmla="*/ 519 h 1888"/>
                <a:gd name="T84" fmla="*/ 1540 w 1888"/>
                <a:gd name="T85" fmla="*/ 603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88" h="1888">
                  <a:moveTo>
                    <a:pt x="944" y="0"/>
                  </a:moveTo>
                  <a:cubicBezTo>
                    <a:pt x="422" y="0"/>
                    <a:pt x="0" y="423"/>
                    <a:pt x="0" y="945"/>
                  </a:cubicBezTo>
                  <a:cubicBezTo>
                    <a:pt x="0" y="1466"/>
                    <a:pt x="422" y="1888"/>
                    <a:pt x="944" y="1888"/>
                  </a:cubicBezTo>
                  <a:cubicBezTo>
                    <a:pt x="1465" y="1888"/>
                    <a:pt x="1888" y="1466"/>
                    <a:pt x="1888" y="945"/>
                  </a:cubicBezTo>
                  <a:cubicBezTo>
                    <a:pt x="1888" y="423"/>
                    <a:pt x="1465" y="0"/>
                    <a:pt x="944" y="0"/>
                  </a:cubicBezTo>
                  <a:close/>
                  <a:moveTo>
                    <a:pt x="1333" y="1435"/>
                  </a:moveTo>
                  <a:cubicBezTo>
                    <a:pt x="1333" y="1446"/>
                    <a:pt x="1324" y="1455"/>
                    <a:pt x="1313" y="1455"/>
                  </a:cubicBezTo>
                  <a:cubicBezTo>
                    <a:pt x="564" y="1455"/>
                    <a:pt x="564" y="1455"/>
                    <a:pt x="564" y="1455"/>
                  </a:cubicBezTo>
                  <a:cubicBezTo>
                    <a:pt x="553" y="1455"/>
                    <a:pt x="544" y="1446"/>
                    <a:pt x="544" y="1435"/>
                  </a:cubicBezTo>
                  <a:cubicBezTo>
                    <a:pt x="544" y="1327"/>
                    <a:pt x="544" y="1327"/>
                    <a:pt x="544" y="1327"/>
                  </a:cubicBezTo>
                  <a:cubicBezTo>
                    <a:pt x="544" y="1316"/>
                    <a:pt x="553" y="1307"/>
                    <a:pt x="564" y="1307"/>
                  </a:cubicBezTo>
                  <a:cubicBezTo>
                    <a:pt x="1313" y="1307"/>
                    <a:pt x="1313" y="1307"/>
                    <a:pt x="1313" y="1307"/>
                  </a:cubicBezTo>
                  <a:cubicBezTo>
                    <a:pt x="1324" y="1307"/>
                    <a:pt x="1333" y="1316"/>
                    <a:pt x="1333" y="1327"/>
                  </a:cubicBezTo>
                  <a:lnTo>
                    <a:pt x="1333" y="1435"/>
                  </a:lnTo>
                  <a:close/>
                  <a:moveTo>
                    <a:pt x="1540" y="603"/>
                  </a:moveTo>
                  <a:cubicBezTo>
                    <a:pt x="1349" y="1250"/>
                    <a:pt x="1349" y="1250"/>
                    <a:pt x="1349" y="1250"/>
                  </a:cubicBezTo>
                  <a:cubicBezTo>
                    <a:pt x="1346" y="1258"/>
                    <a:pt x="1338" y="1264"/>
                    <a:pt x="1329" y="1264"/>
                  </a:cubicBezTo>
                  <a:cubicBezTo>
                    <a:pt x="558" y="1264"/>
                    <a:pt x="558" y="1264"/>
                    <a:pt x="558" y="1264"/>
                  </a:cubicBezTo>
                  <a:cubicBezTo>
                    <a:pt x="549" y="1264"/>
                    <a:pt x="541" y="1258"/>
                    <a:pt x="539" y="1250"/>
                  </a:cubicBezTo>
                  <a:cubicBezTo>
                    <a:pt x="348" y="603"/>
                    <a:pt x="348" y="603"/>
                    <a:pt x="348" y="603"/>
                  </a:cubicBezTo>
                  <a:cubicBezTo>
                    <a:pt x="346" y="604"/>
                    <a:pt x="343" y="604"/>
                    <a:pt x="341" y="604"/>
                  </a:cubicBezTo>
                  <a:cubicBezTo>
                    <a:pt x="294" y="604"/>
                    <a:pt x="256" y="566"/>
                    <a:pt x="256" y="519"/>
                  </a:cubicBezTo>
                  <a:cubicBezTo>
                    <a:pt x="256" y="472"/>
                    <a:pt x="294" y="434"/>
                    <a:pt x="341" y="434"/>
                  </a:cubicBezTo>
                  <a:cubicBezTo>
                    <a:pt x="388" y="434"/>
                    <a:pt x="426" y="472"/>
                    <a:pt x="426" y="519"/>
                  </a:cubicBezTo>
                  <a:cubicBezTo>
                    <a:pt x="426" y="538"/>
                    <a:pt x="420" y="555"/>
                    <a:pt x="409" y="570"/>
                  </a:cubicBezTo>
                  <a:cubicBezTo>
                    <a:pt x="665" y="932"/>
                    <a:pt x="665" y="932"/>
                    <a:pt x="665" y="932"/>
                  </a:cubicBezTo>
                  <a:cubicBezTo>
                    <a:pt x="719" y="597"/>
                    <a:pt x="719" y="597"/>
                    <a:pt x="719" y="597"/>
                  </a:cubicBezTo>
                  <a:cubicBezTo>
                    <a:pt x="688" y="584"/>
                    <a:pt x="667" y="554"/>
                    <a:pt x="667" y="519"/>
                  </a:cubicBezTo>
                  <a:cubicBezTo>
                    <a:pt x="667" y="472"/>
                    <a:pt x="705" y="434"/>
                    <a:pt x="752" y="434"/>
                  </a:cubicBezTo>
                  <a:cubicBezTo>
                    <a:pt x="799" y="434"/>
                    <a:pt x="837" y="472"/>
                    <a:pt x="837" y="519"/>
                  </a:cubicBezTo>
                  <a:cubicBezTo>
                    <a:pt x="837" y="547"/>
                    <a:pt x="823" y="573"/>
                    <a:pt x="800" y="588"/>
                  </a:cubicBezTo>
                  <a:cubicBezTo>
                    <a:pt x="944" y="921"/>
                    <a:pt x="944" y="921"/>
                    <a:pt x="944" y="921"/>
                  </a:cubicBezTo>
                  <a:cubicBezTo>
                    <a:pt x="1087" y="590"/>
                    <a:pt x="1087" y="590"/>
                    <a:pt x="1087" y="590"/>
                  </a:cubicBezTo>
                  <a:cubicBezTo>
                    <a:pt x="1063" y="575"/>
                    <a:pt x="1048" y="548"/>
                    <a:pt x="1048" y="519"/>
                  </a:cubicBezTo>
                  <a:cubicBezTo>
                    <a:pt x="1048" y="472"/>
                    <a:pt x="1086" y="434"/>
                    <a:pt x="1133" y="434"/>
                  </a:cubicBezTo>
                  <a:cubicBezTo>
                    <a:pt x="1180" y="434"/>
                    <a:pt x="1218" y="472"/>
                    <a:pt x="1218" y="519"/>
                  </a:cubicBezTo>
                  <a:cubicBezTo>
                    <a:pt x="1218" y="552"/>
                    <a:pt x="1198" y="582"/>
                    <a:pt x="1168" y="596"/>
                  </a:cubicBezTo>
                  <a:cubicBezTo>
                    <a:pt x="1222" y="932"/>
                    <a:pt x="1222" y="932"/>
                    <a:pt x="1222" y="932"/>
                  </a:cubicBezTo>
                  <a:cubicBezTo>
                    <a:pt x="1479" y="570"/>
                    <a:pt x="1479" y="570"/>
                    <a:pt x="1479" y="570"/>
                  </a:cubicBezTo>
                  <a:cubicBezTo>
                    <a:pt x="1468" y="555"/>
                    <a:pt x="1462" y="537"/>
                    <a:pt x="1462" y="519"/>
                  </a:cubicBezTo>
                  <a:cubicBezTo>
                    <a:pt x="1462" y="472"/>
                    <a:pt x="1500" y="434"/>
                    <a:pt x="1547" y="434"/>
                  </a:cubicBezTo>
                  <a:cubicBezTo>
                    <a:pt x="1593" y="434"/>
                    <a:pt x="1632" y="472"/>
                    <a:pt x="1632" y="519"/>
                  </a:cubicBezTo>
                  <a:cubicBezTo>
                    <a:pt x="1632" y="568"/>
                    <a:pt x="1591" y="609"/>
                    <a:pt x="1540" y="6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sp>
          <p:nvSpPr>
            <p:cNvPr id="65" name="Freeform 155">
              <a:extLst>
                <a:ext uri="{FF2B5EF4-FFF2-40B4-BE49-F238E27FC236}">
                  <a16:creationId xmlns:a16="http://schemas.microsoft.com/office/drawing/2014/main" id="{B033265B-E022-F7D0-853B-33721431C586}"/>
                </a:ext>
              </a:extLst>
            </p:cNvPr>
            <p:cNvSpPr>
              <a:spLocks/>
            </p:cNvSpPr>
            <p:nvPr/>
          </p:nvSpPr>
          <p:spPr bwMode="auto">
            <a:xfrm>
              <a:off x="6274" y="1671"/>
              <a:ext cx="10" cy="11"/>
            </a:xfrm>
            <a:custGeom>
              <a:avLst/>
              <a:gdLst>
                <a:gd name="T0" fmla="*/ 45 w 89"/>
                <a:gd name="T1" fmla="*/ 0 h 89"/>
                <a:gd name="T2" fmla="*/ 0 w 89"/>
                <a:gd name="T3" fmla="*/ 45 h 89"/>
                <a:gd name="T4" fmla="*/ 16 w 89"/>
                <a:gd name="T5" fmla="*/ 79 h 89"/>
                <a:gd name="T6" fmla="*/ 22 w 89"/>
                <a:gd name="T7" fmla="*/ 86 h 89"/>
                <a:gd name="T8" fmla="*/ 24 w 89"/>
                <a:gd name="T9" fmla="*/ 86 h 89"/>
                <a:gd name="T10" fmla="*/ 30 w 89"/>
                <a:gd name="T11" fmla="*/ 87 h 89"/>
                <a:gd name="T12" fmla="*/ 45 w 89"/>
                <a:gd name="T13" fmla="*/ 89 h 89"/>
                <a:gd name="T14" fmla="*/ 89 w 89"/>
                <a:gd name="T15" fmla="*/ 45 h 89"/>
                <a:gd name="T16" fmla="*/ 45 w 89"/>
                <a:gd name="T1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9">
                  <a:moveTo>
                    <a:pt x="45" y="0"/>
                  </a:moveTo>
                  <a:cubicBezTo>
                    <a:pt x="20" y="0"/>
                    <a:pt x="0" y="20"/>
                    <a:pt x="0" y="45"/>
                  </a:cubicBezTo>
                  <a:cubicBezTo>
                    <a:pt x="0" y="58"/>
                    <a:pt x="6" y="70"/>
                    <a:pt x="16" y="79"/>
                  </a:cubicBezTo>
                  <a:cubicBezTo>
                    <a:pt x="19" y="81"/>
                    <a:pt x="20" y="83"/>
                    <a:pt x="22" y="86"/>
                  </a:cubicBezTo>
                  <a:cubicBezTo>
                    <a:pt x="22" y="86"/>
                    <a:pt x="23" y="86"/>
                    <a:pt x="24" y="86"/>
                  </a:cubicBezTo>
                  <a:cubicBezTo>
                    <a:pt x="26" y="86"/>
                    <a:pt x="28" y="86"/>
                    <a:pt x="30" y="87"/>
                  </a:cubicBezTo>
                  <a:cubicBezTo>
                    <a:pt x="36" y="88"/>
                    <a:pt x="40" y="89"/>
                    <a:pt x="45" y="89"/>
                  </a:cubicBezTo>
                  <a:cubicBezTo>
                    <a:pt x="69" y="89"/>
                    <a:pt x="89" y="69"/>
                    <a:pt x="89" y="45"/>
                  </a:cubicBezTo>
                  <a:cubicBezTo>
                    <a:pt x="89" y="20"/>
                    <a:pt x="69" y="0"/>
                    <a:pt x="4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sp>
          <p:nvSpPr>
            <p:cNvPr id="66" name="Freeform 156">
              <a:extLst>
                <a:ext uri="{FF2B5EF4-FFF2-40B4-BE49-F238E27FC236}">
                  <a16:creationId xmlns:a16="http://schemas.microsoft.com/office/drawing/2014/main" id="{43B7DD4B-EB3B-D244-6F9D-B1540766F880}"/>
                </a:ext>
              </a:extLst>
            </p:cNvPr>
            <p:cNvSpPr>
              <a:spLocks/>
            </p:cNvSpPr>
            <p:nvPr/>
          </p:nvSpPr>
          <p:spPr bwMode="auto">
            <a:xfrm>
              <a:off x="6141" y="1686"/>
              <a:ext cx="132" cy="75"/>
            </a:xfrm>
            <a:custGeom>
              <a:avLst/>
              <a:gdLst>
                <a:gd name="T0" fmla="*/ 810 w 1098"/>
                <a:gd name="T1" fmla="*/ 407 h 627"/>
                <a:gd name="T2" fmla="*/ 795 w 1098"/>
                <a:gd name="T3" fmla="*/ 390 h 627"/>
                <a:gd name="T4" fmla="*/ 733 w 1098"/>
                <a:gd name="T5" fmla="*/ 0 h 627"/>
                <a:gd name="T6" fmla="*/ 567 w 1098"/>
                <a:gd name="T7" fmla="*/ 383 h 627"/>
                <a:gd name="T8" fmla="*/ 549 w 1098"/>
                <a:gd name="T9" fmla="*/ 395 h 627"/>
                <a:gd name="T10" fmla="*/ 530 w 1098"/>
                <a:gd name="T11" fmla="*/ 383 h 627"/>
                <a:gd name="T12" fmla="*/ 365 w 1098"/>
                <a:gd name="T13" fmla="*/ 0 h 627"/>
                <a:gd name="T14" fmla="*/ 303 w 1098"/>
                <a:gd name="T15" fmla="*/ 390 h 627"/>
                <a:gd name="T16" fmla="*/ 287 w 1098"/>
                <a:gd name="T17" fmla="*/ 407 h 627"/>
                <a:gd name="T18" fmla="*/ 266 w 1098"/>
                <a:gd name="T19" fmla="*/ 399 h 627"/>
                <a:gd name="T20" fmla="*/ 0 w 1098"/>
                <a:gd name="T21" fmla="*/ 24 h 627"/>
                <a:gd name="T22" fmla="*/ 178 w 1098"/>
                <a:gd name="T23" fmla="*/ 627 h 627"/>
                <a:gd name="T24" fmla="*/ 919 w 1098"/>
                <a:gd name="T25" fmla="*/ 627 h 627"/>
                <a:gd name="T26" fmla="*/ 1098 w 1098"/>
                <a:gd name="T27" fmla="*/ 23 h 627"/>
                <a:gd name="T28" fmla="*/ 832 w 1098"/>
                <a:gd name="T29" fmla="*/ 399 h 627"/>
                <a:gd name="T30" fmla="*/ 810 w 1098"/>
                <a:gd name="T31" fmla="*/ 407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8" h="627">
                  <a:moveTo>
                    <a:pt x="810" y="407"/>
                  </a:moveTo>
                  <a:cubicBezTo>
                    <a:pt x="802" y="405"/>
                    <a:pt x="796" y="398"/>
                    <a:pt x="795" y="390"/>
                  </a:cubicBezTo>
                  <a:cubicBezTo>
                    <a:pt x="733" y="0"/>
                    <a:pt x="733" y="0"/>
                    <a:pt x="733" y="0"/>
                  </a:cubicBezTo>
                  <a:cubicBezTo>
                    <a:pt x="567" y="383"/>
                    <a:pt x="567" y="383"/>
                    <a:pt x="567" y="383"/>
                  </a:cubicBezTo>
                  <a:cubicBezTo>
                    <a:pt x="564" y="390"/>
                    <a:pt x="557" y="395"/>
                    <a:pt x="549" y="395"/>
                  </a:cubicBezTo>
                  <a:cubicBezTo>
                    <a:pt x="541" y="395"/>
                    <a:pt x="533" y="390"/>
                    <a:pt x="530" y="383"/>
                  </a:cubicBezTo>
                  <a:cubicBezTo>
                    <a:pt x="365" y="0"/>
                    <a:pt x="365" y="0"/>
                    <a:pt x="365" y="0"/>
                  </a:cubicBezTo>
                  <a:cubicBezTo>
                    <a:pt x="303" y="390"/>
                    <a:pt x="303" y="390"/>
                    <a:pt x="303" y="390"/>
                  </a:cubicBezTo>
                  <a:cubicBezTo>
                    <a:pt x="301" y="398"/>
                    <a:pt x="295" y="405"/>
                    <a:pt x="287" y="407"/>
                  </a:cubicBezTo>
                  <a:cubicBezTo>
                    <a:pt x="279" y="409"/>
                    <a:pt x="271" y="405"/>
                    <a:pt x="266" y="399"/>
                  </a:cubicBezTo>
                  <a:cubicBezTo>
                    <a:pt x="0" y="24"/>
                    <a:pt x="0" y="24"/>
                    <a:pt x="0" y="24"/>
                  </a:cubicBezTo>
                  <a:cubicBezTo>
                    <a:pt x="178" y="627"/>
                    <a:pt x="178" y="627"/>
                    <a:pt x="178" y="627"/>
                  </a:cubicBezTo>
                  <a:cubicBezTo>
                    <a:pt x="919" y="627"/>
                    <a:pt x="919" y="627"/>
                    <a:pt x="919" y="627"/>
                  </a:cubicBezTo>
                  <a:cubicBezTo>
                    <a:pt x="1098" y="23"/>
                    <a:pt x="1098" y="23"/>
                    <a:pt x="1098" y="23"/>
                  </a:cubicBezTo>
                  <a:cubicBezTo>
                    <a:pt x="832" y="399"/>
                    <a:pt x="832" y="399"/>
                    <a:pt x="832" y="399"/>
                  </a:cubicBezTo>
                  <a:cubicBezTo>
                    <a:pt x="827" y="405"/>
                    <a:pt x="819" y="409"/>
                    <a:pt x="810" y="4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grpSp>
      <p:sp>
        <p:nvSpPr>
          <p:cNvPr id="27" name="Title 2">
            <a:extLst>
              <a:ext uri="{FF2B5EF4-FFF2-40B4-BE49-F238E27FC236}">
                <a16:creationId xmlns:a16="http://schemas.microsoft.com/office/drawing/2014/main" id="{3A716117-EFBE-5195-7CD6-92074C34A103}"/>
              </a:ext>
            </a:extLst>
          </p:cNvPr>
          <p:cNvSpPr txBox="1">
            <a:spLocks/>
          </p:cNvSpPr>
          <p:nvPr/>
        </p:nvSpPr>
        <p:spPr>
          <a:xfrm>
            <a:off x="365628" y="503107"/>
            <a:ext cx="6492372" cy="506250"/>
          </a:xfrm>
          <a:prstGeom prst="rect">
            <a:avLst/>
          </a:prstGeom>
        </p:spPr>
        <p:txBody>
          <a:bodyPr vert="horz" lIns="0" tIns="0" rIns="0" bIns="0" rtlCol="0" anchor="t" anchorCtr="0">
            <a:noAutofit/>
          </a:bodyPr>
          <a:lstStyle>
            <a:lvl1pPr algn="l" defTabSz="514350" rtl="0" eaLnBrk="1" latinLnBrk="0" hangingPunct="1">
              <a:lnSpc>
                <a:spcPct val="110000"/>
              </a:lnSpc>
              <a:spcBef>
                <a:spcPct val="0"/>
              </a:spcBef>
              <a:buNone/>
              <a:defRPr sz="1406" b="1" i="0" kern="1200">
                <a:solidFill>
                  <a:schemeClr val="tx2"/>
                </a:solidFill>
                <a:latin typeface="Montserrat" pitchFamily="2" charset="77"/>
                <a:ea typeface="+mj-ea"/>
                <a:cs typeface="+mj-cs"/>
              </a:defRPr>
            </a:lvl1pPr>
          </a:lstStyle>
          <a:p>
            <a:r>
              <a:rPr lang="en-IE" sz="2000" noProof="0"/>
              <a:t>PHASE 1: EMPATHISE &amp; DEFINE</a:t>
            </a:r>
          </a:p>
          <a:p>
            <a:r>
              <a:rPr lang="en-IE" sz="4000" noProof="0">
                <a:solidFill>
                  <a:srgbClr val="3EC8D9"/>
                </a:solidFill>
              </a:rPr>
              <a:t>Supporting/Protecting/Rewarding</a:t>
            </a:r>
          </a:p>
          <a:p>
            <a:endParaRPr lang="en-IE" sz="2000" noProof="0">
              <a:solidFill>
                <a:srgbClr val="3EC8D9"/>
              </a:solidFill>
            </a:endParaRPr>
          </a:p>
          <a:p>
            <a:endParaRPr lang="en-IE" sz="2000" noProof="0">
              <a:solidFill>
                <a:srgbClr val="3EC8D9"/>
              </a:solidFill>
            </a:endParaRPr>
          </a:p>
        </p:txBody>
      </p:sp>
      <p:sp>
        <p:nvSpPr>
          <p:cNvPr id="75" name="CuadroTexto 74">
            <a:extLst>
              <a:ext uri="{FF2B5EF4-FFF2-40B4-BE49-F238E27FC236}">
                <a16:creationId xmlns:a16="http://schemas.microsoft.com/office/drawing/2014/main" id="{CE76F497-A7BF-3286-4482-28730DAD53AE}"/>
              </a:ext>
            </a:extLst>
          </p:cNvPr>
          <p:cNvSpPr txBox="1"/>
          <p:nvPr/>
        </p:nvSpPr>
        <p:spPr>
          <a:xfrm>
            <a:off x="436877" y="3302194"/>
            <a:ext cx="6111433" cy="4154984"/>
          </a:xfrm>
          <a:prstGeom prst="rect">
            <a:avLst/>
          </a:prstGeom>
          <a:noFill/>
        </p:spPr>
        <p:txBody>
          <a:bodyPr wrap="square" rtlCol="0">
            <a:spAutoFit/>
          </a:bodyPr>
          <a:lstStyle/>
          <a:p>
            <a:r>
              <a:rPr lang="en-IE" sz="1100" noProof="0">
                <a:solidFill>
                  <a:srgbClr val="19616F"/>
                </a:solidFill>
                <a:latin typeface="Montserrat" panose="00000500000000000000" pitchFamily="2" charset="0"/>
              </a:rPr>
              <a:t>Once the main structure of the CCLL is defined, the process of Phase 1 ends with a group of three actions: Supporting, Protecting and Rewarding, all related to stakeholder management. These actions are presented together as the end of Phase 1 as the activities to be implemented in each are related and can be conducted indistinctly over time. In other words, Supporting, Protecting and Rewarding are the final part of Phase 1 where the administrative issues arise, and the CCLL operational strategy is determined. In detail, these actions include the required legal and protection activities as well as the communication and participation protocols. The main actions related to this activity are described as follows: </a:t>
            </a:r>
          </a:p>
          <a:p>
            <a:endParaRPr lang="en-IE" sz="1100" noProof="0">
              <a:solidFill>
                <a:srgbClr val="19616F"/>
              </a:solidFill>
              <a:latin typeface="Montserrat" panose="00000500000000000000" pitchFamily="2" charset="0"/>
            </a:endParaRPr>
          </a:p>
          <a:p>
            <a:pPr marL="358775" indent="-171450">
              <a:buFont typeface="Wingdings" panose="05000000000000000000" pitchFamily="2" charset="2"/>
              <a:buChar char="ü"/>
            </a:pPr>
            <a:r>
              <a:rPr lang="en-IE" sz="1100" noProof="0">
                <a:solidFill>
                  <a:srgbClr val="19616F"/>
                </a:solidFill>
                <a:latin typeface="Montserrat" panose="00000500000000000000" pitchFamily="2" charset="0"/>
              </a:rPr>
              <a:t>Implement all the legal and protection actions. Specially related to data protection (GDPR) </a:t>
            </a:r>
          </a:p>
          <a:p>
            <a:pPr marL="358775" indent="-171450">
              <a:buFont typeface="Wingdings" panose="05000000000000000000" pitchFamily="2" charset="2"/>
              <a:buChar char="ü"/>
            </a:pPr>
            <a:endParaRPr lang="en-IE" sz="1100" noProof="0">
              <a:solidFill>
                <a:srgbClr val="19616F"/>
              </a:solidFill>
              <a:latin typeface="Montserrat" panose="00000500000000000000" pitchFamily="2" charset="0"/>
            </a:endParaRPr>
          </a:p>
          <a:p>
            <a:pPr marL="358775" indent="-171450">
              <a:buFont typeface="Wingdings" panose="05000000000000000000" pitchFamily="2" charset="2"/>
              <a:buChar char="ü"/>
            </a:pPr>
            <a:r>
              <a:rPr lang="en-IE" sz="1100" noProof="0">
                <a:solidFill>
                  <a:srgbClr val="19616F"/>
                </a:solidFill>
                <a:latin typeface="Montserrat" panose="00000500000000000000" pitchFamily="2" charset="0"/>
              </a:rPr>
              <a:t>Check necessary insurances to the activities that are foreseen.  </a:t>
            </a:r>
          </a:p>
          <a:p>
            <a:pPr marL="358775" indent="-171450">
              <a:buFont typeface="Wingdings" panose="05000000000000000000" pitchFamily="2" charset="2"/>
              <a:buChar char="ü"/>
            </a:pPr>
            <a:endParaRPr lang="en-IE" sz="1100">
              <a:solidFill>
                <a:srgbClr val="19616F"/>
              </a:solidFill>
              <a:latin typeface="Montserrat" panose="00000500000000000000" pitchFamily="2" charset="0"/>
            </a:endParaRPr>
          </a:p>
          <a:p>
            <a:pPr marL="358775" indent="-171450">
              <a:buFont typeface="Wingdings" panose="05000000000000000000" pitchFamily="2" charset="2"/>
              <a:buChar char="ü"/>
            </a:pPr>
            <a:r>
              <a:rPr lang="en-IE" sz="1100" noProof="0">
                <a:solidFill>
                  <a:srgbClr val="19616F"/>
                </a:solidFill>
                <a:latin typeface="Montserrat" panose="00000500000000000000" pitchFamily="2" charset="0"/>
              </a:rPr>
              <a:t>Establish a “helpdesk” for the panel of stakeholders to use for support.</a:t>
            </a:r>
          </a:p>
          <a:p>
            <a:pPr marL="358775" indent="-171450">
              <a:buFont typeface="Wingdings" panose="05000000000000000000" pitchFamily="2" charset="2"/>
              <a:buChar char="ü"/>
            </a:pPr>
            <a:endParaRPr lang="en-IE" sz="1100" noProof="0">
              <a:solidFill>
                <a:srgbClr val="19616F"/>
              </a:solidFill>
              <a:latin typeface="Montserrat" panose="00000500000000000000" pitchFamily="2" charset="0"/>
            </a:endParaRPr>
          </a:p>
          <a:p>
            <a:pPr marL="358775" indent="-171450">
              <a:buFont typeface="Wingdings" panose="05000000000000000000" pitchFamily="2" charset="2"/>
              <a:buChar char="ü"/>
            </a:pPr>
            <a:r>
              <a:rPr lang="en-IE" sz="1100" noProof="0">
                <a:solidFill>
                  <a:srgbClr val="19616F"/>
                </a:solidFill>
                <a:latin typeface="Montserrat" panose="00000500000000000000" pitchFamily="2" charset="0"/>
              </a:rPr>
              <a:t>Act under the common vision and shared goals that enable to mash up and co-design with the users. Celebrate victories </a:t>
            </a:r>
          </a:p>
          <a:p>
            <a:pPr marL="358775" indent="-171450">
              <a:buFont typeface="Wingdings" panose="05000000000000000000" pitchFamily="2" charset="2"/>
              <a:buChar char="ü"/>
            </a:pPr>
            <a:endParaRPr lang="en-IE" sz="1100" noProof="0">
              <a:solidFill>
                <a:srgbClr val="19616F"/>
              </a:solidFill>
              <a:latin typeface="Montserrat" panose="00000500000000000000" pitchFamily="2" charset="0"/>
            </a:endParaRPr>
          </a:p>
          <a:p>
            <a:pPr marL="358775" indent="-171450">
              <a:buFont typeface="Wingdings" panose="05000000000000000000" pitchFamily="2" charset="2"/>
              <a:buChar char="ü"/>
            </a:pPr>
            <a:r>
              <a:rPr lang="en-IE" sz="1100" noProof="0">
                <a:solidFill>
                  <a:srgbClr val="19616F"/>
                </a:solidFill>
                <a:latin typeface="Montserrat" panose="00000500000000000000" pitchFamily="2" charset="0"/>
              </a:rPr>
              <a:t>Define a continuous process of support during the definition of measures, as well as the co-design process. The support process will expand through the entire project. </a:t>
            </a:r>
          </a:p>
        </p:txBody>
      </p:sp>
      <p:sp>
        <p:nvSpPr>
          <p:cNvPr id="80" name="Rectangle 17">
            <a:extLst>
              <a:ext uri="{FF2B5EF4-FFF2-40B4-BE49-F238E27FC236}">
                <a16:creationId xmlns:a16="http://schemas.microsoft.com/office/drawing/2014/main" id="{EA3E5487-7BD8-FCE7-C43D-26323429BC40}"/>
              </a:ext>
            </a:extLst>
          </p:cNvPr>
          <p:cNvSpPr/>
          <p:nvPr/>
        </p:nvSpPr>
        <p:spPr bwMode="auto">
          <a:xfrm>
            <a:off x="366745" y="8065418"/>
            <a:ext cx="4152091" cy="349479"/>
          </a:xfrm>
          <a:prstGeom prst="rect">
            <a:avLst/>
          </a:prstGeom>
          <a:no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51435" tIns="20250" rIns="51435" bIns="25718" numCol="1" rtlCol="0" anchor="t" anchorCtr="0" compatLnSpc="1">
            <a:prstTxWarp prst="textNoShape">
              <a:avLst/>
            </a:prstTxWarp>
          </a:bodyPr>
          <a:lstStyle/>
          <a:p>
            <a:pPr defTabSz="586681" fontAlgn="base">
              <a:lnSpc>
                <a:spcPct val="115000"/>
              </a:lnSpc>
              <a:spcBef>
                <a:spcPct val="0"/>
              </a:spcBef>
              <a:spcAft>
                <a:spcPct val="0"/>
              </a:spcAft>
            </a:pPr>
            <a:r>
              <a:rPr lang="en-IE" sz="1500" b="1" noProof="0" dirty="0">
                <a:solidFill>
                  <a:srgbClr val="19616F"/>
                </a:solidFill>
                <a:latin typeface="Montserrat"/>
              </a:rPr>
              <a:t>Examples of SCORE CCLL activities</a:t>
            </a:r>
          </a:p>
        </p:txBody>
      </p:sp>
      <p:sp>
        <p:nvSpPr>
          <p:cNvPr id="81" name="Rectángulo 80">
            <a:extLst>
              <a:ext uri="{FF2B5EF4-FFF2-40B4-BE49-F238E27FC236}">
                <a16:creationId xmlns:a16="http://schemas.microsoft.com/office/drawing/2014/main" id="{AD3B6E10-4049-E30E-81D9-C108174FB103}"/>
              </a:ext>
            </a:extLst>
          </p:cNvPr>
          <p:cNvSpPr/>
          <p:nvPr/>
        </p:nvSpPr>
        <p:spPr>
          <a:xfrm>
            <a:off x="366746" y="8331532"/>
            <a:ext cx="6256308" cy="897134"/>
          </a:xfrm>
          <a:prstGeom prst="rect">
            <a:avLst/>
          </a:prstGeom>
          <a:noFill/>
          <a:ln w="19050">
            <a:solidFill>
              <a:srgbClr val="1961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noProof="0"/>
          </a:p>
        </p:txBody>
      </p:sp>
      <p:sp>
        <p:nvSpPr>
          <p:cNvPr id="82" name="Rectangle 17">
            <a:extLst>
              <a:ext uri="{FF2B5EF4-FFF2-40B4-BE49-F238E27FC236}">
                <a16:creationId xmlns:a16="http://schemas.microsoft.com/office/drawing/2014/main" id="{09DAE210-201D-ED7F-6074-AC4CBB1D115C}"/>
              </a:ext>
            </a:extLst>
          </p:cNvPr>
          <p:cNvSpPr/>
          <p:nvPr/>
        </p:nvSpPr>
        <p:spPr bwMode="auto">
          <a:xfrm>
            <a:off x="474396" y="8390471"/>
            <a:ext cx="1940609" cy="779255"/>
          </a:xfrm>
          <a:prstGeom prst="rect">
            <a:avLst/>
          </a:prstGeom>
          <a:solidFill>
            <a:srgbClr val="D8EEF0"/>
          </a:solidFill>
          <a:ln w="9525"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algn="ctr" defTabSz="1042988" fontAlgn="base">
              <a:lnSpc>
                <a:spcPct val="115000"/>
              </a:lnSpc>
              <a:spcBef>
                <a:spcPct val="0"/>
              </a:spcBef>
              <a:spcAft>
                <a:spcPct val="0"/>
              </a:spcAft>
            </a:pPr>
            <a:r>
              <a:rPr lang="en-IE" sz="800" b="1" noProof="0">
                <a:solidFill>
                  <a:schemeClr val="bg1">
                    <a:lumMod val="50000"/>
                  </a:schemeClr>
                </a:solidFill>
                <a:latin typeface="Montserrat"/>
              </a:rPr>
              <a:t>What:</a:t>
            </a:r>
            <a:r>
              <a:rPr lang="en-IE" sz="800" noProof="0">
                <a:solidFill>
                  <a:schemeClr val="bg1">
                    <a:lumMod val="50000"/>
                  </a:schemeClr>
                </a:solidFill>
                <a:latin typeface="Montserrat"/>
              </a:rPr>
              <a:t> Workshop to define the strategy of the CCLL</a:t>
            </a:r>
            <a:endParaRPr lang="en-IE" noProof="0">
              <a:solidFill>
                <a:schemeClr val="bg1">
                  <a:lumMod val="50000"/>
                </a:schemeClr>
              </a:solidFill>
              <a:latin typeface="Montserrat"/>
            </a:endParaRPr>
          </a:p>
          <a:p>
            <a:pPr algn="ctr" defTabSz="1042988" fontAlgn="base">
              <a:lnSpc>
                <a:spcPct val="115000"/>
              </a:lnSpc>
              <a:spcBef>
                <a:spcPct val="0"/>
              </a:spcBef>
              <a:spcAft>
                <a:spcPct val="0"/>
              </a:spcAft>
            </a:pPr>
            <a:r>
              <a:rPr lang="en-IE" sz="800" b="1" noProof="0">
                <a:solidFill>
                  <a:schemeClr val="bg1">
                    <a:lumMod val="50000"/>
                  </a:schemeClr>
                </a:solidFill>
                <a:latin typeface="Montserrat" panose="00000500000000000000" pitchFamily="2" charset="0"/>
              </a:rPr>
              <a:t>By: </a:t>
            </a:r>
            <a:r>
              <a:rPr lang="en-IE" sz="800" noProof="0">
                <a:solidFill>
                  <a:schemeClr val="bg1">
                    <a:lumMod val="50000"/>
                  </a:schemeClr>
                </a:solidFill>
                <a:latin typeface="Montserrat" panose="00000500000000000000" pitchFamily="2" charset="0"/>
              </a:rPr>
              <a:t>CCLL core team</a:t>
            </a:r>
          </a:p>
        </p:txBody>
      </p:sp>
      <p:sp>
        <p:nvSpPr>
          <p:cNvPr id="83" name="Rectangle 17">
            <a:extLst>
              <a:ext uri="{FF2B5EF4-FFF2-40B4-BE49-F238E27FC236}">
                <a16:creationId xmlns:a16="http://schemas.microsoft.com/office/drawing/2014/main" id="{AA59A2D5-B795-377D-5568-EC68D1256376}"/>
              </a:ext>
            </a:extLst>
          </p:cNvPr>
          <p:cNvSpPr/>
          <p:nvPr/>
        </p:nvSpPr>
        <p:spPr bwMode="auto">
          <a:xfrm>
            <a:off x="4639599" y="8390470"/>
            <a:ext cx="1940609" cy="779255"/>
          </a:xfrm>
          <a:prstGeom prst="rect">
            <a:avLst/>
          </a:prstGeom>
          <a:solidFill>
            <a:srgbClr val="D8EEF0"/>
          </a:solidFill>
          <a:ln w="9525"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algn="ctr" defTabSz="1042988" fontAlgn="base">
              <a:lnSpc>
                <a:spcPct val="115000"/>
              </a:lnSpc>
              <a:spcBef>
                <a:spcPct val="0"/>
              </a:spcBef>
              <a:spcAft>
                <a:spcPct val="0"/>
              </a:spcAft>
            </a:pPr>
            <a:r>
              <a:rPr lang="en-IE" sz="800" b="1" noProof="0">
                <a:solidFill>
                  <a:schemeClr val="bg1">
                    <a:lumMod val="50000"/>
                  </a:schemeClr>
                </a:solidFill>
                <a:latin typeface="Montserrat"/>
              </a:rPr>
              <a:t>What:</a:t>
            </a:r>
            <a:r>
              <a:rPr lang="en-IE" sz="800" noProof="0">
                <a:solidFill>
                  <a:schemeClr val="bg1">
                    <a:lumMod val="50000"/>
                  </a:schemeClr>
                </a:solidFill>
                <a:latin typeface="Montserrat"/>
              </a:rPr>
              <a:t> Define a helpdesk to facilitate the management of the CCLL</a:t>
            </a:r>
            <a:endParaRPr lang="en-IE" noProof="0">
              <a:solidFill>
                <a:schemeClr val="bg1">
                  <a:lumMod val="50000"/>
                </a:schemeClr>
              </a:solidFill>
              <a:latin typeface="Montserrat"/>
            </a:endParaRPr>
          </a:p>
          <a:p>
            <a:pPr algn="ctr" defTabSz="1042988" fontAlgn="base">
              <a:lnSpc>
                <a:spcPct val="115000"/>
              </a:lnSpc>
              <a:spcBef>
                <a:spcPct val="0"/>
              </a:spcBef>
              <a:spcAft>
                <a:spcPct val="0"/>
              </a:spcAft>
            </a:pPr>
            <a:r>
              <a:rPr lang="en-IE" sz="800" b="1" noProof="0">
                <a:solidFill>
                  <a:schemeClr val="bg1">
                    <a:lumMod val="50000"/>
                  </a:schemeClr>
                </a:solidFill>
                <a:latin typeface="Montserrat" panose="00000500000000000000" pitchFamily="2" charset="0"/>
              </a:rPr>
              <a:t>By: </a:t>
            </a:r>
            <a:r>
              <a:rPr lang="en-IE" sz="800" noProof="0">
                <a:solidFill>
                  <a:schemeClr val="bg1">
                    <a:lumMod val="50000"/>
                  </a:schemeClr>
                </a:solidFill>
                <a:latin typeface="Montserrat" panose="00000500000000000000" pitchFamily="2" charset="0"/>
              </a:rPr>
              <a:t>CCLL core team</a:t>
            </a:r>
          </a:p>
        </p:txBody>
      </p:sp>
      <p:sp>
        <p:nvSpPr>
          <p:cNvPr id="84" name="Rectangle 17">
            <a:extLst>
              <a:ext uri="{FF2B5EF4-FFF2-40B4-BE49-F238E27FC236}">
                <a16:creationId xmlns:a16="http://schemas.microsoft.com/office/drawing/2014/main" id="{C6F958B4-C993-99EC-6324-3CB9BFD2D785}"/>
              </a:ext>
            </a:extLst>
          </p:cNvPr>
          <p:cNvSpPr/>
          <p:nvPr/>
        </p:nvSpPr>
        <p:spPr bwMode="auto">
          <a:xfrm>
            <a:off x="2554186" y="8390470"/>
            <a:ext cx="1940609" cy="779255"/>
          </a:xfrm>
          <a:prstGeom prst="rect">
            <a:avLst/>
          </a:prstGeom>
          <a:solidFill>
            <a:srgbClr val="D8EEF0"/>
          </a:solidFill>
          <a:ln w="9525"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algn="ctr" defTabSz="1042988" fontAlgn="base">
              <a:lnSpc>
                <a:spcPct val="115000"/>
              </a:lnSpc>
              <a:spcBef>
                <a:spcPct val="0"/>
              </a:spcBef>
              <a:spcAft>
                <a:spcPct val="0"/>
              </a:spcAft>
            </a:pPr>
            <a:r>
              <a:rPr lang="en-IE" sz="800" b="1" noProof="0">
                <a:solidFill>
                  <a:schemeClr val="bg1">
                    <a:lumMod val="50000"/>
                  </a:schemeClr>
                </a:solidFill>
                <a:latin typeface="Montserrat"/>
              </a:rPr>
              <a:t>What:</a:t>
            </a:r>
            <a:r>
              <a:rPr lang="en-IE" sz="800" noProof="0">
                <a:solidFill>
                  <a:schemeClr val="bg1">
                    <a:lumMod val="50000"/>
                  </a:schemeClr>
                </a:solidFill>
                <a:latin typeface="Montserrat"/>
              </a:rPr>
              <a:t> Review the legal requirements that should be considered to build the CCLL</a:t>
            </a:r>
            <a:endParaRPr lang="en-IE" noProof="0">
              <a:solidFill>
                <a:schemeClr val="bg1">
                  <a:lumMod val="50000"/>
                </a:schemeClr>
              </a:solidFill>
              <a:latin typeface="Montserrat"/>
            </a:endParaRPr>
          </a:p>
          <a:p>
            <a:pPr algn="ctr" defTabSz="1042988" fontAlgn="base">
              <a:lnSpc>
                <a:spcPct val="115000"/>
              </a:lnSpc>
              <a:spcBef>
                <a:spcPct val="0"/>
              </a:spcBef>
              <a:spcAft>
                <a:spcPct val="0"/>
              </a:spcAft>
            </a:pPr>
            <a:r>
              <a:rPr lang="en-IE" sz="800" b="1" noProof="0">
                <a:solidFill>
                  <a:schemeClr val="bg1">
                    <a:lumMod val="50000"/>
                  </a:schemeClr>
                </a:solidFill>
                <a:latin typeface="Montserrat" panose="00000500000000000000" pitchFamily="2" charset="0"/>
              </a:rPr>
              <a:t>By: </a:t>
            </a:r>
            <a:r>
              <a:rPr lang="en-IE" sz="800" noProof="0">
                <a:solidFill>
                  <a:schemeClr val="bg1">
                    <a:lumMod val="50000"/>
                  </a:schemeClr>
                </a:solidFill>
                <a:latin typeface="Montserrat" panose="00000500000000000000" pitchFamily="2" charset="0"/>
              </a:rPr>
              <a:t>CCLL core team</a:t>
            </a:r>
          </a:p>
        </p:txBody>
      </p:sp>
      <p:sp>
        <p:nvSpPr>
          <p:cNvPr id="26" name="Rectangle 17">
            <a:extLst>
              <a:ext uri="{FF2B5EF4-FFF2-40B4-BE49-F238E27FC236}">
                <a16:creationId xmlns:a16="http://schemas.microsoft.com/office/drawing/2014/main" id="{B663D80B-4F70-0CD5-6655-A02A6FF45AC1}"/>
              </a:ext>
            </a:extLst>
          </p:cNvPr>
          <p:cNvSpPr/>
          <p:nvPr/>
        </p:nvSpPr>
        <p:spPr bwMode="auto">
          <a:xfrm>
            <a:off x="226732" y="9464691"/>
            <a:ext cx="547206" cy="314309"/>
          </a:xfrm>
          <a:prstGeom prst="rect">
            <a:avLst/>
          </a:prstGeom>
          <a:noFill/>
          <a:ln w="9525" cap="flat" cmpd="sng" algn="ctr">
            <a:noFill/>
            <a:prstDash val="solid"/>
            <a:round/>
            <a:headEnd type="none" w="med" len="med"/>
            <a:tailEnd type="none" w="med" len="med"/>
          </a:ln>
          <a:effectLst/>
        </p:spPr>
        <p:txBody>
          <a:bodyPr vert="horz" wrap="square" lIns="51435" tIns="20250" rIns="51435" bIns="25718" numCol="1" rtlCol="0" anchor="t" anchorCtr="0" compatLnSpc="1">
            <a:prstTxWarp prst="textNoShape">
              <a:avLst/>
            </a:prstTxWarp>
          </a:bodyPr>
          <a:lstStyle/>
          <a:p>
            <a:pPr defTabSz="586681" fontAlgn="base">
              <a:lnSpc>
                <a:spcPct val="115000"/>
              </a:lnSpc>
              <a:spcBef>
                <a:spcPct val="0"/>
              </a:spcBef>
              <a:spcAft>
                <a:spcPct val="0"/>
              </a:spcAft>
            </a:pPr>
            <a:fld id="{C7F9F5D2-F249-437F-B385-641910E1607D}" type="slidenum">
              <a:rPr lang="en-IE" sz="1200" noProof="0" smtClean="0">
                <a:solidFill>
                  <a:schemeClr val="bg1">
                    <a:lumMod val="50000"/>
                  </a:schemeClr>
                </a:solidFill>
                <a:latin typeface="Montserrat" panose="00000500000000000000" pitchFamily="2" charset="0"/>
              </a:rPr>
              <a:t>13</a:t>
            </a:fld>
            <a:endParaRPr lang="en-IE" sz="1200" noProof="0">
              <a:solidFill>
                <a:schemeClr val="bg1">
                  <a:lumMod val="50000"/>
                </a:schemeClr>
              </a:solidFill>
              <a:latin typeface="Montserrat" panose="00000500000000000000" pitchFamily="2" charset="0"/>
            </a:endParaRPr>
          </a:p>
          <a:p>
            <a:pPr defTabSz="586681" fontAlgn="base">
              <a:lnSpc>
                <a:spcPct val="115000"/>
              </a:lnSpc>
              <a:spcBef>
                <a:spcPct val="0"/>
              </a:spcBef>
              <a:spcAft>
                <a:spcPct val="0"/>
              </a:spcAft>
            </a:pPr>
            <a:endParaRPr lang="en-IE" sz="1200" noProof="0">
              <a:solidFill>
                <a:schemeClr val="bg1">
                  <a:lumMod val="50000"/>
                </a:schemeClr>
              </a:solidFill>
              <a:latin typeface="Montserrat" panose="00000500000000000000" pitchFamily="2" charset="0"/>
            </a:endParaRPr>
          </a:p>
          <a:p>
            <a:pPr defTabSz="586681" fontAlgn="base">
              <a:lnSpc>
                <a:spcPct val="115000"/>
              </a:lnSpc>
              <a:spcBef>
                <a:spcPct val="0"/>
              </a:spcBef>
              <a:spcAft>
                <a:spcPct val="0"/>
              </a:spcAft>
            </a:pPr>
            <a:endParaRPr lang="en-IE" sz="1200" noProof="0">
              <a:solidFill>
                <a:schemeClr val="bg1">
                  <a:lumMod val="50000"/>
                </a:schemeClr>
              </a:solidFill>
              <a:latin typeface="Montserrat" panose="00000500000000000000" pitchFamily="2" charset="0"/>
            </a:endParaRPr>
          </a:p>
          <a:p>
            <a:pPr defTabSz="586681" fontAlgn="base">
              <a:lnSpc>
                <a:spcPct val="115000"/>
              </a:lnSpc>
              <a:spcBef>
                <a:spcPct val="0"/>
              </a:spcBef>
              <a:spcAft>
                <a:spcPct val="0"/>
              </a:spcAft>
            </a:pPr>
            <a:endParaRPr lang="en-IE" sz="1200" noProof="0">
              <a:solidFill>
                <a:schemeClr val="bg1">
                  <a:lumMod val="50000"/>
                </a:schemeClr>
              </a:solidFill>
              <a:latin typeface="Montserrat" panose="00000500000000000000" pitchFamily="2" charset="0"/>
            </a:endParaRPr>
          </a:p>
          <a:p>
            <a:pPr defTabSz="586681" fontAlgn="base">
              <a:lnSpc>
                <a:spcPct val="115000"/>
              </a:lnSpc>
              <a:spcBef>
                <a:spcPct val="0"/>
              </a:spcBef>
              <a:spcAft>
                <a:spcPct val="0"/>
              </a:spcAft>
            </a:pPr>
            <a:endParaRPr lang="en-IE" sz="1200" noProof="0">
              <a:solidFill>
                <a:schemeClr val="bg1">
                  <a:lumMod val="50000"/>
                </a:schemeClr>
              </a:solidFill>
              <a:latin typeface="Montserrat" panose="00000500000000000000" pitchFamily="2" charset="0"/>
            </a:endParaRPr>
          </a:p>
        </p:txBody>
      </p:sp>
    </p:spTree>
    <p:extLst>
      <p:ext uri="{BB962C8B-B14F-4D97-AF65-F5344CB8AC3E}">
        <p14:creationId xmlns:p14="http://schemas.microsoft.com/office/powerpoint/2010/main" val="2805533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790">
            <a:extLst>
              <a:ext uri="{FF2B5EF4-FFF2-40B4-BE49-F238E27FC236}">
                <a16:creationId xmlns:a16="http://schemas.microsoft.com/office/drawing/2014/main" id="{340074D2-1E82-F64B-CC8A-7F5F202D1B8F}"/>
              </a:ext>
            </a:extLst>
          </p:cNvPr>
          <p:cNvGrpSpPr>
            <a:grpSpLocks noChangeAspect="1"/>
          </p:cNvGrpSpPr>
          <p:nvPr/>
        </p:nvGrpSpPr>
        <p:grpSpPr bwMode="auto">
          <a:xfrm>
            <a:off x="67278" y="427306"/>
            <a:ext cx="633149" cy="633153"/>
            <a:chOff x="1037" y="1718"/>
            <a:chExt cx="227" cy="226"/>
          </a:xfrm>
          <a:solidFill>
            <a:srgbClr val="99DDEB">
              <a:alpha val="50000"/>
            </a:srgbClr>
          </a:solidFill>
        </p:grpSpPr>
        <p:sp>
          <p:nvSpPr>
            <p:cNvPr id="51" name="Freeform 791">
              <a:extLst>
                <a:ext uri="{FF2B5EF4-FFF2-40B4-BE49-F238E27FC236}">
                  <a16:creationId xmlns:a16="http://schemas.microsoft.com/office/drawing/2014/main" id="{641FD7D2-4C70-F082-F6F1-D3AC8BF52F40}"/>
                </a:ext>
              </a:extLst>
            </p:cNvPr>
            <p:cNvSpPr>
              <a:spLocks/>
            </p:cNvSpPr>
            <p:nvPr/>
          </p:nvSpPr>
          <p:spPr bwMode="auto">
            <a:xfrm>
              <a:off x="1092" y="1843"/>
              <a:ext cx="34" cy="33"/>
            </a:xfrm>
            <a:custGeom>
              <a:avLst/>
              <a:gdLst>
                <a:gd name="T0" fmla="*/ 218 w 240"/>
                <a:gd name="T1" fmla="*/ 16 h 234"/>
                <a:gd name="T2" fmla="*/ 178 w 240"/>
                <a:gd name="T3" fmla="*/ 0 h 234"/>
                <a:gd name="T4" fmla="*/ 138 w 240"/>
                <a:gd name="T5" fmla="*/ 16 h 234"/>
                <a:gd name="T6" fmla="*/ 22 w 240"/>
                <a:gd name="T7" fmla="*/ 133 h 234"/>
                <a:gd name="T8" fmla="*/ 22 w 240"/>
                <a:gd name="T9" fmla="*/ 212 h 234"/>
                <a:gd name="T10" fmla="*/ 101 w 240"/>
                <a:gd name="T11" fmla="*/ 212 h 234"/>
                <a:gd name="T12" fmla="*/ 218 w 240"/>
                <a:gd name="T13" fmla="*/ 96 h 234"/>
                <a:gd name="T14" fmla="*/ 218 w 240"/>
                <a:gd name="T15" fmla="*/ 16 h 2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0" h="234">
                  <a:moveTo>
                    <a:pt x="218" y="16"/>
                  </a:moveTo>
                  <a:cubicBezTo>
                    <a:pt x="207" y="5"/>
                    <a:pt x="193" y="0"/>
                    <a:pt x="178" y="0"/>
                  </a:cubicBezTo>
                  <a:cubicBezTo>
                    <a:pt x="164" y="0"/>
                    <a:pt x="149" y="5"/>
                    <a:pt x="138" y="16"/>
                  </a:cubicBezTo>
                  <a:cubicBezTo>
                    <a:pt x="22" y="133"/>
                    <a:pt x="22" y="133"/>
                    <a:pt x="22" y="133"/>
                  </a:cubicBezTo>
                  <a:cubicBezTo>
                    <a:pt x="0" y="155"/>
                    <a:pt x="0" y="190"/>
                    <a:pt x="22" y="212"/>
                  </a:cubicBezTo>
                  <a:cubicBezTo>
                    <a:pt x="44" y="234"/>
                    <a:pt x="79" y="234"/>
                    <a:pt x="101" y="212"/>
                  </a:cubicBezTo>
                  <a:cubicBezTo>
                    <a:pt x="218" y="96"/>
                    <a:pt x="218" y="96"/>
                    <a:pt x="218" y="96"/>
                  </a:cubicBezTo>
                  <a:cubicBezTo>
                    <a:pt x="240" y="74"/>
                    <a:pt x="240" y="38"/>
                    <a:pt x="21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sp>
          <p:nvSpPr>
            <p:cNvPr id="52" name="Freeform 792">
              <a:extLst>
                <a:ext uri="{FF2B5EF4-FFF2-40B4-BE49-F238E27FC236}">
                  <a16:creationId xmlns:a16="http://schemas.microsoft.com/office/drawing/2014/main" id="{D8F5F07B-F053-A2B7-7B2E-7CB9B4D357DA}"/>
                </a:ext>
              </a:extLst>
            </p:cNvPr>
            <p:cNvSpPr>
              <a:spLocks/>
            </p:cNvSpPr>
            <p:nvPr/>
          </p:nvSpPr>
          <p:spPr bwMode="auto">
            <a:xfrm>
              <a:off x="1077" y="1828"/>
              <a:ext cx="34" cy="33"/>
            </a:xfrm>
            <a:custGeom>
              <a:avLst/>
              <a:gdLst>
                <a:gd name="T0" fmla="*/ 235 w 235"/>
                <a:gd name="T1" fmla="*/ 56 h 235"/>
                <a:gd name="T2" fmla="*/ 218 w 235"/>
                <a:gd name="T3" fmla="*/ 16 h 235"/>
                <a:gd name="T4" fmla="*/ 218 w 235"/>
                <a:gd name="T5" fmla="*/ 16 h 235"/>
                <a:gd name="T6" fmla="*/ 178 w 235"/>
                <a:gd name="T7" fmla="*/ 0 h 235"/>
                <a:gd name="T8" fmla="*/ 139 w 235"/>
                <a:gd name="T9" fmla="*/ 16 h 235"/>
                <a:gd name="T10" fmla="*/ 22 w 235"/>
                <a:gd name="T11" fmla="*/ 133 h 235"/>
                <a:gd name="T12" fmla="*/ 22 w 235"/>
                <a:gd name="T13" fmla="*/ 213 h 235"/>
                <a:gd name="T14" fmla="*/ 102 w 235"/>
                <a:gd name="T15" fmla="*/ 213 h 235"/>
                <a:gd name="T16" fmla="*/ 218 w 235"/>
                <a:gd name="T17" fmla="*/ 96 h 235"/>
                <a:gd name="T18" fmla="*/ 235 w 235"/>
                <a:gd name="T19" fmla="*/ 5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 h="235">
                  <a:moveTo>
                    <a:pt x="235" y="56"/>
                  </a:moveTo>
                  <a:cubicBezTo>
                    <a:pt x="235" y="41"/>
                    <a:pt x="229" y="27"/>
                    <a:pt x="218" y="16"/>
                  </a:cubicBezTo>
                  <a:cubicBezTo>
                    <a:pt x="218" y="16"/>
                    <a:pt x="218" y="16"/>
                    <a:pt x="218" y="16"/>
                  </a:cubicBezTo>
                  <a:cubicBezTo>
                    <a:pt x="207" y="5"/>
                    <a:pt x="193" y="0"/>
                    <a:pt x="178" y="0"/>
                  </a:cubicBezTo>
                  <a:cubicBezTo>
                    <a:pt x="164" y="0"/>
                    <a:pt x="150" y="5"/>
                    <a:pt x="139" y="16"/>
                  </a:cubicBezTo>
                  <a:cubicBezTo>
                    <a:pt x="22" y="133"/>
                    <a:pt x="22" y="133"/>
                    <a:pt x="22" y="133"/>
                  </a:cubicBezTo>
                  <a:cubicBezTo>
                    <a:pt x="0" y="155"/>
                    <a:pt x="0" y="191"/>
                    <a:pt x="22" y="213"/>
                  </a:cubicBezTo>
                  <a:cubicBezTo>
                    <a:pt x="44" y="235"/>
                    <a:pt x="80" y="235"/>
                    <a:pt x="102" y="213"/>
                  </a:cubicBezTo>
                  <a:cubicBezTo>
                    <a:pt x="218" y="96"/>
                    <a:pt x="218" y="96"/>
                    <a:pt x="218" y="96"/>
                  </a:cubicBezTo>
                  <a:cubicBezTo>
                    <a:pt x="229" y="85"/>
                    <a:pt x="235" y="71"/>
                    <a:pt x="235"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sp>
          <p:nvSpPr>
            <p:cNvPr id="53" name="Freeform 793">
              <a:extLst>
                <a:ext uri="{FF2B5EF4-FFF2-40B4-BE49-F238E27FC236}">
                  <a16:creationId xmlns:a16="http://schemas.microsoft.com/office/drawing/2014/main" id="{D28623D7-A8A5-3FC7-4E9F-8C6A035F3516}"/>
                </a:ext>
              </a:extLst>
            </p:cNvPr>
            <p:cNvSpPr>
              <a:spLocks/>
            </p:cNvSpPr>
            <p:nvPr/>
          </p:nvSpPr>
          <p:spPr bwMode="auto">
            <a:xfrm>
              <a:off x="1139" y="1754"/>
              <a:ext cx="91" cy="76"/>
            </a:xfrm>
            <a:custGeom>
              <a:avLst/>
              <a:gdLst>
                <a:gd name="T0" fmla="*/ 94 w 637"/>
                <a:gd name="T1" fmla="*/ 147 h 537"/>
                <a:gd name="T2" fmla="*/ 17 w 637"/>
                <a:gd name="T3" fmla="*/ 224 h 537"/>
                <a:gd name="T4" fmla="*/ 0 w 637"/>
                <a:gd name="T5" fmla="*/ 265 h 537"/>
                <a:gd name="T6" fmla="*/ 0 w 637"/>
                <a:gd name="T7" fmla="*/ 480 h 537"/>
                <a:gd name="T8" fmla="*/ 56 w 637"/>
                <a:gd name="T9" fmla="*/ 537 h 537"/>
                <a:gd name="T10" fmla="*/ 122 w 637"/>
                <a:gd name="T11" fmla="*/ 490 h 537"/>
                <a:gd name="T12" fmla="*/ 156 w 637"/>
                <a:gd name="T13" fmla="*/ 300 h 537"/>
                <a:gd name="T14" fmla="*/ 161 w 637"/>
                <a:gd name="T15" fmla="*/ 291 h 537"/>
                <a:gd name="T16" fmla="*/ 200 w 637"/>
                <a:gd name="T17" fmla="*/ 252 h 537"/>
                <a:gd name="T18" fmla="*/ 212 w 637"/>
                <a:gd name="T19" fmla="*/ 247 h 537"/>
                <a:gd name="T20" fmla="*/ 224 w 637"/>
                <a:gd name="T21" fmla="*/ 252 h 537"/>
                <a:gd name="T22" fmla="*/ 497 w 637"/>
                <a:gd name="T23" fmla="*/ 525 h 537"/>
                <a:gd name="T24" fmla="*/ 615 w 637"/>
                <a:gd name="T25" fmla="*/ 408 h 537"/>
                <a:gd name="T26" fmla="*/ 615 w 637"/>
                <a:gd name="T27" fmla="*/ 328 h 537"/>
                <a:gd name="T28" fmla="*/ 304 w 637"/>
                <a:gd name="T29" fmla="*/ 17 h 537"/>
                <a:gd name="T30" fmla="*/ 264 w 637"/>
                <a:gd name="T31" fmla="*/ 0 h 537"/>
                <a:gd name="T32" fmla="*/ 224 w 637"/>
                <a:gd name="T33" fmla="*/ 17 h 537"/>
                <a:gd name="T34" fmla="*/ 95 w 637"/>
                <a:gd name="T35" fmla="*/ 146 h 537"/>
                <a:gd name="T36" fmla="*/ 94 w 637"/>
                <a:gd name="T37" fmla="*/ 14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7" h="537">
                  <a:moveTo>
                    <a:pt x="94" y="147"/>
                  </a:moveTo>
                  <a:cubicBezTo>
                    <a:pt x="17" y="224"/>
                    <a:pt x="17" y="224"/>
                    <a:pt x="17" y="224"/>
                  </a:cubicBezTo>
                  <a:cubicBezTo>
                    <a:pt x="6" y="235"/>
                    <a:pt x="0" y="249"/>
                    <a:pt x="0" y="265"/>
                  </a:cubicBezTo>
                  <a:cubicBezTo>
                    <a:pt x="0" y="480"/>
                    <a:pt x="0" y="480"/>
                    <a:pt x="0" y="480"/>
                  </a:cubicBezTo>
                  <a:cubicBezTo>
                    <a:pt x="0" y="511"/>
                    <a:pt x="25" y="537"/>
                    <a:pt x="56" y="537"/>
                  </a:cubicBezTo>
                  <a:cubicBezTo>
                    <a:pt x="83" y="537"/>
                    <a:pt x="117" y="524"/>
                    <a:pt x="122" y="490"/>
                  </a:cubicBezTo>
                  <a:cubicBezTo>
                    <a:pt x="156" y="300"/>
                    <a:pt x="156" y="300"/>
                    <a:pt x="156" y="300"/>
                  </a:cubicBezTo>
                  <a:cubicBezTo>
                    <a:pt x="157" y="297"/>
                    <a:pt x="159" y="293"/>
                    <a:pt x="161" y="291"/>
                  </a:cubicBezTo>
                  <a:cubicBezTo>
                    <a:pt x="200" y="252"/>
                    <a:pt x="200" y="252"/>
                    <a:pt x="200" y="252"/>
                  </a:cubicBezTo>
                  <a:cubicBezTo>
                    <a:pt x="203" y="249"/>
                    <a:pt x="208" y="247"/>
                    <a:pt x="212" y="247"/>
                  </a:cubicBezTo>
                  <a:cubicBezTo>
                    <a:pt x="216" y="247"/>
                    <a:pt x="221" y="249"/>
                    <a:pt x="224" y="252"/>
                  </a:cubicBezTo>
                  <a:cubicBezTo>
                    <a:pt x="497" y="525"/>
                    <a:pt x="497" y="525"/>
                    <a:pt x="497" y="525"/>
                  </a:cubicBezTo>
                  <a:cubicBezTo>
                    <a:pt x="615" y="408"/>
                    <a:pt x="615" y="408"/>
                    <a:pt x="615" y="408"/>
                  </a:cubicBezTo>
                  <a:cubicBezTo>
                    <a:pt x="637" y="386"/>
                    <a:pt x="637" y="350"/>
                    <a:pt x="615" y="328"/>
                  </a:cubicBezTo>
                  <a:cubicBezTo>
                    <a:pt x="304" y="17"/>
                    <a:pt x="304" y="17"/>
                    <a:pt x="304" y="17"/>
                  </a:cubicBezTo>
                  <a:cubicBezTo>
                    <a:pt x="293" y="6"/>
                    <a:pt x="279" y="0"/>
                    <a:pt x="264" y="0"/>
                  </a:cubicBezTo>
                  <a:cubicBezTo>
                    <a:pt x="249" y="0"/>
                    <a:pt x="235" y="6"/>
                    <a:pt x="224" y="17"/>
                  </a:cubicBezTo>
                  <a:cubicBezTo>
                    <a:pt x="95" y="146"/>
                    <a:pt x="95" y="146"/>
                    <a:pt x="95" y="146"/>
                  </a:cubicBezTo>
                  <a:cubicBezTo>
                    <a:pt x="94" y="146"/>
                    <a:pt x="94" y="147"/>
                    <a:pt x="94"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sp>
          <p:nvSpPr>
            <p:cNvPr id="54" name="Freeform 794">
              <a:extLst>
                <a:ext uri="{FF2B5EF4-FFF2-40B4-BE49-F238E27FC236}">
                  <a16:creationId xmlns:a16="http://schemas.microsoft.com/office/drawing/2014/main" id="{3A2232B2-497F-A003-CFFD-E5FE90CCCEFB}"/>
                </a:ext>
              </a:extLst>
            </p:cNvPr>
            <p:cNvSpPr>
              <a:spLocks/>
            </p:cNvSpPr>
            <p:nvPr/>
          </p:nvSpPr>
          <p:spPr bwMode="auto">
            <a:xfrm>
              <a:off x="1107" y="1857"/>
              <a:ext cx="34" cy="34"/>
            </a:xfrm>
            <a:custGeom>
              <a:avLst/>
              <a:gdLst>
                <a:gd name="T0" fmla="*/ 219 w 241"/>
                <a:gd name="T1" fmla="*/ 17 h 235"/>
                <a:gd name="T2" fmla="*/ 179 w 241"/>
                <a:gd name="T3" fmla="*/ 0 h 235"/>
                <a:gd name="T4" fmla="*/ 139 w 241"/>
                <a:gd name="T5" fmla="*/ 17 h 235"/>
                <a:gd name="T6" fmla="*/ 22 w 241"/>
                <a:gd name="T7" fmla="*/ 133 h 235"/>
                <a:gd name="T8" fmla="*/ 22 w 241"/>
                <a:gd name="T9" fmla="*/ 213 h 235"/>
                <a:gd name="T10" fmla="*/ 102 w 241"/>
                <a:gd name="T11" fmla="*/ 213 h 235"/>
                <a:gd name="T12" fmla="*/ 219 w 241"/>
                <a:gd name="T13" fmla="*/ 96 h 235"/>
                <a:gd name="T14" fmla="*/ 219 w 241"/>
                <a:gd name="T15" fmla="*/ 17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1" h="235">
                  <a:moveTo>
                    <a:pt x="219" y="17"/>
                  </a:moveTo>
                  <a:cubicBezTo>
                    <a:pt x="208" y="6"/>
                    <a:pt x="193" y="0"/>
                    <a:pt x="179" y="0"/>
                  </a:cubicBezTo>
                  <a:cubicBezTo>
                    <a:pt x="164" y="0"/>
                    <a:pt x="150" y="6"/>
                    <a:pt x="139" y="17"/>
                  </a:cubicBezTo>
                  <a:cubicBezTo>
                    <a:pt x="22" y="133"/>
                    <a:pt x="22" y="133"/>
                    <a:pt x="22" y="133"/>
                  </a:cubicBezTo>
                  <a:cubicBezTo>
                    <a:pt x="0" y="155"/>
                    <a:pt x="0" y="191"/>
                    <a:pt x="22" y="213"/>
                  </a:cubicBezTo>
                  <a:cubicBezTo>
                    <a:pt x="44" y="235"/>
                    <a:pt x="80" y="235"/>
                    <a:pt x="102" y="213"/>
                  </a:cubicBezTo>
                  <a:cubicBezTo>
                    <a:pt x="219" y="96"/>
                    <a:pt x="219" y="96"/>
                    <a:pt x="219" y="96"/>
                  </a:cubicBezTo>
                  <a:cubicBezTo>
                    <a:pt x="241" y="74"/>
                    <a:pt x="241" y="39"/>
                    <a:pt x="21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sp>
          <p:nvSpPr>
            <p:cNvPr id="55" name="Freeform 795">
              <a:extLst>
                <a:ext uri="{FF2B5EF4-FFF2-40B4-BE49-F238E27FC236}">
                  <a16:creationId xmlns:a16="http://schemas.microsoft.com/office/drawing/2014/main" id="{84AB937A-B42D-67D1-7BCC-E9F4C8006BF8}"/>
                </a:ext>
              </a:extLst>
            </p:cNvPr>
            <p:cNvSpPr>
              <a:spLocks/>
            </p:cNvSpPr>
            <p:nvPr/>
          </p:nvSpPr>
          <p:spPr bwMode="auto">
            <a:xfrm>
              <a:off x="1121" y="1872"/>
              <a:ext cx="35" cy="33"/>
            </a:xfrm>
            <a:custGeom>
              <a:avLst/>
              <a:gdLst>
                <a:gd name="T0" fmla="*/ 192 w 240"/>
                <a:gd name="T1" fmla="*/ 122 h 235"/>
                <a:gd name="T2" fmla="*/ 192 w 240"/>
                <a:gd name="T3" fmla="*/ 122 h 235"/>
                <a:gd name="T4" fmla="*/ 218 w 240"/>
                <a:gd name="T5" fmla="*/ 96 h 235"/>
                <a:gd name="T6" fmla="*/ 218 w 240"/>
                <a:gd name="T7" fmla="*/ 16 h 235"/>
                <a:gd name="T8" fmla="*/ 178 w 240"/>
                <a:gd name="T9" fmla="*/ 0 h 235"/>
                <a:gd name="T10" fmla="*/ 139 w 240"/>
                <a:gd name="T11" fmla="*/ 16 h 235"/>
                <a:gd name="T12" fmla="*/ 22 w 240"/>
                <a:gd name="T13" fmla="*/ 133 h 235"/>
                <a:gd name="T14" fmla="*/ 22 w 240"/>
                <a:gd name="T15" fmla="*/ 213 h 235"/>
                <a:gd name="T16" fmla="*/ 102 w 240"/>
                <a:gd name="T17" fmla="*/ 213 h 235"/>
                <a:gd name="T18" fmla="*/ 192 w 240"/>
                <a:gd name="T19" fmla="*/ 122 h 235"/>
                <a:gd name="T20" fmla="*/ 192 w 240"/>
                <a:gd name="T21" fmla="*/ 12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235">
                  <a:moveTo>
                    <a:pt x="192" y="122"/>
                  </a:moveTo>
                  <a:cubicBezTo>
                    <a:pt x="192" y="122"/>
                    <a:pt x="192" y="122"/>
                    <a:pt x="192" y="122"/>
                  </a:cubicBezTo>
                  <a:cubicBezTo>
                    <a:pt x="218" y="96"/>
                    <a:pt x="218" y="96"/>
                    <a:pt x="218" y="96"/>
                  </a:cubicBezTo>
                  <a:cubicBezTo>
                    <a:pt x="240" y="74"/>
                    <a:pt x="240" y="38"/>
                    <a:pt x="218" y="16"/>
                  </a:cubicBezTo>
                  <a:cubicBezTo>
                    <a:pt x="207" y="5"/>
                    <a:pt x="193" y="0"/>
                    <a:pt x="178" y="0"/>
                  </a:cubicBezTo>
                  <a:cubicBezTo>
                    <a:pt x="164" y="0"/>
                    <a:pt x="150" y="5"/>
                    <a:pt x="139" y="16"/>
                  </a:cubicBezTo>
                  <a:cubicBezTo>
                    <a:pt x="22" y="133"/>
                    <a:pt x="22" y="133"/>
                    <a:pt x="22" y="133"/>
                  </a:cubicBezTo>
                  <a:cubicBezTo>
                    <a:pt x="0" y="155"/>
                    <a:pt x="0" y="191"/>
                    <a:pt x="22" y="213"/>
                  </a:cubicBezTo>
                  <a:cubicBezTo>
                    <a:pt x="44" y="235"/>
                    <a:pt x="80" y="235"/>
                    <a:pt x="102" y="213"/>
                  </a:cubicBezTo>
                  <a:cubicBezTo>
                    <a:pt x="192" y="122"/>
                    <a:pt x="192" y="122"/>
                    <a:pt x="192" y="122"/>
                  </a:cubicBezTo>
                  <a:cubicBezTo>
                    <a:pt x="192" y="122"/>
                    <a:pt x="192" y="122"/>
                    <a:pt x="192"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sp>
          <p:nvSpPr>
            <p:cNvPr id="56" name="Freeform 796">
              <a:extLst>
                <a:ext uri="{FF2B5EF4-FFF2-40B4-BE49-F238E27FC236}">
                  <a16:creationId xmlns:a16="http://schemas.microsoft.com/office/drawing/2014/main" id="{80976409-9DD4-3BBD-057E-8EF4B56706CC}"/>
                </a:ext>
              </a:extLst>
            </p:cNvPr>
            <p:cNvSpPr>
              <a:spLocks noEditPoints="1"/>
            </p:cNvSpPr>
            <p:nvPr/>
          </p:nvSpPr>
          <p:spPr bwMode="auto">
            <a:xfrm>
              <a:off x="1037" y="1718"/>
              <a:ext cx="227" cy="226"/>
            </a:xfrm>
            <a:custGeom>
              <a:avLst/>
              <a:gdLst>
                <a:gd name="T0" fmla="*/ 794 w 1588"/>
                <a:gd name="T1" fmla="*/ 0 h 1589"/>
                <a:gd name="T2" fmla="*/ 0 w 1588"/>
                <a:gd name="T3" fmla="*/ 795 h 1589"/>
                <a:gd name="T4" fmla="*/ 794 w 1588"/>
                <a:gd name="T5" fmla="*/ 1589 h 1589"/>
                <a:gd name="T6" fmla="*/ 1588 w 1588"/>
                <a:gd name="T7" fmla="*/ 795 h 1589"/>
                <a:gd name="T8" fmla="*/ 794 w 1588"/>
                <a:gd name="T9" fmla="*/ 0 h 1589"/>
                <a:gd name="T10" fmla="*/ 1352 w 1588"/>
                <a:gd name="T11" fmla="*/ 1048 h 1589"/>
                <a:gd name="T12" fmla="*/ 1273 w 1588"/>
                <a:gd name="T13" fmla="*/ 1073 h 1589"/>
                <a:gd name="T14" fmla="*/ 1248 w 1588"/>
                <a:gd name="T15" fmla="*/ 1151 h 1589"/>
                <a:gd name="T16" fmla="*/ 1170 w 1588"/>
                <a:gd name="T17" fmla="*/ 1177 h 1589"/>
                <a:gd name="T18" fmla="*/ 1144 w 1588"/>
                <a:gd name="T19" fmla="*/ 1255 h 1589"/>
                <a:gd name="T20" fmla="*/ 1066 w 1588"/>
                <a:gd name="T21" fmla="*/ 1280 h 1589"/>
                <a:gd name="T22" fmla="*/ 1041 w 1588"/>
                <a:gd name="T23" fmla="*/ 1359 h 1589"/>
                <a:gd name="T24" fmla="*/ 977 w 1588"/>
                <a:gd name="T25" fmla="*/ 1385 h 1589"/>
                <a:gd name="T26" fmla="*/ 913 w 1588"/>
                <a:gd name="T27" fmla="*/ 1359 h 1589"/>
                <a:gd name="T28" fmla="*/ 795 w 1588"/>
                <a:gd name="T29" fmla="*/ 1241 h 1589"/>
                <a:gd name="T30" fmla="*/ 717 w 1588"/>
                <a:gd name="T31" fmla="*/ 1320 h 1589"/>
                <a:gd name="T32" fmla="*/ 653 w 1588"/>
                <a:gd name="T33" fmla="*/ 1346 h 1589"/>
                <a:gd name="T34" fmla="*/ 589 w 1588"/>
                <a:gd name="T35" fmla="*/ 1320 h 1589"/>
                <a:gd name="T36" fmla="*/ 563 w 1588"/>
                <a:gd name="T37" fmla="*/ 1256 h 1589"/>
                <a:gd name="T38" fmla="*/ 564 w 1588"/>
                <a:gd name="T39" fmla="*/ 1241 h 1589"/>
                <a:gd name="T40" fmla="*/ 549 w 1588"/>
                <a:gd name="T41" fmla="*/ 1242 h 1589"/>
                <a:gd name="T42" fmla="*/ 485 w 1588"/>
                <a:gd name="T43" fmla="*/ 1216 h 1589"/>
                <a:gd name="T44" fmla="*/ 459 w 1588"/>
                <a:gd name="T45" fmla="*/ 1152 h 1589"/>
                <a:gd name="T46" fmla="*/ 460 w 1588"/>
                <a:gd name="T47" fmla="*/ 1137 h 1589"/>
                <a:gd name="T48" fmla="*/ 445 w 1588"/>
                <a:gd name="T49" fmla="*/ 1139 h 1589"/>
                <a:gd name="T50" fmla="*/ 382 w 1588"/>
                <a:gd name="T51" fmla="*/ 1112 h 1589"/>
                <a:gd name="T52" fmla="*/ 355 w 1588"/>
                <a:gd name="T53" fmla="*/ 1048 h 1589"/>
                <a:gd name="T54" fmla="*/ 357 w 1588"/>
                <a:gd name="T55" fmla="*/ 1034 h 1589"/>
                <a:gd name="T56" fmla="*/ 342 w 1588"/>
                <a:gd name="T57" fmla="*/ 1035 h 1589"/>
                <a:gd name="T58" fmla="*/ 278 w 1588"/>
                <a:gd name="T59" fmla="*/ 1009 h 1589"/>
                <a:gd name="T60" fmla="*/ 251 w 1588"/>
                <a:gd name="T61" fmla="*/ 945 h 1589"/>
                <a:gd name="T62" fmla="*/ 278 w 1588"/>
                <a:gd name="T63" fmla="*/ 881 h 1589"/>
                <a:gd name="T64" fmla="*/ 357 w 1588"/>
                <a:gd name="T65" fmla="*/ 802 h 1589"/>
                <a:gd name="T66" fmla="*/ 239 w 1588"/>
                <a:gd name="T67" fmla="*/ 685 h 1589"/>
                <a:gd name="T68" fmla="*/ 212 w 1588"/>
                <a:gd name="T69" fmla="*/ 621 h 1589"/>
                <a:gd name="T70" fmla="*/ 239 w 1588"/>
                <a:gd name="T71" fmla="*/ 557 h 1589"/>
                <a:gd name="T72" fmla="*/ 550 w 1588"/>
                <a:gd name="T73" fmla="*/ 246 h 1589"/>
                <a:gd name="T74" fmla="*/ 614 w 1588"/>
                <a:gd name="T75" fmla="*/ 219 h 1589"/>
                <a:gd name="T76" fmla="*/ 614 w 1588"/>
                <a:gd name="T77" fmla="*/ 219 h 1589"/>
                <a:gd name="T78" fmla="*/ 678 w 1588"/>
                <a:gd name="T79" fmla="*/ 246 h 1589"/>
                <a:gd name="T80" fmla="*/ 795 w 1588"/>
                <a:gd name="T81" fmla="*/ 363 h 1589"/>
                <a:gd name="T82" fmla="*/ 913 w 1588"/>
                <a:gd name="T83" fmla="*/ 246 h 1589"/>
                <a:gd name="T84" fmla="*/ 1041 w 1588"/>
                <a:gd name="T85" fmla="*/ 246 h 1589"/>
                <a:gd name="T86" fmla="*/ 1352 w 1588"/>
                <a:gd name="T87" fmla="*/ 557 h 1589"/>
                <a:gd name="T88" fmla="*/ 1352 w 1588"/>
                <a:gd name="T89" fmla="*/ 685 h 1589"/>
                <a:gd name="T90" fmla="*/ 1234 w 1588"/>
                <a:gd name="T91" fmla="*/ 802 h 1589"/>
                <a:gd name="T92" fmla="*/ 1352 w 1588"/>
                <a:gd name="T93" fmla="*/ 920 h 1589"/>
                <a:gd name="T94" fmla="*/ 1378 w 1588"/>
                <a:gd name="T95" fmla="*/ 984 h 1589"/>
                <a:gd name="T96" fmla="*/ 1352 w 1588"/>
                <a:gd name="T97" fmla="*/ 1048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88" h="1589">
                  <a:moveTo>
                    <a:pt x="794" y="0"/>
                  </a:moveTo>
                  <a:cubicBezTo>
                    <a:pt x="355" y="0"/>
                    <a:pt x="0" y="356"/>
                    <a:pt x="0" y="795"/>
                  </a:cubicBezTo>
                  <a:cubicBezTo>
                    <a:pt x="0" y="1233"/>
                    <a:pt x="355" y="1589"/>
                    <a:pt x="794" y="1589"/>
                  </a:cubicBezTo>
                  <a:cubicBezTo>
                    <a:pt x="1233" y="1589"/>
                    <a:pt x="1588" y="1233"/>
                    <a:pt x="1588" y="795"/>
                  </a:cubicBezTo>
                  <a:cubicBezTo>
                    <a:pt x="1588" y="356"/>
                    <a:pt x="1233" y="0"/>
                    <a:pt x="794" y="0"/>
                  </a:cubicBezTo>
                  <a:close/>
                  <a:moveTo>
                    <a:pt x="1352" y="1048"/>
                  </a:moveTo>
                  <a:cubicBezTo>
                    <a:pt x="1331" y="1069"/>
                    <a:pt x="1301" y="1077"/>
                    <a:pt x="1273" y="1073"/>
                  </a:cubicBezTo>
                  <a:cubicBezTo>
                    <a:pt x="1278" y="1100"/>
                    <a:pt x="1269" y="1130"/>
                    <a:pt x="1248" y="1151"/>
                  </a:cubicBezTo>
                  <a:cubicBezTo>
                    <a:pt x="1227" y="1173"/>
                    <a:pt x="1197" y="1181"/>
                    <a:pt x="1170" y="1177"/>
                  </a:cubicBezTo>
                  <a:cubicBezTo>
                    <a:pt x="1174" y="1204"/>
                    <a:pt x="1166" y="1234"/>
                    <a:pt x="1144" y="1255"/>
                  </a:cubicBezTo>
                  <a:cubicBezTo>
                    <a:pt x="1123" y="1276"/>
                    <a:pt x="1094" y="1285"/>
                    <a:pt x="1066" y="1280"/>
                  </a:cubicBezTo>
                  <a:cubicBezTo>
                    <a:pt x="1070" y="1308"/>
                    <a:pt x="1062" y="1337"/>
                    <a:pt x="1041" y="1359"/>
                  </a:cubicBezTo>
                  <a:cubicBezTo>
                    <a:pt x="1023" y="1376"/>
                    <a:pt x="1000" y="1385"/>
                    <a:pt x="977" y="1385"/>
                  </a:cubicBezTo>
                  <a:cubicBezTo>
                    <a:pt x="954" y="1385"/>
                    <a:pt x="931" y="1376"/>
                    <a:pt x="913" y="1359"/>
                  </a:cubicBezTo>
                  <a:cubicBezTo>
                    <a:pt x="795" y="1241"/>
                    <a:pt x="795" y="1241"/>
                    <a:pt x="795" y="1241"/>
                  </a:cubicBezTo>
                  <a:cubicBezTo>
                    <a:pt x="717" y="1320"/>
                    <a:pt x="717" y="1320"/>
                    <a:pt x="717" y="1320"/>
                  </a:cubicBezTo>
                  <a:cubicBezTo>
                    <a:pt x="700" y="1337"/>
                    <a:pt x="677" y="1346"/>
                    <a:pt x="653" y="1346"/>
                  </a:cubicBezTo>
                  <a:cubicBezTo>
                    <a:pt x="629" y="1346"/>
                    <a:pt x="606" y="1337"/>
                    <a:pt x="589" y="1320"/>
                  </a:cubicBezTo>
                  <a:cubicBezTo>
                    <a:pt x="572" y="1303"/>
                    <a:pt x="563" y="1280"/>
                    <a:pt x="563" y="1256"/>
                  </a:cubicBezTo>
                  <a:cubicBezTo>
                    <a:pt x="563" y="1251"/>
                    <a:pt x="563" y="1246"/>
                    <a:pt x="564" y="1241"/>
                  </a:cubicBezTo>
                  <a:cubicBezTo>
                    <a:pt x="559" y="1242"/>
                    <a:pt x="554" y="1242"/>
                    <a:pt x="549" y="1242"/>
                  </a:cubicBezTo>
                  <a:cubicBezTo>
                    <a:pt x="525" y="1242"/>
                    <a:pt x="502" y="1233"/>
                    <a:pt x="485" y="1216"/>
                  </a:cubicBezTo>
                  <a:cubicBezTo>
                    <a:pt x="468" y="1199"/>
                    <a:pt x="459" y="1176"/>
                    <a:pt x="459" y="1152"/>
                  </a:cubicBezTo>
                  <a:cubicBezTo>
                    <a:pt x="459" y="1147"/>
                    <a:pt x="459" y="1142"/>
                    <a:pt x="460" y="1137"/>
                  </a:cubicBezTo>
                  <a:cubicBezTo>
                    <a:pt x="455" y="1138"/>
                    <a:pt x="450" y="1139"/>
                    <a:pt x="445" y="1139"/>
                  </a:cubicBezTo>
                  <a:cubicBezTo>
                    <a:pt x="421" y="1139"/>
                    <a:pt x="399" y="1129"/>
                    <a:pt x="382" y="1112"/>
                  </a:cubicBezTo>
                  <a:cubicBezTo>
                    <a:pt x="365" y="1095"/>
                    <a:pt x="355" y="1073"/>
                    <a:pt x="355" y="1048"/>
                  </a:cubicBezTo>
                  <a:cubicBezTo>
                    <a:pt x="355" y="1043"/>
                    <a:pt x="356" y="1039"/>
                    <a:pt x="357" y="1034"/>
                  </a:cubicBezTo>
                  <a:cubicBezTo>
                    <a:pt x="352" y="1034"/>
                    <a:pt x="347" y="1035"/>
                    <a:pt x="342" y="1035"/>
                  </a:cubicBezTo>
                  <a:cubicBezTo>
                    <a:pt x="319" y="1035"/>
                    <a:pt x="295" y="1026"/>
                    <a:pt x="278" y="1009"/>
                  </a:cubicBezTo>
                  <a:cubicBezTo>
                    <a:pt x="261" y="992"/>
                    <a:pt x="251" y="969"/>
                    <a:pt x="251" y="945"/>
                  </a:cubicBezTo>
                  <a:cubicBezTo>
                    <a:pt x="251" y="921"/>
                    <a:pt x="261" y="898"/>
                    <a:pt x="278" y="881"/>
                  </a:cubicBezTo>
                  <a:cubicBezTo>
                    <a:pt x="357" y="802"/>
                    <a:pt x="357" y="802"/>
                    <a:pt x="357" y="802"/>
                  </a:cubicBezTo>
                  <a:cubicBezTo>
                    <a:pt x="239" y="685"/>
                    <a:pt x="239" y="685"/>
                    <a:pt x="239" y="685"/>
                  </a:cubicBezTo>
                  <a:cubicBezTo>
                    <a:pt x="222" y="668"/>
                    <a:pt x="213" y="645"/>
                    <a:pt x="212" y="621"/>
                  </a:cubicBezTo>
                  <a:cubicBezTo>
                    <a:pt x="212" y="597"/>
                    <a:pt x="222" y="574"/>
                    <a:pt x="239" y="557"/>
                  </a:cubicBezTo>
                  <a:cubicBezTo>
                    <a:pt x="550" y="246"/>
                    <a:pt x="550" y="246"/>
                    <a:pt x="550" y="246"/>
                  </a:cubicBezTo>
                  <a:cubicBezTo>
                    <a:pt x="567" y="229"/>
                    <a:pt x="590" y="219"/>
                    <a:pt x="614" y="219"/>
                  </a:cubicBezTo>
                  <a:cubicBezTo>
                    <a:pt x="614" y="219"/>
                    <a:pt x="614" y="219"/>
                    <a:pt x="614" y="219"/>
                  </a:cubicBezTo>
                  <a:cubicBezTo>
                    <a:pt x="638" y="219"/>
                    <a:pt x="661" y="229"/>
                    <a:pt x="678" y="246"/>
                  </a:cubicBezTo>
                  <a:cubicBezTo>
                    <a:pt x="678" y="246"/>
                    <a:pt x="764" y="332"/>
                    <a:pt x="795" y="363"/>
                  </a:cubicBezTo>
                  <a:cubicBezTo>
                    <a:pt x="913" y="246"/>
                    <a:pt x="913" y="246"/>
                    <a:pt x="913" y="246"/>
                  </a:cubicBezTo>
                  <a:cubicBezTo>
                    <a:pt x="947" y="212"/>
                    <a:pt x="1007" y="212"/>
                    <a:pt x="1041" y="246"/>
                  </a:cubicBezTo>
                  <a:cubicBezTo>
                    <a:pt x="1352" y="557"/>
                    <a:pt x="1352" y="557"/>
                    <a:pt x="1352" y="557"/>
                  </a:cubicBezTo>
                  <a:cubicBezTo>
                    <a:pt x="1387" y="592"/>
                    <a:pt x="1387" y="649"/>
                    <a:pt x="1352" y="685"/>
                  </a:cubicBezTo>
                  <a:cubicBezTo>
                    <a:pt x="1234" y="802"/>
                    <a:pt x="1234" y="802"/>
                    <a:pt x="1234" y="802"/>
                  </a:cubicBezTo>
                  <a:cubicBezTo>
                    <a:pt x="1352" y="920"/>
                    <a:pt x="1352" y="920"/>
                    <a:pt x="1352" y="920"/>
                  </a:cubicBezTo>
                  <a:cubicBezTo>
                    <a:pt x="1369" y="937"/>
                    <a:pt x="1378" y="960"/>
                    <a:pt x="1378" y="984"/>
                  </a:cubicBezTo>
                  <a:cubicBezTo>
                    <a:pt x="1378" y="1008"/>
                    <a:pt x="1369" y="1031"/>
                    <a:pt x="1352" y="10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sp>
          <p:nvSpPr>
            <p:cNvPr id="57" name="Freeform 797">
              <a:extLst>
                <a:ext uri="{FF2B5EF4-FFF2-40B4-BE49-F238E27FC236}">
                  <a16:creationId xmlns:a16="http://schemas.microsoft.com/office/drawing/2014/main" id="{C9E3D6D7-A173-9FE8-88CE-12FC5DF44C30}"/>
                </a:ext>
              </a:extLst>
            </p:cNvPr>
            <p:cNvSpPr>
              <a:spLocks/>
            </p:cNvSpPr>
            <p:nvPr/>
          </p:nvSpPr>
          <p:spPr bwMode="auto">
            <a:xfrm>
              <a:off x="1072" y="1754"/>
              <a:ext cx="158" cy="157"/>
            </a:xfrm>
            <a:custGeom>
              <a:avLst/>
              <a:gdLst>
                <a:gd name="T0" fmla="*/ 951 w 1103"/>
                <a:gd name="T1" fmla="*/ 561 h 1104"/>
                <a:gd name="T2" fmla="*/ 951 w 1103"/>
                <a:gd name="T3" fmla="*/ 561 h 1104"/>
                <a:gd name="T4" fmla="*/ 769 w 1103"/>
                <a:gd name="T5" fmla="*/ 379 h 1104"/>
                <a:gd name="T6" fmla="*/ 678 w 1103"/>
                <a:gd name="T7" fmla="*/ 288 h 1104"/>
                <a:gd name="T8" fmla="*/ 655 w 1103"/>
                <a:gd name="T9" fmla="*/ 311 h 1104"/>
                <a:gd name="T10" fmla="*/ 622 w 1103"/>
                <a:gd name="T11" fmla="*/ 495 h 1104"/>
                <a:gd name="T12" fmla="*/ 522 w 1103"/>
                <a:gd name="T13" fmla="*/ 571 h 1104"/>
                <a:gd name="T14" fmla="*/ 432 w 1103"/>
                <a:gd name="T15" fmla="*/ 480 h 1104"/>
                <a:gd name="T16" fmla="*/ 432 w 1103"/>
                <a:gd name="T17" fmla="*/ 267 h 1104"/>
                <a:gd name="T18" fmla="*/ 459 w 1103"/>
                <a:gd name="T19" fmla="*/ 200 h 1104"/>
                <a:gd name="T20" fmla="*/ 525 w 1103"/>
                <a:gd name="T21" fmla="*/ 134 h 1104"/>
                <a:gd name="T22" fmla="*/ 407 w 1103"/>
                <a:gd name="T23" fmla="*/ 17 h 1104"/>
                <a:gd name="T24" fmla="*/ 367 w 1103"/>
                <a:gd name="T25" fmla="*/ 0 h 1104"/>
                <a:gd name="T26" fmla="*/ 367 w 1103"/>
                <a:gd name="T27" fmla="*/ 0 h 1104"/>
                <a:gd name="T28" fmla="*/ 327 w 1103"/>
                <a:gd name="T29" fmla="*/ 17 h 1104"/>
                <a:gd name="T30" fmla="*/ 16 w 1103"/>
                <a:gd name="T31" fmla="*/ 328 h 1104"/>
                <a:gd name="T32" fmla="*/ 0 w 1103"/>
                <a:gd name="T33" fmla="*/ 368 h 1104"/>
                <a:gd name="T34" fmla="*/ 16 w 1103"/>
                <a:gd name="T35" fmla="*/ 408 h 1104"/>
                <a:gd name="T36" fmla="*/ 134 w 1103"/>
                <a:gd name="T37" fmla="*/ 525 h 1104"/>
                <a:gd name="T38" fmla="*/ 148 w 1103"/>
                <a:gd name="T39" fmla="*/ 511 h 1104"/>
                <a:gd name="T40" fmla="*/ 275 w 1103"/>
                <a:gd name="T41" fmla="*/ 511 h 1104"/>
                <a:gd name="T42" fmla="*/ 302 w 1103"/>
                <a:gd name="T43" fmla="*/ 575 h 1104"/>
                <a:gd name="T44" fmla="*/ 300 w 1103"/>
                <a:gd name="T45" fmla="*/ 590 h 1104"/>
                <a:gd name="T46" fmla="*/ 379 w 1103"/>
                <a:gd name="T47" fmla="*/ 615 h 1104"/>
                <a:gd name="T48" fmla="*/ 405 w 1103"/>
                <a:gd name="T49" fmla="*/ 679 h 1104"/>
                <a:gd name="T50" fmla="*/ 404 w 1103"/>
                <a:gd name="T51" fmla="*/ 695 h 1104"/>
                <a:gd name="T52" fmla="*/ 483 w 1103"/>
                <a:gd name="T53" fmla="*/ 719 h 1104"/>
                <a:gd name="T54" fmla="*/ 509 w 1103"/>
                <a:gd name="T55" fmla="*/ 783 h 1104"/>
                <a:gd name="T56" fmla="*/ 508 w 1103"/>
                <a:gd name="T57" fmla="*/ 798 h 1104"/>
                <a:gd name="T58" fmla="*/ 586 w 1103"/>
                <a:gd name="T59" fmla="*/ 822 h 1104"/>
                <a:gd name="T60" fmla="*/ 586 w 1103"/>
                <a:gd name="T61" fmla="*/ 950 h 1104"/>
                <a:gd name="T62" fmla="*/ 572 w 1103"/>
                <a:gd name="T63" fmla="*/ 964 h 1104"/>
                <a:gd name="T64" fmla="*/ 690 w 1103"/>
                <a:gd name="T65" fmla="*/ 1082 h 1104"/>
                <a:gd name="T66" fmla="*/ 770 w 1103"/>
                <a:gd name="T67" fmla="*/ 1082 h 1104"/>
                <a:gd name="T68" fmla="*/ 770 w 1103"/>
                <a:gd name="T69" fmla="*/ 1002 h 1104"/>
                <a:gd name="T70" fmla="*/ 770 w 1103"/>
                <a:gd name="T71" fmla="*/ 1002 h 1104"/>
                <a:gd name="T72" fmla="*/ 692 w 1103"/>
                <a:gd name="T73" fmla="*/ 924 h 1104"/>
                <a:gd name="T74" fmla="*/ 692 w 1103"/>
                <a:gd name="T75" fmla="*/ 900 h 1104"/>
                <a:gd name="T76" fmla="*/ 716 w 1103"/>
                <a:gd name="T77" fmla="*/ 900 h 1104"/>
                <a:gd name="T78" fmla="*/ 794 w 1103"/>
                <a:gd name="T79" fmla="*/ 978 h 1104"/>
                <a:gd name="T80" fmla="*/ 794 w 1103"/>
                <a:gd name="T81" fmla="*/ 978 h 1104"/>
                <a:gd name="T82" fmla="*/ 873 w 1103"/>
                <a:gd name="T83" fmla="*/ 978 h 1104"/>
                <a:gd name="T84" fmla="*/ 873 w 1103"/>
                <a:gd name="T85" fmla="*/ 898 h 1104"/>
                <a:gd name="T86" fmla="*/ 796 w 1103"/>
                <a:gd name="T87" fmla="*/ 820 h 1104"/>
                <a:gd name="T88" fmla="*/ 796 w 1103"/>
                <a:gd name="T89" fmla="*/ 796 h 1104"/>
                <a:gd name="T90" fmla="*/ 820 w 1103"/>
                <a:gd name="T91" fmla="*/ 796 h 1104"/>
                <a:gd name="T92" fmla="*/ 897 w 1103"/>
                <a:gd name="T93" fmla="*/ 874 h 1104"/>
                <a:gd name="T94" fmla="*/ 977 w 1103"/>
                <a:gd name="T95" fmla="*/ 874 h 1104"/>
                <a:gd name="T96" fmla="*/ 977 w 1103"/>
                <a:gd name="T97" fmla="*/ 795 h 1104"/>
                <a:gd name="T98" fmla="*/ 899 w 1103"/>
                <a:gd name="T99" fmla="*/ 717 h 1104"/>
                <a:gd name="T100" fmla="*/ 899 w 1103"/>
                <a:gd name="T101" fmla="*/ 693 h 1104"/>
                <a:gd name="T102" fmla="*/ 923 w 1103"/>
                <a:gd name="T103" fmla="*/ 693 h 1104"/>
                <a:gd name="T104" fmla="*/ 1001 w 1103"/>
                <a:gd name="T105" fmla="*/ 770 h 1104"/>
                <a:gd name="T106" fmla="*/ 1081 w 1103"/>
                <a:gd name="T107" fmla="*/ 770 h 1104"/>
                <a:gd name="T108" fmla="*/ 1081 w 1103"/>
                <a:gd name="T109" fmla="*/ 691 h 1104"/>
                <a:gd name="T110" fmla="*/ 951 w 1103"/>
                <a:gd name="T111" fmla="*/ 561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03" h="1104">
                  <a:moveTo>
                    <a:pt x="951" y="561"/>
                  </a:moveTo>
                  <a:cubicBezTo>
                    <a:pt x="951" y="561"/>
                    <a:pt x="951" y="561"/>
                    <a:pt x="951" y="561"/>
                  </a:cubicBezTo>
                  <a:cubicBezTo>
                    <a:pt x="769" y="379"/>
                    <a:pt x="769" y="379"/>
                    <a:pt x="769" y="379"/>
                  </a:cubicBezTo>
                  <a:cubicBezTo>
                    <a:pt x="678" y="288"/>
                    <a:pt x="678" y="288"/>
                    <a:pt x="678" y="288"/>
                  </a:cubicBezTo>
                  <a:cubicBezTo>
                    <a:pt x="655" y="311"/>
                    <a:pt x="655" y="311"/>
                    <a:pt x="655" y="311"/>
                  </a:cubicBezTo>
                  <a:cubicBezTo>
                    <a:pt x="622" y="495"/>
                    <a:pt x="622" y="495"/>
                    <a:pt x="622" y="495"/>
                  </a:cubicBezTo>
                  <a:cubicBezTo>
                    <a:pt x="614" y="540"/>
                    <a:pt x="574" y="571"/>
                    <a:pt x="522" y="571"/>
                  </a:cubicBezTo>
                  <a:cubicBezTo>
                    <a:pt x="473" y="571"/>
                    <a:pt x="432" y="530"/>
                    <a:pt x="432" y="480"/>
                  </a:cubicBezTo>
                  <a:cubicBezTo>
                    <a:pt x="432" y="267"/>
                    <a:pt x="432" y="267"/>
                    <a:pt x="432" y="267"/>
                  </a:cubicBezTo>
                  <a:cubicBezTo>
                    <a:pt x="432" y="241"/>
                    <a:pt x="441" y="218"/>
                    <a:pt x="459" y="200"/>
                  </a:cubicBezTo>
                  <a:cubicBezTo>
                    <a:pt x="525" y="134"/>
                    <a:pt x="525" y="134"/>
                    <a:pt x="525" y="134"/>
                  </a:cubicBezTo>
                  <a:cubicBezTo>
                    <a:pt x="507" y="117"/>
                    <a:pt x="473" y="83"/>
                    <a:pt x="407" y="17"/>
                  </a:cubicBezTo>
                  <a:cubicBezTo>
                    <a:pt x="396" y="6"/>
                    <a:pt x="382" y="0"/>
                    <a:pt x="367" y="0"/>
                  </a:cubicBezTo>
                  <a:cubicBezTo>
                    <a:pt x="367" y="0"/>
                    <a:pt x="367" y="0"/>
                    <a:pt x="367" y="0"/>
                  </a:cubicBezTo>
                  <a:cubicBezTo>
                    <a:pt x="352" y="0"/>
                    <a:pt x="338" y="6"/>
                    <a:pt x="327" y="17"/>
                  </a:cubicBezTo>
                  <a:cubicBezTo>
                    <a:pt x="16" y="328"/>
                    <a:pt x="16" y="328"/>
                    <a:pt x="16" y="328"/>
                  </a:cubicBezTo>
                  <a:cubicBezTo>
                    <a:pt x="5" y="339"/>
                    <a:pt x="0" y="353"/>
                    <a:pt x="0" y="368"/>
                  </a:cubicBezTo>
                  <a:cubicBezTo>
                    <a:pt x="0" y="383"/>
                    <a:pt x="5" y="397"/>
                    <a:pt x="16" y="408"/>
                  </a:cubicBezTo>
                  <a:cubicBezTo>
                    <a:pt x="134" y="525"/>
                    <a:pt x="134" y="525"/>
                    <a:pt x="134" y="525"/>
                  </a:cubicBezTo>
                  <a:cubicBezTo>
                    <a:pt x="148" y="511"/>
                    <a:pt x="148" y="511"/>
                    <a:pt x="148" y="511"/>
                  </a:cubicBezTo>
                  <a:cubicBezTo>
                    <a:pt x="183" y="476"/>
                    <a:pt x="240" y="476"/>
                    <a:pt x="275" y="511"/>
                  </a:cubicBezTo>
                  <a:cubicBezTo>
                    <a:pt x="292" y="528"/>
                    <a:pt x="302" y="551"/>
                    <a:pt x="302" y="575"/>
                  </a:cubicBezTo>
                  <a:cubicBezTo>
                    <a:pt x="302" y="580"/>
                    <a:pt x="301" y="585"/>
                    <a:pt x="300" y="590"/>
                  </a:cubicBezTo>
                  <a:cubicBezTo>
                    <a:pt x="328" y="585"/>
                    <a:pt x="358" y="594"/>
                    <a:pt x="379" y="615"/>
                  </a:cubicBezTo>
                  <a:cubicBezTo>
                    <a:pt x="396" y="632"/>
                    <a:pt x="405" y="655"/>
                    <a:pt x="405" y="679"/>
                  </a:cubicBezTo>
                  <a:cubicBezTo>
                    <a:pt x="405" y="684"/>
                    <a:pt x="405" y="689"/>
                    <a:pt x="404" y="695"/>
                  </a:cubicBezTo>
                  <a:cubicBezTo>
                    <a:pt x="432" y="690"/>
                    <a:pt x="462" y="698"/>
                    <a:pt x="483" y="719"/>
                  </a:cubicBezTo>
                  <a:cubicBezTo>
                    <a:pt x="500" y="736"/>
                    <a:pt x="509" y="758"/>
                    <a:pt x="509" y="783"/>
                  </a:cubicBezTo>
                  <a:cubicBezTo>
                    <a:pt x="509" y="788"/>
                    <a:pt x="508" y="793"/>
                    <a:pt x="508" y="798"/>
                  </a:cubicBezTo>
                  <a:cubicBezTo>
                    <a:pt x="536" y="794"/>
                    <a:pt x="566" y="802"/>
                    <a:pt x="586" y="822"/>
                  </a:cubicBezTo>
                  <a:cubicBezTo>
                    <a:pt x="622" y="858"/>
                    <a:pt x="622" y="915"/>
                    <a:pt x="586" y="950"/>
                  </a:cubicBezTo>
                  <a:cubicBezTo>
                    <a:pt x="572" y="964"/>
                    <a:pt x="572" y="964"/>
                    <a:pt x="572" y="964"/>
                  </a:cubicBezTo>
                  <a:cubicBezTo>
                    <a:pt x="690" y="1082"/>
                    <a:pt x="690" y="1082"/>
                    <a:pt x="690" y="1082"/>
                  </a:cubicBezTo>
                  <a:cubicBezTo>
                    <a:pt x="712" y="1104"/>
                    <a:pt x="748" y="1104"/>
                    <a:pt x="770" y="1082"/>
                  </a:cubicBezTo>
                  <a:cubicBezTo>
                    <a:pt x="792" y="1060"/>
                    <a:pt x="792" y="1024"/>
                    <a:pt x="770" y="1002"/>
                  </a:cubicBezTo>
                  <a:cubicBezTo>
                    <a:pt x="770" y="1002"/>
                    <a:pt x="770" y="1002"/>
                    <a:pt x="770" y="1002"/>
                  </a:cubicBezTo>
                  <a:cubicBezTo>
                    <a:pt x="692" y="924"/>
                    <a:pt x="692" y="924"/>
                    <a:pt x="692" y="924"/>
                  </a:cubicBezTo>
                  <a:cubicBezTo>
                    <a:pt x="685" y="918"/>
                    <a:pt x="685" y="907"/>
                    <a:pt x="692" y="900"/>
                  </a:cubicBezTo>
                  <a:cubicBezTo>
                    <a:pt x="699" y="893"/>
                    <a:pt x="709" y="893"/>
                    <a:pt x="716" y="900"/>
                  </a:cubicBezTo>
                  <a:cubicBezTo>
                    <a:pt x="794" y="978"/>
                    <a:pt x="794" y="978"/>
                    <a:pt x="794" y="978"/>
                  </a:cubicBezTo>
                  <a:cubicBezTo>
                    <a:pt x="794" y="978"/>
                    <a:pt x="794" y="978"/>
                    <a:pt x="794" y="978"/>
                  </a:cubicBezTo>
                  <a:cubicBezTo>
                    <a:pt x="816" y="1000"/>
                    <a:pt x="851" y="1000"/>
                    <a:pt x="873" y="978"/>
                  </a:cubicBezTo>
                  <a:cubicBezTo>
                    <a:pt x="895" y="956"/>
                    <a:pt x="895" y="920"/>
                    <a:pt x="873" y="898"/>
                  </a:cubicBezTo>
                  <a:cubicBezTo>
                    <a:pt x="796" y="820"/>
                    <a:pt x="796" y="820"/>
                    <a:pt x="796" y="820"/>
                  </a:cubicBezTo>
                  <a:cubicBezTo>
                    <a:pt x="789" y="814"/>
                    <a:pt x="789" y="803"/>
                    <a:pt x="796" y="796"/>
                  </a:cubicBezTo>
                  <a:cubicBezTo>
                    <a:pt x="802" y="790"/>
                    <a:pt x="813" y="790"/>
                    <a:pt x="820" y="796"/>
                  </a:cubicBezTo>
                  <a:cubicBezTo>
                    <a:pt x="897" y="874"/>
                    <a:pt x="897" y="874"/>
                    <a:pt x="897" y="874"/>
                  </a:cubicBezTo>
                  <a:cubicBezTo>
                    <a:pt x="919" y="896"/>
                    <a:pt x="955" y="896"/>
                    <a:pt x="977" y="874"/>
                  </a:cubicBezTo>
                  <a:cubicBezTo>
                    <a:pt x="999" y="852"/>
                    <a:pt x="999" y="817"/>
                    <a:pt x="977" y="795"/>
                  </a:cubicBezTo>
                  <a:cubicBezTo>
                    <a:pt x="899" y="717"/>
                    <a:pt x="899" y="717"/>
                    <a:pt x="899" y="717"/>
                  </a:cubicBezTo>
                  <a:cubicBezTo>
                    <a:pt x="893" y="710"/>
                    <a:pt x="893" y="699"/>
                    <a:pt x="899" y="693"/>
                  </a:cubicBezTo>
                  <a:cubicBezTo>
                    <a:pt x="906" y="686"/>
                    <a:pt x="917" y="686"/>
                    <a:pt x="923" y="693"/>
                  </a:cubicBezTo>
                  <a:cubicBezTo>
                    <a:pt x="1001" y="770"/>
                    <a:pt x="1001" y="770"/>
                    <a:pt x="1001" y="770"/>
                  </a:cubicBezTo>
                  <a:cubicBezTo>
                    <a:pt x="1023" y="792"/>
                    <a:pt x="1059" y="792"/>
                    <a:pt x="1081" y="770"/>
                  </a:cubicBezTo>
                  <a:cubicBezTo>
                    <a:pt x="1103" y="749"/>
                    <a:pt x="1103" y="713"/>
                    <a:pt x="1081" y="691"/>
                  </a:cubicBezTo>
                  <a:lnTo>
                    <a:pt x="951" y="5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grpSp>
      <p:sp>
        <p:nvSpPr>
          <p:cNvPr id="58" name="Freeform 364">
            <a:extLst>
              <a:ext uri="{FF2B5EF4-FFF2-40B4-BE49-F238E27FC236}">
                <a16:creationId xmlns:a16="http://schemas.microsoft.com/office/drawing/2014/main" id="{55DDF8F5-4265-65E7-A36A-461DB9D9AE50}"/>
              </a:ext>
            </a:extLst>
          </p:cNvPr>
          <p:cNvSpPr>
            <a:spLocks noChangeAspect="1" noEditPoints="1"/>
          </p:cNvSpPr>
          <p:nvPr/>
        </p:nvSpPr>
        <p:spPr bwMode="auto">
          <a:xfrm>
            <a:off x="613876" y="431059"/>
            <a:ext cx="633143" cy="633143"/>
          </a:xfrm>
          <a:custGeom>
            <a:avLst/>
            <a:gdLst>
              <a:gd name="T0" fmla="*/ 780 w 1561"/>
              <a:gd name="T1" fmla="*/ 0 h 1561"/>
              <a:gd name="T2" fmla="*/ 0 w 1561"/>
              <a:gd name="T3" fmla="*/ 780 h 1561"/>
              <a:gd name="T4" fmla="*/ 780 w 1561"/>
              <a:gd name="T5" fmla="*/ 1561 h 1561"/>
              <a:gd name="T6" fmla="*/ 1561 w 1561"/>
              <a:gd name="T7" fmla="*/ 780 h 1561"/>
              <a:gd name="T8" fmla="*/ 780 w 1561"/>
              <a:gd name="T9" fmla="*/ 0 h 1561"/>
              <a:gd name="T10" fmla="*/ 612 w 1561"/>
              <a:gd name="T11" fmla="*/ 1042 h 1561"/>
              <a:gd name="T12" fmla="*/ 455 w 1561"/>
              <a:gd name="T13" fmla="*/ 1042 h 1561"/>
              <a:gd name="T14" fmla="*/ 197 w 1561"/>
              <a:gd name="T15" fmla="*/ 780 h 1561"/>
              <a:gd name="T16" fmla="*/ 455 w 1561"/>
              <a:gd name="T17" fmla="*/ 535 h 1561"/>
              <a:gd name="T18" fmla="*/ 694 w 1561"/>
              <a:gd name="T19" fmla="*/ 535 h 1561"/>
              <a:gd name="T20" fmla="*/ 898 w 1561"/>
              <a:gd name="T21" fmla="*/ 787 h 1561"/>
              <a:gd name="T22" fmla="*/ 854 w 1561"/>
              <a:gd name="T23" fmla="*/ 927 h 1561"/>
              <a:gd name="T24" fmla="*/ 830 w 1561"/>
              <a:gd name="T25" fmla="*/ 930 h 1561"/>
              <a:gd name="T26" fmla="*/ 827 w 1561"/>
              <a:gd name="T27" fmla="*/ 906 h 1561"/>
              <a:gd name="T28" fmla="*/ 864 w 1561"/>
              <a:gd name="T29" fmla="*/ 787 h 1561"/>
              <a:gd name="T30" fmla="*/ 694 w 1561"/>
              <a:gd name="T31" fmla="*/ 568 h 1561"/>
              <a:gd name="T32" fmla="*/ 455 w 1561"/>
              <a:gd name="T33" fmla="*/ 568 h 1561"/>
              <a:gd name="T34" fmla="*/ 230 w 1561"/>
              <a:gd name="T35" fmla="*/ 780 h 1561"/>
              <a:gd name="T36" fmla="*/ 455 w 1561"/>
              <a:gd name="T37" fmla="*/ 1009 h 1561"/>
              <a:gd name="T38" fmla="*/ 612 w 1561"/>
              <a:gd name="T39" fmla="*/ 1009 h 1561"/>
              <a:gd name="T40" fmla="*/ 628 w 1561"/>
              <a:gd name="T41" fmla="*/ 1025 h 1561"/>
              <a:gd name="T42" fmla="*/ 612 w 1561"/>
              <a:gd name="T43" fmla="*/ 1042 h 1561"/>
              <a:gd name="T44" fmla="*/ 1103 w 1561"/>
              <a:gd name="T45" fmla="*/ 1043 h 1561"/>
              <a:gd name="T46" fmla="*/ 882 w 1561"/>
              <a:gd name="T47" fmla="*/ 1043 h 1561"/>
              <a:gd name="T48" fmla="*/ 650 w 1561"/>
              <a:gd name="T49" fmla="*/ 790 h 1561"/>
              <a:gd name="T50" fmla="*/ 677 w 1561"/>
              <a:gd name="T51" fmla="*/ 651 h 1561"/>
              <a:gd name="T52" fmla="*/ 698 w 1561"/>
              <a:gd name="T53" fmla="*/ 642 h 1561"/>
              <a:gd name="T54" fmla="*/ 707 w 1561"/>
              <a:gd name="T55" fmla="*/ 664 h 1561"/>
              <a:gd name="T56" fmla="*/ 684 w 1561"/>
              <a:gd name="T57" fmla="*/ 790 h 1561"/>
              <a:gd name="T58" fmla="*/ 882 w 1561"/>
              <a:gd name="T59" fmla="*/ 1010 h 1561"/>
              <a:gd name="T60" fmla="*/ 1103 w 1561"/>
              <a:gd name="T61" fmla="*/ 1010 h 1561"/>
              <a:gd name="T62" fmla="*/ 1342 w 1561"/>
              <a:gd name="T63" fmla="*/ 787 h 1561"/>
              <a:gd name="T64" fmla="*/ 1103 w 1561"/>
              <a:gd name="T65" fmla="*/ 567 h 1561"/>
              <a:gd name="T66" fmla="*/ 924 w 1561"/>
              <a:gd name="T67" fmla="*/ 567 h 1561"/>
              <a:gd name="T68" fmla="*/ 908 w 1561"/>
              <a:gd name="T69" fmla="*/ 550 h 1561"/>
              <a:gd name="T70" fmla="*/ 924 w 1561"/>
              <a:gd name="T71" fmla="*/ 533 h 1561"/>
              <a:gd name="T72" fmla="*/ 1103 w 1561"/>
              <a:gd name="T73" fmla="*/ 533 h 1561"/>
              <a:gd name="T74" fmla="*/ 1376 w 1561"/>
              <a:gd name="T75" fmla="*/ 787 h 1561"/>
              <a:gd name="T76" fmla="*/ 1103 w 1561"/>
              <a:gd name="T77" fmla="*/ 1043 h 1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61" h="1561">
                <a:moveTo>
                  <a:pt x="780" y="0"/>
                </a:moveTo>
                <a:cubicBezTo>
                  <a:pt x="349" y="0"/>
                  <a:pt x="0" y="349"/>
                  <a:pt x="0" y="780"/>
                </a:cubicBezTo>
                <a:cubicBezTo>
                  <a:pt x="0" y="1212"/>
                  <a:pt x="349" y="1561"/>
                  <a:pt x="780" y="1561"/>
                </a:cubicBezTo>
                <a:cubicBezTo>
                  <a:pt x="1211" y="1561"/>
                  <a:pt x="1561" y="1212"/>
                  <a:pt x="1561" y="780"/>
                </a:cubicBezTo>
                <a:cubicBezTo>
                  <a:pt x="1561" y="349"/>
                  <a:pt x="1211" y="0"/>
                  <a:pt x="780" y="0"/>
                </a:cubicBezTo>
                <a:close/>
                <a:moveTo>
                  <a:pt x="612" y="1042"/>
                </a:moveTo>
                <a:cubicBezTo>
                  <a:pt x="455" y="1042"/>
                  <a:pt x="455" y="1042"/>
                  <a:pt x="455" y="1042"/>
                </a:cubicBezTo>
                <a:cubicBezTo>
                  <a:pt x="293" y="1042"/>
                  <a:pt x="197" y="944"/>
                  <a:pt x="197" y="780"/>
                </a:cubicBezTo>
                <a:cubicBezTo>
                  <a:pt x="197" y="615"/>
                  <a:pt x="281" y="535"/>
                  <a:pt x="455" y="535"/>
                </a:cubicBezTo>
                <a:cubicBezTo>
                  <a:pt x="694" y="535"/>
                  <a:pt x="694" y="535"/>
                  <a:pt x="694" y="535"/>
                </a:cubicBezTo>
                <a:cubicBezTo>
                  <a:pt x="787" y="535"/>
                  <a:pt x="898" y="579"/>
                  <a:pt x="898" y="787"/>
                </a:cubicBezTo>
                <a:cubicBezTo>
                  <a:pt x="898" y="812"/>
                  <a:pt x="894" y="875"/>
                  <a:pt x="854" y="927"/>
                </a:cubicBezTo>
                <a:cubicBezTo>
                  <a:pt x="848" y="934"/>
                  <a:pt x="837" y="936"/>
                  <a:pt x="830" y="930"/>
                </a:cubicBezTo>
                <a:cubicBezTo>
                  <a:pt x="823" y="924"/>
                  <a:pt x="822" y="914"/>
                  <a:pt x="827" y="906"/>
                </a:cubicBezTo>
                <a:cubicBezTo>
                  <a:pt x="850" y="876"/>
                  <a:pt x="864" y="832"/>
                  <a:pt x="864" y="787"/>
                </a:cubicBezTo>
                <a:cubicBezTo>
                  <a:pt x="864" y="640"/>
                  <a:pt x="809" y="568"/>
                  <a:pt x="694" y="568"/>
                </a:cubicBezTo>
                <a:cubicBezTo>
                  <a:pt x="455" y="568"/>
                  <a:pt x="455" y="568"/>
                  <a:pt x="455" y="568"/>
                </a:cubicBezTo>
                <a:cubicBezTo>
                  <a:pt x="299" y="568"/>
                  <a:pt x="230" y="633"/>
                  <a:pt x="230" y="780"/>
                </a:cubicBezTo>
                <a:cubicBezTo>
                  <a:pt x="230" y="979"/>
                  <a:pt x="371" y="1009"/>
                  <a:pt x="455" y="1009"/>
                </a:cubicBezTo>
                <a:cubicBezTo>
                  <a:pt x="612" y="1009"/>
                  <a:pt x="612" y="1009"/>
                  <a:pt x="612" y="1009"/>
                </a:cubicBezTo>
                <a:cubicBezTo>
                  <a:pt x="621" y="1009"/>
                  <a:pt x="628" y="1016"/>
                  <a:pt x="628" y="1025"/>
                </a:cubicBezTo>
                <a:cubicBezTo>
                  <a:pt x="628" y="1035"/>
                  <a:pt x="621" y="1042"/>
                  <a:pt x="612" y="1042"/>
                </a:cubicBezTo>
                <a:close/>
                <a:moveTo>
                  <a:pt x="1103" y="1043"/>
                </a:moveTo>
                <a:cubicBezTo>
                  <a:pt x="882" y="1043"/>
                  <a:pt x="882" y="1043"/>
                  <a:pt x="882" y="1043"/>
                </a:cubicBezTo>
                <a:cubicBezTo>
                  <a:pt x="735" y="1043"/>
                  <a:pt x="650" y="951"/>
                  <a:pt x="650" y="790"/>
                </a:cubicBezTo>
                <a:cubicBezTo>
                  <a:pt x="650" y="763"/>
                  <a:pt x="660" y="689"/>
                  <a:pt x="677" y="651"/>
                </a:cubicBezTo>
                <a:cubicBezTo>
                  <a:pt x="680" y="642"/>
                  <a:pt x="690" y="639"/>
                  <a:pt x="698" y="642"/>
                </a:cubicBezTo>
                <a:cubicBezTo>
                  <a:pt x="707" y="646"/>
                  <a:pt x="711" y="655"/>
                  <a:pt x="707" y="664"/>
                </a:cubicBezTo>
                <a:cubicBezTo>
                  <a:pt x="694" y="697"/>
                  <a:pt x="684" y="765"/>
                  <a:pt x="684" y="790"/>
                </a:cubicBezTo>
                <a:cubicBezTo>
                  <a:pt x="684" y="932"/>
                  <a:pt x="754" y="1010"/>
                  <a:pt x="882" y="1010"/>
                </a:cubicBezTo>
                <a:cubicBezTo>
                  <a:pt x="1103" y="1010"/>
                  <a:pt x="1103" y="1010"/>
                  <a:pt x="1103" y="1010"/>
                </a:cubicBezTo>
                <a:cubicBezTo>
                  <a:pt x="1212" y="1010"/>
                  <a:pt x="1342" y="971"/>
                  <a:pt x="1342" y="787"/>
                </a:cubicBezTo>
                <a:cubicBezTo>
                  <a:pt x="1342" y="596"/>
                  <a:pt x="1192" y="567"/>
                  <a:pt x="1103" y="567"/>
                </a:cubicBezTo>
                <a:cubicBezTo>
                  <a:pt x="924" y="567"/>
                  <a:pt x="924" y="567"/>
                  <a:pt x="924" y="567"/>
                </a:cubicBezTo>
                <a:cubicBezTo>
                  <a:pt x="915" y="567"/>
                  <a:pt x="908" y="559"/>
                  <a:pt x="908" y="550"/>
                </a:cubicBezTo>
                <a:cubicBezTo>
                  <a:pt x="908" y="541"/>
                  <a:pt x="915" y="533"/>
                  <a:pt x="924" y="533"/>
                </a:cubicBezTo>
                <a:cubicBezTo>
                  <a:pt x="1103" y="533"/>
                  <a:pt x="1103" y="533"/>
                  <a:pt x="1103" y="533"/>
                </a:cubicBezTo>
                <a:cubicBezTo>
                  <a:pt x="1185" y="533"/>
                  <a:pt x="1376" y="558"/>
                  <a:pt x="1376" y="787"/>
                </a:cubicBezTo>
                <a:cubicBezTo>
                  <a:pt x="1376" y="952"/>
                  <a:pt x="1279" y="1043"/>
                  <a:pt x="1103" y="1043"/>
                </a:cubicBezTo>
                <a:close/>
              </a:path>
            </a:pathLst>
          </a:custGeom>
          <a:solidFill>
            <a:srgbClr val="99DDEB">
              <a:alpha val="50000"/>
            </a:srgbClr>
          </a:solidFill>
          <a:ln>
            <a:noFill/>
          </a:ln>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grpSp>
        <p:nvGrpSpPr>
          <p:cNvPr id="59" name="Group 149">
            <a:extLst>
              <a:ext uri="{FF2B5EF4-FFF2-40B4-BE49-F238E27FC236}">
                <a16:creationId xmlns:a16="http://schemas.microsoft.com/office/drawing/2014/main" id="{2BAC90E1-557A-1A7F-967F-D5FA8FABD771}"/>
              </a:ext>
            </a:extLst>
          </p:cNvPr>
          <p:cNvGrpSpPr>
            <a:grpSpLocks noChangeAspect="1"/>
          </p:cNvGrpSpPr>
          <p:nvPr/>
        </p:nvGrpSpPr>
        <p:grpSpPr bwMode="auto">
          <a:xfrm>
            <a:off x="1144565" y="428424"/>
            <a:ext cx="633131" cy="633121"/>
            <a:chOff x="6093" y="1614"/>
            <a:chExt cx="227" cy="227"/>
          </a:xfrm>
          <a:solidFill>
            <a:srgbClr val="99DDEB">
              <a:alpha val="50000"/>
            </a:srgbClr>
          </a:solidFill>
        </p:grpSpPr>
        <p:sp>
          <p:nvSpPr>
            <p:cNvPr id="60" name="Freeform 150">
              <a:extLst>
                <a:ext uri="{FF2B5EF4-FFF2-40B4-BE49-F238E27FC236}">
                  <a16:creationId xmlns:a16="http://schemas.microsoft.com/office/drawing/2014/main" id="{85BE0B9F-F45B-0405-3E03-00079198C316}"/>
                </a:ext>
              </a:extLst>
            </p:cNvPr>
            <p:cNvSpPr>
              <a:spLocks/>
            </p:cNvSpPr>
            <p:nvPr/>
          </p:nvSpPr>
          <p:spPr bwMode="auto">
            <a:xfrm>
              <a:off x="6178" y="1671"/>
              <a:ext cx="11" cy="11"/>
            </a:xfrm>
            <a:custGeom>
              <a:avLst/>
              <a:gdLst>
                <a:gd name="T0" fmla="*/ 50 w 89"/>
                <a:gd name="T1" fmla="*/ 95 h 95"/>
                <a:gd name="T2" fmla="*/ 60 w 89"/>
                <a:gd name="T3" fmla="*/ 86 h 95"/>
                <a:gd name="T4" fmla="*/ 89 w 89"/>
                <a:gd name="T5" fmla="*/ 45 h 95"/>
                <a:gd name="T6" fmla="*/ 45 w 89"/>
                <a:gd name="T7" fmla="*/ 0 h 95"/>
                <a:gd name="T8" fmla="*/ 0 w 89"/>
                <a:gd name="T9" fmla="*/ 45 h 95"/>
                <a:gd name="T10" fmla="*/ 38 w 89"/>
                <a:gd name="T11" fmla="*/ 89 h 95"/>
                <a:gd name="T12" fmla="*/ 50 w 89"/>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89" h="95">
                  <a:moveTo>
                    <a:pt x="50" y="95"/>
                  </a:moveTo>
                  <a:cubicBezTo>
                    <a:pt x="52" y="91"/>
                    <a:pt x="56" y="88"/>
                    <a:pt x="60" y="86"/>
                  </a:cubicBezTo>
                  <a:cubicBezTo>
                    <a:pt x="78" y="80"/>
                    <a:pt x="89" y="64"/>
                    <a:pt x="89" y="45"/>
                  </a:cubicBezTo>
                  <a:cubicBezTo>
                    <a:pt x="89" y="20"/>
                    <a:pt x="69" y="0"/>
                    <a:pt x="45" y="0"/>
                  </a:cubicBezTo>
                  <a:cubicBezTo>
                    <a:pt x="20" y="0"/>
                    <a:pt x="0" y="20"/>
                    <a:pt x="0" y="45"/>
                  </a:cubicBezTo>
                  <a:cubicBezTo>
                    <a:pt x="0" y="67"/>
                    <a:pt x="16" y="85"/>
                    <a:pt x="38" y="89"/>
                  </a:cubicBezTo>
                  <a:cubicBezTo>
                    <a:pt x="43" y="89"/>
                    <a:pt x="47" y="92"/>
                    <a:pt x="50"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sp>
          <p:nvSpPr>
            <p:cNvPr id="61" name="Freeform 151">
              <a:extLst>
                <a:ext uri="{FF2B5EF4-FFF2-40B4-BE49-F238E27FC236}">
                  <a16:creationId xmlns:a16="http://schemas.microsoft.com/office/drawing/2014/main" id="{B6605648-0344-BDBB-5D35-013F129164C9}"/>
                </a:ext>
              </a:extLst>
            </p:cNvPr>
            <p:cNvSpPr>
              <a:spLocks/>
            </p:cNvSpPr>
            <p:nvPr/>
          </p:nvSpPr>
          <p:spPr bwMode="auto">
            <a:xfrm>
              <a:off x="6224" y="1671"/>
              <a:ext cx="11" cy="11"/>
            </a:xfrm>
            <a:custGeom>
              <a:avLst/>
              <a:gdLst>
                <a:gd name="T0" fmla="*/ 31 w 89"/>
                <a:gd name="T1" fmla="*/ 87 h 95"/>
                <a:gd name="T2" fmla="*/ 42 w 89"/>
                <a:gd name="T3" fmla="*/ 95 h 95"/>
                <a:gd name="T4" fmla="*/ 54 w 89"/>
                <a:gd name="T5" fmla="*/ 88 h 95"/>
                <a:gd name="T6" fmla="*/ 89 w 89"/>
                <a:gd name="T7" fmla="*/ 45 h 95"/>
                <a:gd name="T8" fmla="*/ 45 w 89"/>
                <a:gd name="T9" fmla="*/ 0 h 95"/>
                <a:gd name="T10" fmla="*/ 0 w 89"/>
                <a:gd name="T11" fmla="*/ 45 h 95"/>
                <a:gd name="T12" fmla="*/ 31 w 89"/>
                <a:gd name="T13" fmla="*/ 87 h 95"/>
              </a:gdLst>
              <a:ahLst/>
              <a:cxnLst>
                <a:cxn ang="0">
                  <a:pos x="T0" y="T1"/>
                </a:cxn>
                <a:cxn ang="0">
                  <a:pos x="T2" y="T3"/>
                </a:cxn>
                <a:cxn ang="0">
                  <a:pos x="T4" y="T5"/>
                </a:cxn>
                <a:cxn ang="0">
                  <a:pos x="T6" y="T7"/>
                </a:cxn>
                <a:cxn ang="0">
                  <a:pos x="T8" y="T9"/>
                </a:cxn>
                <a:cxn ang="0">
                  <a:pos x="T10" y="T11"/>
                </a:cxn>
                <a:cxn ang="0">
                  <a:pos x="T12" y="T13"/>
                </a:cxn>
              </a:cxnLst>
              <a:rect l="0" t="0" r="r" b="b"/>
              <a:pathLst>
                <a:path w="89" h="95">
                  <a:moveTo>
                    <a:pt x="31" y="87"/>
                  </a:moveTo>
                  <a:cubicBezTo>
                    <a:pt x="36" y="88"/>
                    <a:pt x="40" y="91"/>
                    <a:pt x="42" y="95"/>
                  </a:cubicBezTo>
                  <a:cubicBezTo>
                    <a:pt x="45" y="92"/>
                    <a:pt x="49" y="89"/>
                    <a:pt x="54" y="88"/>
                  </a:cubicBezTo>
                  <a:cubicBezTo>
                    <a:pt x="74" y="84"/>
                    <a:pt x="89" y="66"/>
                    <a:pt x="89" y="45"/>
                  </a:cubicBezTo>
                  <a:cubicBezTo>
                    <a:pt x="89" y="20"/>
                    <a:pt x="69" y="0"/>
                    <a:pt x="45" y="0"/>
                  </a:cubicBezTo>
                  <a:cubicBezTo>
                    <a:pt x="20" y="0"/>
                    <a:pt x="0" y="20"/>
                    <a:pt x="0" y="45"/>
                  </a:cubicBezTo>
                  <a:cubicBezTo>
                    <a:pt x="0" y="64"/>
                    <a:pt x="13" y="81"/>
                    <a:pt x="31"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sp>
          <p:nvSpPr>
            <p:cNvPr id="62" name="Rectangle 152">
              <a:extLst>
                <a:ext uri="{FF2B5EF4-FFF2-40B4-BE49-F238E27FC236}">
                  <a16:creationId xmlns:a16="http://schemas.microsoft.com/office/drawing/2014/main" id="{5F474D29-E456-D6D1-5934-C2514AF876AF}"/>
                </a:ext>
              </a:extLst>
            </p:cNvPr>
            <p:cNvSpPr>
              <a:spLocks noChangeArrowheads="1"/>
            </p:cNvSpPr>
            <p:nvPr/>
          </p:nvSpPr>
          <p:spPr bwMode="auto">
            <a:xfrm>
              <a:off x="6163" y="1776"/>
              <a:ext cx="85" cy="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sp>
          <p:nvSpPr>
            <p:cNvPr id="63" name="Freeform 153">
              <a:extLst>
                <a:ext uri="{FF2B5EF4-FFF2-40B4-BE49-F238E27FC236}">
                  <a16:creationId xmlns:a16="http://schemas.microsoft.com/office/drawing/2014/main" id="{DBF2DF8E-CD47-8734-5814-531782FD093E}"/>
                </a:ext>
              </a:extLst>
            </p:cNvPr>
            <p:cNvSpPr>
              <a:spLocks/>
            </p:cNvSpPr>
            <p:nvPr/>
          </p:nvSpPr>
          <p:spPr bwMode="auto">
            <a:xfrm>
              <a:off x="6129" y="1671"/>
              <a:ext cx="10" cy="11"/>
            </a:xfrm>
            <a:custGeom>
              <a:avLst/>
              <a:gdLst>
                <a:gd name="T0" fmla="*/ 44 w 88"/>
                <a:gd name="T1" fmla="*/ 0 h 89"/>
                <a:gd name="T2" fmla="*/ 0 w 88"/>
                <a:gd name="T3" fmla="*/ 45 h 89"/>
                <a:gd name="T4" fmla="*/ 44 w 88"/>
                <a:gd name="T5" fmla="*/ 89 h 89"/>
                <a:gd name="T6" fmla="*/ 59 w 88"/>
                <a:gd name="T7" fmla="*/ 87 h 89"/>
                <a:gd name="T8" fmla="*/ 67 w 88"/>
                <a:gd name="T9" fmla="*/ 86 h 89"/>
                <a:gd name="T10" fmla="*/ 73 w 88"/>
                <a:gd name="T11" fmla="*/ 78 h 89"/>
                <a:gd name="T12" fmla="*/ 88 w 88"/>
                <a:gd name="T13" fmla="*/ 45 h 89"/>
                <a:gd name="T14" fmla="*/ 44 w 88"/>
                <a:gd name="T15" fmla="*/ 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89">
                  <a:moveTo>
                    <a:pt x="44" y="0"/>
                  </a:moveTo>
                  <a:cubicBezTo>
                    <a:pt x="20" y="0"/>
                    <a:pt x="0" y="20"/>
                    <a:pt x="0" y="45"/>
                  </a:cubicBezTo>
                  <a:cubicBezTo>
                    <a:pt x="0" y="69"/>
                    <a:pt x="20" y="89"/>
                    <a:pt x="44" y="89"/>
                  </a:cubicBezTo>
                  <a:cubicBezTo>
                    <a:pt x="48" y="89"/>
                    <a:pt x="53" y="88"/>
                    <a:pt x="59" y="87"/>
                  </a:cubicBezTo>
                  <a:cubicBezTo>
                    <a:pt x="61" y="86"/>
                    <a:pt x="64" y="85"/>
                    <a:pt x="67" y="86"/>
                  </a:cubicBezTo>
                  <a:cubicBezTo>
                    <a:pt x="68" y="83"/>
                    <a:pt x="70" y="80"/>
                    <a:pt x="73" y="78"/>
                  </a:cubicBezTo>
                  <a:cubicBezTo>
                    <a:pt x="83" y="70"/>
                    <a:pt x="88" y="58"/>
                    <a:pt x="88" y="45"/>
                  </a:cubicBezTo>
                  <a:cubicBezTo>
                    <a:pt x="88" y="20"/>
                    <a:pt x="69" y="0"/>
                    <a:pt x="4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sp>
          <p:nvSpPr>
            <p:cNvPr id="64" name="Freeform 154">
              <a:extLst>
                <a:ext uri="{FF2B5EF4-FFF2-40B4-BE49-F238E27FC236}">
                  <a16:creationId xmlns:a16="http://schemas.microsoft.com/office/drawing/2014/main" id="{6D70B31B-1ACA-5C74-E028-2AABB6ED938F}"/>
                </a:ext>
              </a:extLst>
            </p:cNvPr>
            <p:cNvSpPr>
              <a:spLocks noEditPoints="1"/>
            </p:cNvSpPr>
            <p:nvPr/>
          </p:nvSpPr>
          <p:spPr bwMode="auto">
            <a:xfrm>
              <a:off x="6093" y="1614"/>
              <a:ext cx="227" cy="227"/>
            </a:xfrm>
            <a:custGeom>
              <a:avLst/>
              <a:gdLst>
                <a:gd name="T0" fmla="*/ 944 w 1888"/>
                <a:gd name="T1" fmla="*/ 0 h 1888"/>
                <a:gd name="T2" fmla="*/ 0 w 1888"/>
                <a:gd name="T3" fmla="*/ 945 h 1888"/>
                <a:gd name="T4" fmla="*/ 944 w 1888"/>
                <a:gd name="T5" fmla="*/ 1888 h 1888"/>
                <a:gd name="T6" fmla="*/ 1888 w 1888"/>
                <a:gd name="T7" fmla="*/ 945 h 1888"/>
                <a:gd name="T8" fmla="*/ 944 w 1888"/>
                <a:gd name="T9" fmla="*/ 0 h 1888"/>
                <a:gd name="T10" fmla="*/ 1333 w 1888"/>
                <a:gd name="T11" fmla="*/ 1435 h 1888"/>
                <a:gd name="T12" fmla="*/ 1313 w 1888"/>
                <a:gd name="T13" fmla="*/ 1455 h 1888"/>
                <a:gd name="T14" fmla="*/ 564 w 1888"/>
                <a:gd name="T15" fmla="*/ 1455 h 1888"/>
                <a:gd name="T16" fmla="*/ 544 w 1888"/>
                <a:gd name="T17" fmla="*/ 1435 h 1888"/>
                <a:gd name="T18" fmla="*/ 544 w 1888"/>
                <a:gd name="T19" fmla="*/ 1327 h 1888"/>
                <a:gd name="T20" fmla="*/ 564 w 1888"/>
                <a:gd name="T21" fmla="*/ 1307 h 1888"/>
                <a:gd name="T22" fmla="*/ 1313 w 1888"/>
                <a:gd name="T23" fmla="*/ 1307 h 1888"/>
                <a:gd name="T24" fmla="*/ 1333 w 1888"/>
                <a:gd name="T25" fmla="*/ 1327 h 1888"/>
                <a:gd name="T26" fmla="*/ 1333 w 1888"/>
                <a:gd name="T27" fmla="*/ 1435 h 1888"/>
                <a:gd name="T28" fmla="*/ 1540 w 1888"/>
                <a:gd name="T29" fmla="*/ 603 h 1888"/>
                <a:gd name="T30" fmla="*/ 1349 w 1888"/>
                <a:gd name="T31" fmla="*/ 1250 h 1888"/>
                <a:gd name="T32" fmla="*/ 1329 w 1888"/>
                <a:gd name="T33" fmla="*/ 1264 h 1888"/>
                <a:gd name="T34" fmla="*/ 558 w 1888"/>
                <a:gd name="T35" fmla="*/ 1264 h 1888"/>
                <a:gd name="T36" fmla="*/ 539 w 1888"/>
                <a:gd name="T37" fmla="*/ 1250 h 1888"/>
                <a:gd name="T38" fmla="*/ 348 w 1888"/>
                <a:gd name="T39" fmla="*/ 603 h 1888"/>
                <a:gd name="T40" fmla="*/ 341 w 1888"/>
                <a:gd name="T41" fmla="*/ 604 h 1888"/>
                <a:gd name="T42" fmla="*/ 256 w 1888"/>
                <a:gd name="T43" fmla="*/ 519 h 1888"/>
                <a:gd name="T44" fmla="*/ 341 w 1888"/>
                <a:gd name="T45" fmla="*/ 434 h 1888"/>
                <a:gd name="T46" fmla="*/ 426 w 1888"/>
                <a:gd name="T47" fmla="*/ 519 h 1888"/>
                <a:gd name="T48" fmla="*/ 409 w 1888"/>
                <a:gd name="T49" fmla="*/ 570 h 1888"/>
                <a:gd name="T50" fmla="*/ 665 w 1888"/>
                <a:gd name="T51" fmla="*/ 932 h 1888"/>
                <a:gd name="T52" fmla="*/ 719 w 1888"/>
                <a:gd name="T53" fmla="*/ 597 h 1888"/>
                <a:gd name="T54" fmla="*/ 667 w 1888"/>
                <a:gd name="T55" fmla="*/ 519 h 1888"/>
                <a:gd name="T56" fmla="*/ 752 w 1888"/>
                <a:gd name="T57" fmla="*/ 434 h 1888"/>
                <a:gd name="T58" fmla="*/ 837 w 1888"/>
                <a:gd name="T59" fmla="*/ 519 h 1888"/>
                <a:gd name="T60" fmla="*/ 800 w 1888"/>
                <a:gd name="T61" fmla="*/ 588 h 1888"/>
                <a:gd name="T62" fmla="*/ 944 w 1888"/>
                <a:gd name="T63" fmla="*/ 921 h 1888"/>
                <a:gd name="T64" fmla="*/ 1087 w 1888"/>
                <a:gd name="T65" fmla="*/ 590 h 1888"/>
                <a:gd name="T66" fmla="*/ 1048 w 1888"/>
                <a:gd name="T67" fmla="*/ 519 h 1888"/>
                <a:gd name="T68" fmla="*/ 1133 w 1888"/>
                <a:gd name="T69" fmla="*/ 434 h 1888"/>
                <a:gd name="T70" fmla="*/ 1218 w 1888"/>
                <a:gd name="T71" fmla="*/ 519 h 1888"/>
                <a:gd name="T72" fmla="*/ 1168 w 1888"/>
                <a:gd name="T73" fmla="*/ 596 h 1888"/>
                <a:gd name="T74" fmla="*/ 1222 w 1888"/>
                <a:gd name="T75" fmla="*/ 932 h 1888"/>
                <a:gd name="T76" fmla="*/ 1479 w 1888"/>
                <a:gd name="T77" fmla="*/ 570 h 1888"/>
                <a:gd name="T78" fmla="*/ 1462 w 1888"/>
                <a:gd name="T79" fmla="*/ 519 h 1888"/>
                <a:gd name="T80" fmla="*/ 1547 w 1888"/>
                <a:gd name="T81" fmla="*/ 434 h 1888"/>
                <a:gd name="T82" fmla="*/ 1632 w 1888"/>
                <a:gd name="T83" fmla="*/ 519 h 1888"/>
                <a:gd name="T84" fmla="*/ 1540 w 1888"/>
                <a:gd name="T85" fmla="*/ 603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88" h="1888">
                  <a:moveTo>
                    <a:pt x="944" y="0"/>
                  </a:moveTo>
                  <a:cubicBezTo>
                    <a:pt x="422" y="0"/>
                    <a:pt x="0" y="423"/>
                    <a:pt x="0" y="945"/>
                  </a:cubicBezTo>
                  <a:cubicBezTo>
                    <a:pt x="0" y="1466"/>
                    <a:pt x="422" y="1888"/>
                    <a:pt x="944" y="1888"/>
                  </a:cubicBezTo>
                  <a:cubicBezTo>
                    <a:pt x="1465" y="1888"/>
                    <a:pt x="1888" y="1466"/>
                    <a:pt x="1888" y="945"/>
                  </a:cubicBezTo>
                  <a:cubicBezTo>
                    <a:pt x="1888" y="423"/>
                    <a:pt x="1465" y="0"/>
                    <a:pt x="944" y="0"/>
                  </a:cubicBezTo>
                  <a:close/>
                  <a:moveTo>
                    <a:pt x="1333" y="1435"/>
                  </a:moveTo>
                  <a:cubicBezTo>
                    <a:pt x="1333" y="1446"/>
                    <a:pt x="1324" y="1455"/>
                    <a:pt x="1313" y="1455"/>
                  </a:cubicBezTo>
                  <a:cubicBezTo>
                    <a:pt x="564" y="1455"/>
                    <a:pt x="564" y="1455"/>
                    <a:pt x="564" y="1455"/>
                  </a:cubicBezTo>
                  <a:cubicBezTo>
                    <a:pt x="553" y="1455"/>
                    <a:pt x="544" y="1446"/>
                    <a:pt x="544" y="1435"/>
                  </a:cubicBezTo>
                  <a:cubicBezTo>
                    <a:pt x="544" y="1327"/>
                    <a:pt x="544" y="1327"/>
                    <a:pt x="544" y="1327"/>
                  </a:cubicBezTo>
                  <a:cubicBezTo>
                    <a:pt x="544" y="1316"/>
                    <a:pt x="553" y="1307"/>
                    <a:pt x="564" y="1307"/>
                  </a:cubicBezTo>
                  <a:cubicBezTo>
                    <a:pt x="1313" y="1307"/>
                    <a:pt x="1313" y="1307"/>
                    <a:pt x="1313" y="1307"/>
                  </a:cubicBezTo>
                  <a:cubicBezTo>
                    <a:pt x="1324" y="1307"/>
                    <a:pt x="1333" y="1316"/>
                    <a:pt x="1333" y="1327"/>
                  </a:cubicBezTo>
                  <a:lnTo>
                    <a:pt x="1333" y="1435"/>
                  </a:lnTo>
                  <a:close/>
                  <a:moveTo>
                    <a:pt x="1540" y="603"/>
                  </a:moveTo>
                  <a:cubicBezTo>
                    <a:pt x="1349" y="1250"/>
                    <a:pt x="1349" y="1250"/>
                    <a:pt x="1349" y="1250"/>
                  </a:cubicBezTo>
                  <a:cubicBezTo>
                    <a:pt x="1346" y="1258"/>
                    <a:pt x="1338" y="1264"/>
                    <a:pt x="1329" y="1264"/>
                  </a:cubicBezTo>
                  <a:cubicBezTo>
                    <a:pt x="558" y="1264"/>
                    <a:pt x="558" y="1264"/>
                    <a:pt x="558" y="1264"/>
                  </a:cubicBezTo>
                  <a:cubicBezTo>
                    <a:pt x="549" y="1264"/>
                    <a:pt x="541" y="1258"/>
                    <a:pt x="539" y="1250"/>
                  </a:cubicBezTo>
                  <a:cubicBezTo>
                    <a:pt x="348" y="603"/>
                    <a:pt x="348" y="603"/>
                    <a:pt x="348" y="603"/>
                  </a:cubicBezTo>
                  <a:cubicBezTo>
                    <a:pt x="346" y="604"/>
                    <a:pt x="343" y="604"/>
                    <a:pt x="341" y="604"/>
                  </a:cubicBezTo>
                  <a:cubicBezTo>
                    <a:pt x="294" y="604"/>
                    <a:pt x="256" y="566"/>
                    <a:pt x="256" y="519"/>
                  </a:cubicBezTo>
                  <a:cubicBezTo>
                    <a:pt x="256" y="472"/>
                    <a:pt x="294" y="434"/>
                    <a:pt x="341" y="434"/>
                  </a:cubicBezTo>
                  <a:cubicBezTo>
                    <a:pt x="388" y="434"/>
                    <a:pt x="426" y="472"/>
                    <a:pt x="426" y="519"/>
                  </a:cubicBezTo>
                  <a:cubicBezTo>
                    <a:pt x="426" y="538"/>
                    <a:pt x="420" y="555"/>
                    <a:pt x="409" y="570"/>
                  </a:cubicBezTo>
                  <a:cubicBezTo>
                    <a:pt x="665" y="932"/>
                    <a:pt x="665" y="932"/>
                    <a:pt x="665" y="932"/>
                  </a:cubicBezTo>
                  <a:cubicBezTo>
                    <a:pt x="719" y="597"/>
                    <a:pt x="719" y="597"/>
                    <a:pt x="719" y="597"/>
                  </a:cubicBezTo>
                  <a:cubicBezTo>
                    <a:pt x="688" y="584"/>
                    <a:pt x="667" y="554"/>
                    <a:pt x="667" y="519"/>
                  </a:cubicBezTo>
                  <a:cubicBezTo>
                    <a:pt x="667" y="472"/>
                    <a:pt x="705" y="434"/>
                    <a:pt x="752" y="434"/>
                  </a:cubicBezTo>
                  <a:cubicBezTo>
                    <a:pt x="799" y="434"/>
                    <a:pt x="837" y="472"/>
                    <a:pt x="837" y="519"/>
                  </a:cubicBezTo>
                  <a:cubicBezTo>
                    <a:pt x="837" y="547"/>
                    <a:pt x="823" y="573"/>
                    <a:pt x="800" y="588"/>
                  </a:cubicBezTo>
                  <a:cubicBezTo>
                    <a:pt x="944" y="921"/>
                    <a:pt x="944" y="921"/>
                    <a:pt x="944" y="921"/>
                  </a:cubicBezTo>
                  <a:cubicBezTo>
                    <a:pt x="1087" y="590"/>
                    <a:pt x="1087" y="590"/>
                    <a:pt x="1087" y="590"/>
                  </a:cubicBezTo>
                  <a:cubicBezTo>
                    <a:pt x="1063" y="575"/>
                    <a:pt x="1048" y="548"/>
                    <a:pt x="1048" y="519"/>
                  </a:cubicBezTo>
                  <a:cubicBezTo>
                    <a:pt x="1048" y="472"/>
                    <a:pt x="1086" y="434"/>
                    <a:pt x="1133" y="434"/>
                  </a:cubicBezTo>
                  <a:cubicBezTo>
                    <a:pt x="1180" y="434"/>
                    <a:pt x="1218" y="472"/>
                    <a:pt x="1218" y="519"/>
                  </a:cubicBezTo>
                  <a:cubicBezTo>
                    <a:pt x="1218" y="552"/>
                    <a:pt x="1198" y="582"/>
                    <a:pt x="1168" y="596"/>
                  </a:cubicBezTo>
                  <a:cubicBezTo>
                    <a:pt x="1222" y="932"/>
                    <a:pt x="1222" y="932"/>
                    <a:pt x="1222" y="932"/>
                  </a:cubicBezTo>
                  <a:cubicBezTo>
                    <a:pt x="1479" y="570"/>
                    <a:pt x="1479" y="570"/>
                    <a:pt x="1479" y="570"/>
                  </a:cubicBezTo>
                  <a:cubicBezTo>
                    <a:pt x="1468" y="555"/>
                    <a:pt x="1462" y="537"/>
                    <a:pt x="1462" y="519"/>
                  </a:cubicBezTo>
                  <a:cubicBezTo>
                    <a:pt x="1462" y="472"/>
                    <a:pt x="1500" y="434"/>
                    <a:pt x="1547" y="434"/>
                  </a:cubicBezTo>
                  <a:cubicBezTo>
                    <a:pt x="1593" y="434"/>
                    <a:pt x="1632" y="472"/>
                    <a:pt x="1632" y="519"/>
                  </a:cubicBezTo>
                  <a:cubicBezTo>
                    <a:pt x="1632" y="568"/>
                    <a:pt x="1591" y="609"/>
                    <a:pt x="1540" y="6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sp>
          <p:nvSpPr>
            <p:cNvPr id="65" name="Freeform 155">
              <a:extLst>
                <a:ext uri="{FF2B5EF4-FFF2-40B4-BE49-F238E27FC236}">
                  <a16:creationId xmlns:a16="http://schemas.microsoft.com/office/drawing/2014/main" id="{B033265B-E022-F7D0-853B-33721431C586}"/>
                </a:ext>
              </a:extLst>
            </p:cNvPr>
            <p:cNvSpPr>
              <a:spLocks/>
            </p:cNvSpPr>
            <p:nvPr/>
          </p:nvSpPr>
          <p:spPr bwMode="auto">
            <a:xfrm>
              <a:off x="6274" y="1671"/>
              <a:ext cx="10" cy="11"/>
            </a:xfrm>
            <a:custGeom>
              <a:avLst/>
              <a:gdLst>
                <a:gd name="T0" fmla="*/ 45 w 89"/>
                <a:gd name="T1" fmla="*/ 0 h 89"/>
                <a:gd name="T2" fmla="*/ 0 w 89"/>
                <a:gd name="T3" fmla="*/ 45 h 89"/>
                <a:gd name="T4" fmla="*/ 16 w 89"/>
                <a:gd name="T5" fmla="*/ 79 h 89"/>
                <a:gd name="T6" fmla="*/ 22 w 89"/>
                <a:gd name="T7" fmla="*/ 86 h 89"/>
                <a:gd name="T8" fmla="*/ 24 w 89"/>
                <a:gd name="T9" fmla="*/ 86 h 89"/>
                <a:gd name="T10" fmla="*/ 30 w 89"/>
                <a:gd name="T11" fmla="*/ 87 h 89"/>
                <a:gd name="T12" fmla="*/ 45 w 89"/>
                <a:gd name="T13" fmla="*/ 89 h 89"/>
                <a:gd name="T14" fmla="*/ 89 w 89"/>
                <a:gd name="T15" fmla="*/ 45 h 89"/>
                <a:gd name="T16" fmla="*/ 45 w 89"/>
                <a:gd name="T1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9">
                  <a:moveTo>
                    <a:pt x="45" y="0"/>
                  </a:moveTo>
                  <a:cubicBezTo>
                    <a:pt x="20" y="0"/>
                    <a:pt x="0" y="20"/>
                    <a:pt x="0" y="45"/>
                  </a:cubicBezTo>
                  <a:cubicBezTo>
                    <a:pt x="0" y="58"/>
                    <a:pt x="6" y="70"/>
                    <a:pt x="16" y="79"/>
                  </a:cubicBezTo>
                  <a:cubicBezTo>
                    <a:pt x="19" y="81"/>
                    <a:pt x="20" y="83"/>
                    <a:pt x="22" y="86"/>
                  </a:cubicBezTo>
                  <a:cubicBezTo>
                    <a:pt x="22" y="86"/>
                    <a:pt x="23" y="86"/>
                    <a:pt x="24" y="86"/>
                  </a:cubicBezTo>
                  <a:cubicBezTo>
                    <a:pt x="26" y="86"/>
                    <a:pt x="28" y="86"/>
                    <a:pt x="30" y="87"/>
                  </a:cubicBezTo>
                  <a:cubicBezTo>
                    <a:pt x="36" y="88"/>
                    <a:pt x="40" y="89"/>
                    <a:pt x="45" y="89"/>
                  </a:cubicBezTo>
                  <a:cubicBezTo>
                    <a:pt x="69" y="89"/>
                    <a:pt x="89" y="69"/>
                    <a:pt x="89" y="45"/>
                  </a:cubicBezTo>
                  <a:cubicBezTo>
                    <a:pt x="89" y="20"/>
                    <a:pt x="69" y="0"/>
                    <a:pt x="4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sp>
          <p:nvSpPr>
            <p:cNvPr id="66" name="Freeform 156">
              <a:extLst>
                <a:ext uri="{FF2B5EF4-FFF2-40B4-BE49-F238E27FC236}">
                  <a16:creationId xmlns:a16="http://schemas.microsoft.com/office/drawing/2014/main" id="{43B7DD4B-EB3B-D244-6F9D-B1540766F880}"/>
                </a:ext>
              </a:extLst>
            </p:cNvPr>
            <p:cNvSpPr>
              <a:spLocks/>
            </p:cNvSpPr>
            <p:nvPr/>
          </p:nvSpPr>
          <p:spPr bwMode="auto">
            <a:xfrm>
              <a:off x="6141" y="1686"/>
              <a:ext cx="132" cy="75"/>
            </a:xfrm>
            <a:custGeom>
              <a:avLst/>
              <a:gdLst>
                <a:gd name="T0" fmla="*/ 810 w 1098"/>
                <a:gd name="T1" fmla="*/ 407 h 627"/>
                <a:gd name="T2" fmla="*/ 795 w 1098"/>
                <a:gd name="T3" fmla="*/ 390 h 627"/>
                <a:gd name="T4" fmla="*/ 733 w 1098"/>
                <a:gd name="T5" fmla="*/ 0 h 627"/>
                <a:gd name="T6" fmla="*/ 567 w 1098"/>
                <a:gd name="T7" fmla="*/ 383 h 627"/>
                <a:gd name="T8" fmla="*/ 549 w 1098"/>
                <a:gd name="T9" fmla="*/ 395 h 627"/>
                <a:gd name="T10" fmla="*/ 530 w 1098"/>
                <a:gd name="T11" fmla="*/ 383 h 627"/>
                <a:gd name="T12" fmla="*/ 365 w 1098"/>
                <a:gd name="T13" fmla="*/ 0 h 627"/>
                <a:gd name="T14" fmla="*/ 303 w 1098"/>
                <a:gd name="T15" fmla="*/ 390 h 627"/>
                <a:gd name="T16" fmla="*/ 287 w 1098"/>
                <a:gd name="T17" fmla="*/ 407 h 627"/>
                <a:gd name="T18" fmla="*/ 266 w 1098"/>
                <a:gd name="T19" fmla="*/ 399 h 627"/>
                <a:gd name="T20" fmla="*/ 0 w 1098"/>
                <a:gd name="T21" fmla="*/ 24 h 627"/>
                <a:gd name="T22" fmla="*/ 178 w 1098"/>
                <a:gd name="T23" fmla="*/ 627 h 627"/>
                <a:gd name="T24" fmla="*/ 919 w 1098"/>
                <a:gd name="T25" fmla="*/ 627 h 627"/>
                <a:gd name="T26" fmla="*/ 1098 w 1098"/>
                <a:gd name="T27" fmla="*/ 23 h 627"/>
                <a:gd name="T28" fmla="*/ 832 w 1098"/>
                <a:gd name="T29" fmla="*/ 399 h 627"/>
                <a:gd name="T30" fmla="*/ 810 w 1098"/>
                <a:gd name="T31" fmla="*/ 407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8" h="627">
                  <a:moveTo>
                    <a:pt x="810" y="407"/>
                  </a:moveTo>
                  <a:cubicBezTo>
                    <a:pt x="802" y="405"/>
                    <a:pt x="796" y="398"/>
                    <a:pt x="795" y="390"/>
                  </a:cubicBezTo>
                  <a:cubicBezTo>
                    <a:pt x="733" y="0"/>
                    <a:pt x="733" y="0"/>
                    <a:pt x="733" y="0"/>
                  </a:cubicBezTo>
                  <a:cubicBezTo>
                    <a:pt x="567" y="383"/>
                    <a:pt x="567" y="383"/>
                    <a:pt x="567" y="383"/>
                  </a:cubicBezTo>
                  <a:cubicBezTo>
                    <a:pt x="564" y="390"/>
                    <a:pt x="557" y="395"/>
                    <a:pt x="549" y="395"/>
                  </a:cubicBezTo>
                  <a:cubicBezTo>
                    <a:pt x="541" y="395"/>
                    <a:pt x="533" y="390"/>
                    <a:pt x="530" y="383"/>
                  </a:cubicBezTo>
                  <a:cubicBezTo>
                    <a:pt x="365" y="0"/>
                    <a:pt x="365" y="0"/>
                    <a:pt x="365" y="0"/>
                  </a:cubicBezTo>
                  <a:cubicBezTo>
                    <a:pt x="303" y="390"/>
                    <a:pt x="303" y="390"/>
                    <a:pt x="303" y="390"/>
                  </a:cubicBezTo>
                  <a:cubicBezTo>
                    <a:pt x="301" y="398"/>
                    <a:pt x="295" y="405"/>
                    <a:pt x="287" y="407"/>
                  </a:cubicBezTo>
                  <a:cubicBezTo>
                    <a:pt x="279" y="409"/>
                    <a:pt x="271" y="405"/>
                    <a:pt x="266" y="399"/>
                  </a:cubicBezTo>
                  <a:cubicBezTo>
                    <a:pt x="0" y="24"/>
                    <a:pt x="0" y="24"/>
                    <a:pt x="0" y="24"/>
                  </a:cubicBezTo>
                  <a:cubicBezTo>
                    <a:pt x="178" y="627"/>
                    <a:pt x="178" y="627"/>
                    <a:pt x="178" y="627"/>
                  </a:cubicBezTo>
                  <a:cubicBezTo>
                    <a:pt x="919" y="627"/>
                    <a:pt x="919" y="627"/>
                    <a:pt x="919" y="627"/>
                  </a:cubicBezTo>
                  <a:cubicBezTo>
                    <a:pt x="1098" y="23"/>
                    <a:pt x="1098" y="23"/>
                    <a:pt x="1098" y="23"/>
                  </a:cubicBezTo>
                  <a:cubicBezTo>
                    <a:pt x="832" y="399"/>
                    <a:pt x="832" y="399"/>
                    <a:pt x="832" y="399"/>
                  </a:cubicBezTo>
                  <a:cubicBezTo>
                    <a:pt x="827" y="405"/>
                    <a:pt x="819" y="409"/>
                    <a:pt x="810" y="4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grpSp>
      <p:sp>
        <p:nvSpPr>
          <p:cNvPr id="23" name="CuadroTexto 22">
            <a:extLst>
              <a:ext uri="{FF2B5EF4-FFF2-40B4-BE49-F238E27FC236}">
                <a16:creationId xmlns:a16="http://schemas.microsoft.com/office/drawing/2014/main" id="{2DBF86A9-36DA-0837-74C5-2133099D71FA}"/>
              </a:ext>
            </a:extLst>
          </p:cNvPr>
          <p:cNvSpPr txBox="1"/>
          <p:nvPr/>
        </p:nvSpPr>
        <p:spPr>
          <a:xfrm>
            <a:off x="1244510" y="2479218"/>
            <a:ext cx="4809559" cy="430887"/>
          </a:xfrm>
          <a:prstGeom prst="rect">
            <a:avLst/>
          </a:prstGeom>
          <a:noFill/>
        </p:spPr>
        <p:txBody>
          <a:bodyPr wrap="square" rtlCol="0">
            <a:spAutoFit/>
          </a:bodyPr>
          <a:lstStyle/>
          <a:p>
            <a:pPr algn="ctr"/>
            <a:r>
              <a:rPr lang="en-IE" sz="1100" noProof="0">
                <a:solidFill>
                  <a:srgbClr val="19616F"/>
                </a:solidFill>
                <a:latin typeface="Montserrat" panose="00000500000000000000" pitchFamily="2" charset="0"/>
              </a:rPr>
              <a:t>Share the knowledge produced by the CCLL by participating in local fair, international congresses and similar.</a:t>
            </a:r>
          </a:p>
        </p:txBody>
      </p:sp>
      <p:sp>
        <p:nvSpPr>
          <p:cNvPr id="27" name="Title 2">
            <a:extLst>
              <a:ext uri="{FF2B5EF4-FFF2-40B4-BE49-F238E27FC236}">
                <a16:creationId xmlns:a16="http://schemas.microsoft.com/office/drawing/2014/main" id="{3A716117-EFBE-5195-7CD6-92074C34A103}"/>
              </a:ext>
            </a:extLst>
          </p:cNvPr>
          <p:cNvSpPr txBox="1">
            <a:spLocks/>
          </p:cNvSpPr>
          <p:nvPr/>
        </p:nvSpPr>
        <p:spPr>
          <a:xfrm>
            <a:off x="365628" y="779554"/>
            <a:ext cx="6492372" cy="506250"/>
          </a:xfrm>
          <a:prstGeom prst="rect">
            <a:avLst/>
          </a:prstGeom>
        </p:spPr>
        <p:txBody>
          <a:bodyPr vert="horz" lIns="0" tIns="0" rIns="0" bIns="0" rtlCol="0" anchor="t" anchorCtr="0">
            <a:noAutofit/>
          </a:bodyPr>
          <a:lstStyle>
            <a:lvl1pPr algn="l" defTabSz="514350" rtl="0" eaLnBrk="1" latinLnBrk="0" hangingPunct="1">
              <a:lnSpc>
                <a:spcPct val="110000"/>
              </a:lnSpc>
              <a:spcBef>
                <a:spcPct val="0"/>
              </a:spcBef>
              <a:buNone/>
              <a:defRPr sz="1406" b="1" i="0" kern="1200">
                <a:solidFill>
                  <a:schemeClr val="tx2"/>
                </a:solidFill>
                <a:latin typeface="Montserrat" pitchFamily="2" charset="77"/>
                <a:ea typeface="+mj-ea"/>
                <a:cs typeface="+mj-cs"/>
              </a:defRPr>
            </a:lvl1pPr>
          </a:lstStyle>
          <a:p>
            <a:r>
              <a:rPr lang="en-IE" sz="2000" noProof="0"/>
              <a:t>PHASE 1: EMPATHISE &amp; DEFINE</a:t>
            </a:r>
          </a:p>
          <a:p>
            <a:r>
              <a:rPr lang="en-IE" sz="2000" noProof="0">
                <a:solidFill>
                  <a:srgbClr val="3EC8D9"/>
                </a:solidFill>
              </a:rPr>
              <a:t>Supporting/Protecting/Rewarding</a:t>
            </a:r>
          </a:p>
          <a:p>
            <a:endParaRPr lang="en-IE" sz="2000" noProof="0">
              <a:solidFill>
                <a:srgbClr val="3EC8D9"/>
              </a:solidFill>
            </a:endParaRPr>
          </a:p>
          <a:p>
            <a:endParaRPr lang="en-IE" sz="2000" noProof="0">
              <a:solidFill>
                <a:srgbClr val="3EC8D9"/>
              </a:solidFill>
            </a:endParaRPr>
          </a:p>
        </p:txBody>
      </p:sp>
      <p:sp>
        <p:nvSpPr>
          <p:cNvPr id="2" name="Elipse 1">
            <a:extLst>
              <a:ext uri="{FF2B5EF4-FFF2-40B4-BE49-F238E27FC236}">
                <a16:creationId xmlns:a16="http://schemas.microsoft.com/office/drawing/2014/main" id="{EAC1A6B0-9F4D-659B-BEEB-405DF222D05D}"/>
              </a:ext>
            </a:extLst>
          </p:cNvPr>
          <p:cNvSpPr/>
          <p:nvPr/>
        </p:nvSpPr>
        <p:spPr>
          <a:xfrm>
            <a:off x="629953" y="2395095"/>
            <a:ext cx="546369" cy="506250"/>
          </a:xfrm>
          <a:prstGeom prst="ellipse">
            <a:avLst/>
          </a:prstGeom>
          <a:solidFill>
            <a:srgbClr val="3EC8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100" noProof="0">
                <a:latin typeface="Montserrat" panose="00000500000000000000" pitchFamily="2" charset="0"/>
              </a:rPr>
              <a:t>1</a:t>
            </a:r>
          </a:p>
        </p:txBody>
      </p:sp>
      <p:sp>
        <p:nvSpPr>
          <p:cNvPr id="68" name="Elipse 67">
            <a:extLst>
              <a:ext uri="{FF2B5EF4-FFF2-40B4-BE49-F238E27FC236}">
                <a16:creationId xmlns:a16="http://schemas.microsoft.com/office/drawing/2014/main" id="{2D2C3B0D-21D9-626D-34E5-3E6BD178C90E}"/>
              </a:ext>
            </a:extLst>
          </p:cNvPr>
          <p:cNvSpPr/>
          <p:nvPr/>
        </p:nvSpPr>
        <p:spPr>
          <a:xfrm>
            <a:off x="629953" y="3601084"/>
            <a:ext cx="546369" cy="506250"/>
          </a:xfrm>
          <a:prstGeom prst="ellipse">
            <a:avLst/>
          </a:prstGeom>
          <a:solidFill>
            <a:srgbClr val="3EC8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100" noProof="0">
                <a:latin typeface="Montserrat" panose="00000500000000000000" pitchFamily="2" charset="0"/>
              </a:rPr>
              <a:t>2</a:t>
            </a:r>
          </a:p>
        </p:txBody>
      </p:sp>
      <p:sp>
        <p:nvSpPr>
          <p:cNvPr id="44" name="Rectangle 17">
            <a:extLst>
              <a:ext uri="{FF2B5EF4-FFF2-40B4-BE49-F238E27FC236}">
                <a16:creationId xmlns:a16="http://schemas.microsoft.com/office/drawing/2014/main" id="{C1C4F0D3-CD92-CC2D-FAD7-9269DE2546C2}"/>
              </a:ext>
            </a:extLst>
          </p:cNvPr>
          <p:cNvSpPr/>
          <p:nvPr/>
        </p:nvSpPr>
        <p:spPr bwMode="auto">
          <a:xfrm>
            <a:off x="364789" y="1694360"/>
            <a:ext cx="5659642" cy="344216"/>
          </a:xfrm>
          <a:prstGeom prst="rect">
            <a:avLst/>
          </a:prstGeom>
          <a:no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51435" tIns="20250" rIns="51435" bIns="25718" numCol="1" rtlCol="0" anchor="t" anchorCtr="0" compatLnSpc="1">
            <a:prstTxWarp prst="textNoShape">
              <a:avLst/>
            </a:prstTxWarp>
          </a:bodyPr>
          <a:lstStyle/>
          <a:p>
            <a:pPr defTabSz="586681" fontAlgn="base">
              <a:lnSpc>
                <a:spcPct val="115000"/>
              </a:lnSpc>
              <a:spcBef>
                <a:spcPct val="0"/>
              </a:spcBef>
              <a:spcAft>
                <a:spcPct val="0"/>
              </a:spcAft>
            </a:pPr>
            <a:r>
              <a:rPr lang="en-IE" sz="1400" noProof="0">
                <a:solidFill>
                  <a:srgbClr val="19616F"/>
                </a:solidFill>
                <a:latin typeface="Montserrat" panose="00000500000000000000" pitchFamily="2" charset="0"/>
              </a:rPr>
              <a:t>As strategies for rewarding &amp; celebrating the CCLL team highlighted to main ideas:</a:t>
            </a:r>
          </a:p>
        </p:txBody>
      </p:sp>
      <p:sp>
        <p:nvSpPr>
          <p:cNvPr id="45" name="Rectángulo 44">
            <a:extLst>
              <a:ext uri="{FF2B5EF4-FFF2-40B4-BE49-F238E27FC236}">
                <a16:creationId xmlns:a16="http://schemas.microsoft.com/office/drawing/2014/main" id="{04105E1B-902F-D0C2-CD64-2B08E3D21474}"/>
              </a:ext>
            </a:extLst>
          </p:cNvPr>
          <p:cNvSpPr/>
          <p:nvPr/>
        </p:nvSpPr>
        <p:spPr>
          <a:xfrm>
            <a:off x="351221" y="6138455"/>
            <a:ext cx="6270715" cy="360978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100" noProof="0"/>
          </a:p>
        </p:txBody>
      </p:sp>
      <p:sp>
        <p:nvSpPr>
          <p:cNvPr id="46" name="CuadroTexto 45">
            <a:extLst>
              <a:ext uri="{FF2B5EF4-FFF2-40B4-BE49-F238E27FC236}">
                <a16:creationId xmlns:a16="http://schemas.microsoft.com/office/drawing/2014/main" id="{F6A8A4A6-4CF3-6C37-3489-5E1749533CE7}"/>
              </a:ext>
            </a:extLst>
          </p:cNvPr>
          <p:cNvSpPr txBox="1"/>
          <p:nvPr/>
        </p:nvSpPr>
        <p:spPr>
          <a:xfrm>
            <a:off x="331892" y="6160986"/>
            <a:ext cx="6164239" cy="3631763"/>
          </a:xfrm>
          <a:prstGeom prst="rect">
            <a:avLst/>
          </a:prstGeom>
          <a:noFill/>
        </p:spPr>
        <p:txBody>
          <a:bodyPr wrap="square" lIns="91440" tIns="45720" rIns="91440" bIns="45720" rtlCol="0" anchor="t">
            <a:spAutoFit/>
          </a:bodyPr>
          <a:lstStyle/>
          <a:p>
            <a:pPr algn="ctr">
              <a:spcAft>
                <a:spcPts val="600"/>
              </a:spcAft>
            </a:pPr>
            <a:r>
              <a:rPr lang="en-IE" sz="1100" noProof="0">
                <a:solidFill>
                  <a:srgbClr val="19616F"/>
                </a:solidFill>
                <a:latin typeface="Montserrat"/>
              </a:rPr>
              <a:t>The CCLL team has recognised the existence of already established legislation in order to protect users and their privacy.</a:t>
            </a:r>
          </a:p>
          <a:p>
            <a:pPr marL="171450" indent="-171450" algn="ctr">
              <a:spcAft>
                <a:spcPts val="600"/>
              </a:spcAft>
              <a:buFontTx/>
              <a:buChar char="-"/>
            </a:pPr>
            <a:r>
              <a:rPr lang="en-IE" sz="1100" noProof="0">
                <a:solidFill>
                  <a:srgbClr val="19616F"/>
                </a:solidFill>
                <a:latin typeface="Montserrat" panose="00000500000000000000" pitchFamily="2" charset="0"/>
              </a:rPr>
              <a:t>Internal Validation</a:t>
            </a:r>
          </a:p>
          <a:p>
            <a:pPr marL="171450" indent="-171450" algn="ctr">
              <a:spcAft>
                <a:spcPts val="600"/>
              </a:spcAft>
              <a:buFontTx/>
              <a:buChar char="-"/>
            </a:pPr>
            <a:r>
              <a:rPr lang="en-IE" sz="1100" noProof="0">
                <a:solidFill>
                  <a:srgbClr val="19616F"/>
                </a:solidFill>
                <a:latin typeface="Montserrat" panose="00000500000000000000" pitchFamily="2" charset="0"/>
              </a:rPr>
              <a:t>Data protection laws</a:t>
            </a:r>
          </a:p>
          <a:p>
            <a:pPr marL="171450" indent="-171450" algn="ctr">
              <a:spcAft>
                <a:spcPts val="600"/>
              </a:spcAft>
              <a:buFontTx/>
              <a:buChar char="-"/>
            </a:pPr>
            <a:r>
              <a:rPr lang="en-IE" sz="1100" noProof="0">
                <a:solidFill>
                  <a:srgbClr val="19616F"/>
                </a:solidFill>
                <a:latin typeface="Montserrat" panose="00000500000000000000" pitchFamily="2" charset="0"/>
              </a:rPr>
              <a:t>Patents related to sensors and data</a:t>
            </a:r>
          </a:p>
          <a:p>
            <a:pPr algn="ctr">
              <a:spcAft>
                <a:spcPts val="600"/>
              </a:spcAft>
            </a:pPr>
            <a:r>
              <a:rPr lang="en-IE" sz="1100" noProof="0">
                <a:solidFill>
                  <a:srgbClr val="19616F"/>
                </a:solidFill>
                <a:latin typeface="Montserrat" panose="00000500000000000000" pitchFamily="2" charset="0"/>
              </a:rPr>
              <a:t>Regarding the different work packages, the requirements are listed as follows:</a:t>
            </a:r>
          </a:p>
          <a:p>
            <a:pPr algn="ctr">
              <a:spcAft>
                <a:spcPts val="600"/>
              </a:spcAft>
            </a:pPr>
            <a:endParaRPr lang="en-IE" sz="1100" noProof="0">
              <a:solidFill>
                <a:srgbClr val="19616F"/>
              </a:solidFill>
              <a:latin typeface="Montserrat" panose="00000500000000000000" pitchFamily="2" charset="0"/>
            </a:endParaRPr>
          </a:p>
          <a:p>
            <a:pPr marL="895350" indent="-285750">
              <a:spcAft>
                <a:spcPts val="600"/>
              </a:spcAft>
              <a:buFontTx/>
              <a:buChar char="-"/>
            </a:pPr>
            <a:r>
              <a:rPr lang="en-IE" sz="1100" noProof="0">
                <a:solidFill>
                  <a:srgbClr val="19616F"/>
                </a:solidFill>
                <a:latin typeface="Montserrat" panose="00000500000000000000" pitchFamily="2" charset="0"/>
              </a:rPr>
              <a:t>Legal Framework for disaster management – WP6</a:t>
            </a:r>
          </a:p>
          <a:p>
            <a:pPr marL="895350" indent="-285750">
              <a:spcAft>
                <a:spcPts val="600"/>
              </a:spcAft>
              <a:buFontTx/>
              <a:buChar char="-"/>
            </a:pPr>
            <a:r>
              <a:rPr lang="en-IE" sz="1100" noProof="0">
                <a:solidFill>
                  <a:srgbClr val="19616F"/>
                </a:solidFill>
                <a:latin typeface="Montserrat"/>
              </a:rPr>
              <a:t>Data related to damages -WP6</a:t>
            </a:r>
          </a:p>
          <a:p>
            <a:pPr marL="895350" indent="-285750">
              <a:spcAft>
                <a:spcPts val="600"/>
              </a:spcAft>
              <a:buFontTx/>
              <a:buChar char="-"/>
            </a:pPr>
            <a:r>
              <a:rPr lang="en-IE" sz="1100" noProof="0">
                <a:solidFill>
                  <a:srgbClr val="19616F"/>
                </a:solidFill>
                <a:latin typeface="Montserrat"/>
              </a:rPr>
              <a:t>Users agreement &amp; informed consent – WP2</a:t>
            </a:r>
          </a:p>
          <a:p>
            <a:pPr marL="895350" indent="-285750">
              <a:spcAft>
                <a:spcPts val="600"/>
              </a:spcAft>
              <a:buFontTx/>
              <a:buChar char="-"/>
            </a:pPr>
            <a:r>
              <a:rPr lang="en-IE" sz="1100" noProof="0">
                <a:solidFill>
                  <a:srgbClr val="19616F"/>
                </a:solidFill>
                <a:latin typeface="Montserrat" panose="00000500000000000000" pitchFamily="2" charset="0"/>
              </a:rPr>
              <a:t>Sensors &amp; data usage – WP4</a:t>
            </a:r>
          </a:p>
          <a:p>
            <a:pPr marL="895350" indent="-285750">
              <a:spcAft>
                <a:spcPts val="600"/>
              </a:spcAft>
              <a:buFontTx/>
              <a:buChar char="-"/>
            </a:pPr>
            <a:r>
              <a:rPr lang="en-IE" sz="1100" noProof="0">
                <a:solidFill>
                  <a:srgbClr val="19616F"/>
                </a:solidFill>
                <a:latin typeface="Montserrat" panose="00000500000000000000" pitchFamily="2" charset="0"/>
              </a:rPr>
              <a:t>Insurance on technologies – WP2</a:t>
            </a:r>
          </a:p>
          <a:p>
            <a:pPr marL="895350" indent="-285750">
              <a:spcAft>
                <a:spcPts val="600"/>
              </a:spcAft>
              <a:buFontTx/>
              <a:buChar char="-"/>
            </a:pPr>
            <a:r>
              <a:rPr lang="en-IE" sz="1100" noProof="0">
                <a:solidFill>
                  <a:srgbClr val="19616F"/>
                </a:solidFill>
                <a:latin typeface="Montserrat" panose="00000500000000000000" pitchFamily="2" charset="0"/>
              </a:rPr>
              <a:t>Data agreements partners – WP2</a:t>
            </a:r>
          </a:p>
          <a:p>
            <a:pPr marL="895350" indent="-285750">
              <a:spcAft>
                <a:spcPts val="600"/>
              </a:spcAft>
              <a:buFontTx/>
              <a:buChar char="-"/>
            </a:pPr>
            <a:r>
              <a:rPr lang="en-IE" sz="1100" noProof="0">
                <a:solidFill>
                  <a:srgbClr val="19616F"/>
                </a:solidFill>
                <a:latin typeface="Montserrat" panose="00000500000000000000" pitchFamily="2" charset="0"/>
              </a:rPr>
              <a:t>Insurance for users – WP2</a:t>
            </a:r>
          </a:p>
          <a:p>
            <a:pPr algn="ctr">
              <a:spcAft>
                <a:spcPts val="600"/>
              </a:spcAft>
            </a:pPr>
            <a:endParaRPr lang="en-IE" sz="1100" noProof="0">
              <a:solidFill>
                <a:srgbClr val="19616F"/>
              </a:solidFill>
              <a:latin typeface="Montserrat" panose="00000500000000000000" pitchFamily="2" charset="0"/>
            </a:endParaRPr>
          </a:p>
        </p:txBody>
      </p:sp>
      <p:sp>
        <p:nvSpPr>
          <p:cNvPr id="47" name="CuadroTexto 46">
            <a:extLst>
              <a:ext uri="{FF2B5EF4-FFF2-40B4-BE49-F238E27FC236}">
                <a16:creationId xmlns:a16="http://schemas.microsoft.com/office/drawing/2014/main" id="{61FAA9EA-1BFC-C636-80B0-8869001EB708}"/>
              </a:ext>
            </a:extLst>
          </p:cNvPr>
          <p:cNvSpPr txBox="1"/>
          <p:nvPr/>
        </p:nvSpPr>
        <p:spPr>
          <a:xfrm>
            <a:off x="227794" y="5804524"/>
            <a:ext cx="2474895" cy="261610"/>
          </a:xfrm>
          <a:prstGeom prst="rect">
            <a:avLst/>
          </a:prstGeom>
          <a:noFill/>
        </p:spPr>
        <p:txBody>
          <a:bodyPr wrap="square" rtlCol="0">
            <a:spAutoFit/>
          </a:bodyPr>
          <a:lstStyle/>
          <a:p>
            <a:pPr algn="ctr"/>
            <a:r>
              <a:rPr lang="en-IE" sz="1100" b="1" noProof="0">
                <a:solidFill>
                  <a:srgbClr val="19616F"/>
                </a:solidFill>
                <a:latin typeface="Montserrat" panose="00000500000000000000" pitchFamily="2" charset="0"/>
              </a:rPr>
              <a:t>LEGAL REQUIREMENTS</a:t>
            </a:r>
          </a:p>
        </p:txBody>
      </p:sp>
      <p:sp>
        <p:nvSpPr>
          <p:cNvPr id="28" name="Rectangle 17">
            <a:extLst>
              <a:ext uri="{FF2B5EF4-FFF2-40B4-BE49-F238E27FC236}">
                <a16:creationId xmlns:a16="http://schemas.microsoft.com/office/drawing/2014/main" id="{5DB8B06E-160C-79CA-48B7-4374C1397C37}"/>
              </a:ext>
            </a:extLst>
          </p:cNvPr>
          <p:cNvSpPr/>
          <p:nvPr/>
        </p:nvSpPr>
        <p:spPr bwMode="auto">
          <a:xfrm>
            <a:off x="226732" y="9464691"/>
            <a:ext cx="547206" cy="314309"/>
          </a:xfrm>
          <a:prstGeom prst="rect">
            <a:avLst/>
          </a:prstGeom>
          <a:noFill/>
          <a:ln w="9525" cap="flat" cmpd="sng" algn="ctr">
            <a:noFill/>
            <a:prstDash val="solid"/>
            <a:round/>
            <a:headEnd type="none" w="med" len="med"/>
            <a:tailEnd type="none" w="med" len="med"/>
          </a:ln>
          <a:effectLst/>
        </p:spPr>
        <p:txBody>
          <a:bodyPr vert="horz" wrap="square" lIns="51435" tIns="20250" rIns="51435" bIns="25718" numCol="1" rtlCol="0" anchor="t" anchorCtr="0" compatLnSpc="1">
            <a:prstTxWarp prst="textNoShape">
              <a:avLst/>
            </a:prstTxWarp>
          </a:bodyPr>
          <a:lstStyle/>
          <a:p>
            <a:pPr defTabSz="586681" fontAlgn="base">
              <a:lnSpc>
                <a:spcPct val="115000"/>
              </a:lnSpc>
              <a:spcBef>
                <a:spcPct val="0"/>
              </a:spcBef>
              <a:spcAft>
                <a:spcPct val="0"/>
              </a:spcAft>
            </a:pPr>
            <a:fld id="{C7F9F5D2-F249-437F-B385-641910E1607D}" type="slidenum">
              <a:rPr lang="en-IE" sz="1100" noProof="0" smtClean="0">
                <a:solidFill>
                  <a:schemeClr val="bg1">
                    <a:lumMod val="50000"/>
                  </a:schemeClr>
                </a:solidFill>
                <a:latin typeface="Montserrat" panose="00000500000000000000" pitchFamily="2" charset="0"/>
              </a:rPr>
              <a:t>14</a:t>
            </a:fld>
            <a:endParaRPr lang="en-IE" sz="1100" noProof="0">
              <a:solidFill>
                <a:schemeClr val="bg1">
                  <a:lumMod val="50000"/>
                </a:schemeClr>
              </a:solidFill>
              <a:latin typeface="Montserrat" panose="00000500000000000000" pitchFamily="2" charset="0"/>
            </a:endParaRPr>
          </a:p>
          <a:p>
            <a:pPr defTabSz="586681" fontAlgn="base">
              <a:lnSpc>
                <a:spcPct val="115000"/>
              </a:lnSpc>
              <a:spcBef>
                <a:spcPct val="0"/>
              </a:spcBef>
              <a:spcAft>
                <a:spcPct val="0"/>
              </a:spcAft>
            </a:pPr>
            <a:endParaRPr lang="en-IE" sz="1100" noProof="0">
              <a:solidFill>
                <a:schemeClr val="bg1">
                  <a:lumMod val="50000"/>
                </a:schemeClr>
              </a:solidFill>
              <a:latin typeface="Montserrat" panose="00000500000000000000" pitchFamily="2" charset="0"/>
            </a:endParaRPr>
          </a:p>
          <a:p>
            <a:pPr defTabSz="586681" fontAlgn="base">
              <a:lnSpc>
                <a:spcPct val="115000"/>
              </a:lnSpc>
              <a:spcBef>
                <a:spcPct val="0"/>
              </a:spcBef>
              <a:spcAft>
                <a:spcPct val="0"/>
              </a:spcAft>
            </a:pPr>
            <a:endParaRPr lang="en-IE" sz="1100" noProof="0">
              <a:solidFill>
                <a:schemeClr val="bg1">
                  <a:lumMod val="50000"/>
                </a:schemeClr>
              </a:solidFill>
              <a:latin typeface="Montserrat" panose="00000500000000000000" pitchFamily="2" charset="0"/>
            </a:endParaRPr>
          </a:p>
          <a:p>
            <a:pPr defTabSz="586681" fontAlgn="base">
              <a:lnSpc>
                <a:spcPct val="115000"/>
              </a:lnSpc>
              <a:spcBef>
                <a:spcPct val="0"/>
              </a:spcBef>
              <a:spcAft>
                <a:spcPct val="0"/>
              </a:spcAft>
            </a:pPr>
            <a:endParaRPr lang="en-IE" sz="1100" noProof="0">
              <a:solidFill>
                <a:schemeClr val="bg1">
                  <a:lumMod val="50000"/>
                </a:schemeClr>
              </a:solidFill>
              <a:latin typeface="Montserrat" panose="00000500000000000000" pitchFamily="2" charset="0"/>
            </a:endParaRPr>
          </a:p>
          <a:p>
            <a:pPr defTabSz="586681" fontAlgn="base">
              <a:lnSpc>
                <a:spcPct val="115000"/>
              </a:lnSpc>
              <a:spcBef>
                <a:spcPct val="0"/>
              </a:spcBef>
              <a:spcAft>
                <a:spcPct val="0"/>
              </a:spcAft>
            </a:pPr>
            <a:endParaRPr lang="en-IE" sz="1100" noProof="0">
              <a:solidFill>
                <a:schemeClr val="bg1">
                  <a:lumMod val="50000"/>
                </a:schemeClr>
              </a:solidFill>
              <a:latin typeface="Montserrat" panose="00000500000000000000" pitchFamily="2" charset="0"/>
            </a:endParaRPr>
          </a:p>
        </p:txBody>
      </p:sp>
      <p:sp>
        <p:nvSpPr>
          <p:cNvPr id="29" name="CuadroTexto 28">
            <a:extLst>
              <a:ext uri="{FF2B5EF4-FFF2-40B4-BE49-F238E27FC236}">
                <a16:creationId xmlns:a16="http://schemas.microsoft.com/office/drawing/2014/main" id="{6B96D1EC-2B7B-0657-9E0D-C6268802132C}"/>
              </a:ext>
            </a:extLst>
          </p:cNvPr>
          <p:cNvSpPr txBox="1"/>
          <p:nvPr/>
        </p:nvSpPr>
        <p:spPr>
          <a:xfrm>
            <a:off x="1207033" y="3514526"/>
            <a:ext cx="4809559" cy="938719"/>
          </a:xfrm>
          <a:prstGeom prst="rect">
            <a:avLst/>
          </a:prstGeom>
          <a:noFill/>
        </p:spPr>
        <p:txBody>
          <a:bodyPr wrap="square" rtlCol="0">
            <a:spAutoFit/>
          </a:bodyPr>
          <a:lstStyle/>
          <a:p>
            <a:pPr algn="ctr"/>
            <a:r>
              <a:rPr lang="en-IE" sz="1100" noProof="0">
                <a:solidFill>
                  <a:srgbClr val="19616F"/>
                </a:solidFill>
                <a:latin typeface="Montserrat" panose="00000500000000000000" pitchFamily="2" charset="0"/>
              </a:rPr>
              <a:t>Conduct recognition (on the website, adding logos…) actions depending on the stakeholder. Mainly share on social media and newsletters the collaborations and activities that are conducted as well as produce material recognition such as certificates, books, plates, university credits...</a:t>
            </a:r>
          </a:p>
        </p:txBody>
      </p:sp>
      <p:sp>
        <p:nvSpPr>
          <p:cNvPr id="30" name="Elipse 29">
            <a:extLst>
              <a:ext uri="{FF2B5EF4-FFF2-40B4-BE49-F238E27FC236}">
                <a16:creationId xmlns:a16="http://schemas.microsoft.com/office/drawing/2014/main" id="{CA622309-0A0C-F26D-A6F6-9B6EBA99A22D}"/>
              </a:ext>
            </a:extLst>
          </p:cNvPr>
          <p:cNvSpPr/>
          <p:nvPr/>
        </p:nvSpPr>
        <p:spPr>
          <a:xfrm>
            <a:off x="698604" y="4807073"/>
            <a:ext cx="546369" cy="506250"/>
          </a:xfrm>
          <a:prstGeom prst="ellipse">
            <a:avLst/>
          </a:prstGeom>
          <a:solidFill>
            <a:srgbClr val="3EC8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100" noProof="0">
                <a:latin typeface="Montserrat" panose="00000500000000000000" pitchFamily="2" charset="0"/>
              </a:rPr>
              <a:t>3</a:t>
            </a:r>
          </a:p>
        </p:txBody>
      </p:sp>
      <p:sp>
        <p:nvSpPr>
          <p:cNvPr id="32" name="CuadroTexto 31">
            <a:extLst>
              <a:ext uri="{FF2B5EF4-FFF2-40B4-BE49-F238E27FC236}">
                <a16:creationId xmlns:a16="http://schemas.microsoft.com/office/drawing/2014/main" id="{197CA1D9-3156-52C6-D2C6-A1B4BAA2DC60}"/>
              </a:ext>
            </a:extLst>
          </p:cNvPr>
          <p:cNvSpPr txBox="1"/>
          <p:nvPr/>
        </p:nvSpPr>
        <p:spPr>
          <a:xfrm>
            <a:off x="1207034" y="4807712"/>
            <a:ext cx="4809559" cy="600164"/>
          </a:xfrm>
          <a:prstGeom prst="rect">
            <a:avLst/>
          </a:prstGeom>
          <a:noFill/>
        </p:spPr>
        <p:txBody>
          <a:bodyPr wrap="square" lIns="91440" tIns="45720" rIns="91440" bIns="45720" rtlCol="0" anchor="t">
            <a:spAutoFit/>
          </a:bodyPr>
          <a:lstStyle/>
          <a:p>
            <a:pPr algn="ctr"/>
            <a:r>
              <a:rPr lang="en-IE" sz="1100" noProof="0">
                <a:solidFill>
                  <a:srgbClr val="19616F"/>
                </a:solidFill>
                <a:latin typeface="Montserrat"/>
              </a:rPr>
              <a:t>Establish a community of practice to share the knowledge and activities conducted in the CCLL, mainly with citizens through excursions, contests, debates or similar.</a:t>
            </a:r>
          </a:p>
        </p:txBody>
      </p:sp>
    </p:spTree>
    <p:extLst>
      <p:ext uri="{BB962C8B-B14F-4D97-AF65-F5344CB8AC3E}">
        <p14:creationId xmlns:p14="http://schemas.microsoft.com/office/powerpoint/2010/main" val="484829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13DF847B-C4A9-CE9F-1D33-D3276654F40A}"/>
              </a:ext>
            </a:extLst>
          </p:cNvPr>
          <p:cNvSpPr txBox="1"/>
          <p:nvPr/>
        </p:nvSpPr>
        <p:spPr>
          <a:xfrm>
            <a:off x="302990" y="1032679"/>
            <a:ext cx="6208962" cy="600164"/>
          </a:xfrm>
          <a:prstGeom prst="rect">
            <a:avLst/>
          </a:prstGeom>
          <a:solidFill>
            <a:schemeClr val="bg1"/>
          </a:solidFill>
        </p:spPr>
        <p:txBody>
          <a:bodyPr wrap="square" rtlCol="0">
            <a:spAutoFit/>
          </a:bodyPr>
          <a:lstStyle/>
          <a:p>
            <a:r>
              <a:rPr lang="en-IE" sz="1100" noProof="0">
                <a:solidFill>
                  <a:srgbClr val="19616F"/>
                </a:solidFill>
                <a:latin typeface="Montserrat" panose="00000500000000000000" pitchFamily="2" charset="0"/>
              </a:rPr>
              <a:t>Definition and design of the solution or solutions to the problems selected in the first phase. The main aim of this second phase is to co-create and co-design the most appropriate solutions to the selected problems. </a:t>
            </a:r>
          </a:p>
        </p:txBody>
      </p:sp>
      <p:grpSp>
        <p:nvGrpSpPr>
          <p:cNvPr id="28" name="Group 1437">
            <a:extLst>
              <a:ext uri="{FF2B5EF4-FFF2-40B4-BE49-F238E27FC236}">
                <a16:creationId xmlns:a16="http://schemas.microsoft.com/office/drawing/2014/main" id="{32C0B720-A67E-5087-098F-CD2CB9F3A815}"/>
              </a:ext>
            </a:extLst>
          </p:cNvPr>
          <p:cNvGrpSpPr>
            <a:grpSpLocks noChangeAspect="1"/>
          </p:cNvGrpSpPr>
          <p:nvPr/>
        </p:nvGrpSpPr>
        <p:grpSpPr bwMode="auto">
          <a:xfrm>
            <a:off x="2392266" y="1782095"/>
            <a:ext cx="1611039" cy="1611039"/>
            <a:chOff x="5862" y="2682"/>
            <a:chExt cx="227" cy="226"/>
          </a:xfrm>
          <a:solidFill>
            <a:srgbClr val="66CDE1"/>
          </a:solidFill>
        </p:grpSpPr>
        <p:sp>
          <p:nvSpPr>
            <p:cNvPr id="29" name="Freeform 1438">
              <a:extLst>
                <a:ext uri="{FF2B5EF4-FFF2-40B4-BE49-F238E27FC236}">
                  <a16:creationId xmlns:a16="http://schemas.microsoft.com/office/drawing/2014/main" id="{B68B0051-E057-944D-D58F-23E5F05EE54F}"/>
                </a:ext>
              </a:extLst>
            </p:cNvPr>
            <p:cNvSpPr>
              <a:spLocks/>
            </p:cNvSpPr>
            <p:nvPr/>
          </p:nvSpPr>
          <p:spPr bwMode="auto">
            <a:xfrm>
              <a:off x="5903" y="2741"/>
              <a:ext cx="153" cy="77"/>
            </a:xfrm>
            <a:custGeom>
              <a:avLst/>
              <a:gdLst>
                <a:gd name="T0" fmla="*/ 1236 w 1307"/>
                <a:gd name="T1" fmla="*/ 267 h 652"/>
                <a:gd name="T2" fmla="*/ 1077 w 1307"/>
                <a:gd name="T3" fmla="*/ 277 h 652"/>
                <a:gd name="T4" fmla="*/ 869 w 1307"/>
                <a:gd name="T5" fmla="*/ 328 h 652"/>
                <a:gd name="T6" fmla="*/ 852 w 1307"/>
                <a:gd name="T7" fmla="*/ 325 h 652"/>
                <a:gd name="T8" fmla="*/ 529 w 1307"/>
                <a:gd name="T9" fmla="*/ 100 h 652"/>
                <a:gd name="T10" fmla="*/ 242 w 1307"/>
                <a:gd name="T11" fmla="*/ 19 h 652"/>
                <a:gd name="T12" fmla="*/ 608 w 1307"/>
                <a:gd name="T13" fmla="*/ 358 h 652"/>
                <a:gd name="T14" fmla="*/ 614 w 1307"/>
                <a:gd name="T15" fmla="*/ 379 h 652"/>
                <a:gd name="T16" fmla="*/ 599 w 1307"/>
                <a:gd name="T17" fmla="*/ 394 h 652"/>
                <a:gd name="T18" fmla="*/ 235 w 1307"/>
                <a:gd name="T19" fmla="*/ 483 h 652"/>
                <a:gd name="T20" fmla="*/ 219 w 1307"/>
                <a:gd name="T21" fmla="*/ 481 h 652"/>
                <a:gd name="T22" fmla="*/ 0 w 1307"/>
                <a:gd name="T23" fmla="*/ 428 h 652"/>
                <a:gd name="T24" fmla="*/ 226 w 1307"/>
                <a:gd name="T25" fmla="*/ 652 h 652"/>
                <a:gd name="T26" fmla="*/ 1205 w 1307"/>
                <a:gd name="T27" fmla="*/ 412 h 652"/>
                <a:gd name="T28" fmla="*/ 1284 w 1307"/>
                <a:gd name="T29" fmla="*/ 373 h 652"/>
                <a:gd name="T30" fmla="*/ 1302 w 1307"/>
                <a:gd name="T31" fmla="*/ 320 h 652"/>
                <a:gd name="T32" fmla="*/ 1236 w 1307"/>
                <a:gd name="T33" fmla="*/ 267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7" h="652">
                  <a:moveTo>
                    <a:pt x="1236" y="267"/>
                  </a:moveTo>
                  <a:cubicBezTo>
                    <a:pt x="1195" y="258"/>
                    <a:pt x="1140" y="261"/>
                    <a:pt x="1077" y="277"/>
                  </a:cubicBezTo>
                  <a:cubicBezTo>
                    <a:pt x="869" y="328"/>
                    <a:pt x="869" y="328"/>
                    <a:pt x="869" y="328"/>
                  </a:cubicBezTo>
                  <a:cubicBezTo>
                    <a:pt x="863" y="330"/>
                    <a:pt x="857" y="328"/>
                    <a:pt x="852" y="325"/>
                  </a:cubicBezTo>
                  <a:cubicBezTo>
                    <a:pt x="852" y="325"/>
                    <a:pt x="571" y="128"/>
                    <a:pt x="529" y="100"/>
                  </a:cubicBezTo>
                  <a:cubicBezTo>
                    <a:pt x="426" y="28"/>
                    <a:pt x="325" y="0"/>
                    <a:pt x="242" y="19"/>
                  </a:cubicBezTo>
                  <a:cubicBezTo>
                    <a:pt x="608" y="358"/>
                    <a:pt x="608" y="358"/>
                    <a:pt x="608" y="358"/>
                  </a:cubicBezTo>
                  <a:cubicBezTo>
                    <a:pt x="614" y="364"/>
                    <a:pt x="616" y="371"/>
                    <a:pt x="614" y="379"/>
                  </a:cubicBezTo>
                  <a:cubicBezTo>
                    <a:pt x="613" y="386"/>
                    <a:pt x="607" y="392"/>
                    <a:pt x="599" y="394"/>
                  </a:cubicBezTo>
                  <a:cubicBezTo>
                    <a:pt x="235" y="483"/>
                    <a:pt x="235" y="483"/>
                    <a:pt x="235" y="483"/>
                  </a:cubicBezTo>
                  <a:cubicBezTo>
                    <a:pt x="230" y="485"/>
                    <a:pt x="224" y="484"/>
                    <a:pt x="219" y="481"/>
                  </a:cubicBezTo>
                  <a:cubicBezTo>
                    <a:pt x="218" y="480"/>
                    <a:pt x="116" y="417"/>
                    <a:pt x="0" y="428"/>
                  </a:cubicBezTo>
                  <a:cubicBezTo>
                    <a:pt x="226" y="652"/>
                    <a:pt x="226" y="652"/>
                    <a:pt x="226" y="652"/>
                  </a:cubicBezTo>
                  <a:cubicBezTo>
                    <a:pt x="332" y="627"/>
                    <a:pt x="1143" y="427"/>
                    <a:pt x="1205" y="412"/>
                  </a:cubicBezTo>
                  <a:cubicBezTo>
                    <a:pt x="1239" y="403"/>
                    <a:pt x="1267" y="390"/>
                    <a:pt x="1284" y="373"/>
                  </a:cubicBezTo>
                  <a:cubicBezTo>
                    <a:pt x="1301" y="357"/>
                    <a:pt x="1307" y="340"/>
                    <a:pt x="1302" y="320"/>
                  </a:cubicBezTo>
                  <a:cubicBezTo>
                    <a:pt x="1295" y="293"/>
                    <a:pt x="1273" y="276"/>
                    <a:pt x="1236" y="2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noProof="0"/>
            </a:p>
          </p:txBody>
        </p:sp>
        <p:sp>
          <p:nvSpPr>
            <p:cNvPr id="30" name="Freeform 1439">
              <a:extLst>
                <a:ext uri="{FF2B5EF4-FFF2-40B4-BE49-F238E27FC236}">
                  <a16:creationId xmlns:a16="http://schemas.microsoft.com/office/drawing/2014/main" id="{A3B5600F-A370-508C-46F0-3FDD37DDC7EC}"/>
                </a:ext>
              </a:extLst>
            </p:cNvPr>
            <p:cNvSpPr>
              <a:spLocks noEditPoints="1"/>
            </p:cNvSpPr>
            <p:nvPr/>
          </p:nvSpPr>
          <p:spPr bwMode="auto">
            <a:xfrm>
              <a:off x="5862" y="2682"/>
              <a:ext cx="227" cy="226"/>
            </a:xfrm>
            <a:custGeom>
              <a:avLst/>
              <a:gdLst>
                <a:gd name="T0" fmla="*/ 966 w 1931"/>
                <a:gd name="T1" fmla="*/ 0 h 1932"/>
                <a:gd name="T2" fmla="*/ 0 w 1931"/>
                <a:gd name="T3" fmla="*/ 966 h 1932"/>
                <a:gd name="T4" fmla="*/ 966 w 1931"/>
                <a:gd name="T5" fmla="*/ 1932 h 1932"/>
                <a:gd name="T6" fmla="*/ 1931 w 1931"/>
                <a:gd name="T7" fmla="*/ 966 h 1932"/>
                <a:gd name="T8" fmla="*/ 966 w 1931"/>
                <a:gd name="T9" fmla="*/ 0 h 1932"/>
                <a:gd name="T10" fmla="*/ 1565 w 1931"/>
                <a:gd name="T11" fmla="*/ 1340 h 1932"/>
                <a:gd name="T12" fmla="*/ 480 w 1931"/>
                <a:gd name="T13" fmla="*/ 1340 h 1932"/>
                <a:gd name="T14" fmla="*/ 459 w 1931"/>
                <a:gd name="T15" fmla="*/ 1319 h 1932"/>
                <a:gd name="T16" fmla="*/ 480 w 1931"/>
                <a:gd name="T17" fmla="*/ 1298 h 1932"/>
                <a:gd name="T18" fmla="*/ 1565 w 1931"/>
                <a:gd name="T19" fmla="*/ 1298 h 1932"/>
                <a:gd name="T20" fmla="*/ 1586 w 1931"/>
                <a:gd name="T21" fmla="*/ 1319 h 1932"/>
                <a:gd name="T22" fmla="*/ 1565 w 1931"/>
                <a:gd name="T23" fmla="*/ 1340 h 1932"/>
                <a:gd name="T24" fmla="*/ 1560 w 1931"/>
                <a:gd name="T25" fmla="*/ 959 h 1932"/>
                <a:gd name="T26" fmla="*/ 571 w 1931"/>
                <a:gd name="T27" fmla="*/ 1202 h 1932"/>
                <a:gd name="T28" fmla="*/ 566 w 1931"/>
                <a:gd name="T29" fmla="*/ 1203 h 1932"/>
                <a:gd name="T30" fmla="*/ 551 w 1931"/>
                <a:gd name="T31" fmla="*/ 1197 h 1932"/>
                <a:gd name="T32" fmla="*/ 289 w 1931"/>
                <a:gd name="T33" fmla="*/ 936 h 1932"/>
                <a:gd name="T34" fmla="*/ 283 w 1931"/>
                <a:gd name="T35" fmla="*/ 915 h 1932"/>
                <a:gd name="T36" fmla="*/ 298 w 1931"/>
                <a:gd name="T37" fmla="*/ 901 h 1932"/>
                <a:gd name="T38" fmla="*/ 580 w 1931"/>
                <a:gd name="T39" fmla="*/ 948 h 1932"/>
                <a:gd name="T40" fmla="*/ 898 w 1931"/>
                <a:gd name="T41" fmla="*/ 870 h 1932"/>
                <a:gd name="T42" fmla="*/ 534 w 1931"/>
                <a:gd name="T43" fmla="*/ 533 h 1932"/>
                <a:gd name="T44" fmla="*/ 528 w 1931"/>
                <a:gd name="T45" fmla="*/ 514 h 1932"/>
                <a:gd name="T46" fmla="*/ 540 w 1931"/>
                <a:gd name="T47" fmla="*/ 498 h 1932"/>
                <a:gd name="T48" fmla="*/ 899 w 1931"/>
                <a:gd name="T49" fmla="*/ 572 h 1932"/>
                <a:gd name="T50" fmla="*/ 1214 w 1931"/>
                <a:gd name="T51" fmla="*/ 793 h 1932"/>
                <a:gd name="T52" fmla="*/ 1413 w 1931"/>
                <a:gd name="T53" fmla="*/ 744 h 1932"/>
                <a:gd name="T54" fmla="*/ 1591 w 1931"/>
                <a:gd name="T55" fmla="*/ 734 h 1932"/>
                <a:gd name="T56" fmla="*/ 1688 w 1931"/>
                <a:gd name="T57" fmla="*/ 818 h 1932"/>
                <a:gd name="T58" fmla="*/ 1659 w 1931"/>
                <a:gd name="T59" fmla="*/ 910 h 1932"/>
                <a:gd name="T60" fmla="*/ 1560 w 1931"/>
                <a:gd name="T61" fmla="*/ 959 h 1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31" h="1932">
                  <a:moveTo>
                    <a:pt x="966" y="0"/>
                  </a:moveTo>
                  <a:cubicBezTo>
                    <a:pt x="432" y="0"/>
                    <a:pt x="0" y="433"/>
                    <a:pt x="0" y="966"/>
                  </a:cubicBezTo>
                  <a:cubicBezTo>
                    <a:pt x="0" y="1499"/>
                    <a:pt x="432" y="1932"/>
                    <a:pt x="966" y="1932"/>
                  </a:cubicBezTo>
                  <a:cubicBezTo>
                    <a:pt x="1499" y="1932"/>
                    <a:pt x="1931" y="1499"/>
                    <a:pt x="1931" y="966"/>
                  </a:cubicBezTo>
                  <a:cubicBezTo>
                    <a:pt x="1931" y="433"/>
                    <a:pt x="1499" y="0"/>
                    <a:pt x="966" y="0"/>
                  </a:cubicBezTo>
                  <a:close/>
                  <a:moveTo>
                    <a:pt x="1565" y="1340"/>
                  </a:moveTo>
                  <a:cubicBezTo>
                    <a:pt x="480" y="1340"/>
                    <a:pt x="480" y="1340"/>
                    <a:pt x="480" y="1340"/>
                  </a:cubicBezTo>
                  <a:cubicBezTo>
                    <a:pt x="468" y="1340"/>
                    <a:pt x="459" y="1330"/>
                    <a:pt x="459" y="1319"/>
                  </a:cubicBezTo>
                  <a:cubicBezTo>
                    <a:pt x="459" y="1308"/>
                    <a:pt x="468" y="1298"/>
                    <a:pt x="480" y="1298"/>
                  </a:cubicBezTo>
                  <a:cubicBezTo>
                    <a:pt x="1565" y="1298"/>
                    <a:pt x="1565" y="1298"/>
                    <a:pt x="1565" y="1298"/>
                  </a:cubicBezTo>
                  <a:cubicBezTo>
                    <a:pt x="1577" y="1298"/>
                    <a:pt x="1586" y="1308"/>
                    <a:pt x="1586" y="1319"/>
                  </a:cubicBezTo>
                  <a:cubicBezTo>
                    <a:pt x="1586" y="1330"/>
                    <a:pt x="1577" y="1340"/>
                    <a:pt x="1565" y="1340"/>
                  </a:cubicBezTo>
                  <a:close/>
                  <a:moveTo>
                    <a:pt x="1560" y="959"/>
                  </a:moveTo>
                  <a:cubicBezTo>
                    <a:pt x="1494" y="975"/>
                    <a:pt x="571" y="1202"/>
                    <a:pt x="571" y="1202"/>
                  </a:cubicBezTo>
                  <a:cubicBezTo>
                    <a:pt x="569" y="1203"/>
                    <a:pt x="567" y="1203"/>
                    <a:pt x="566" y="1203"/>
                  </a:cubicBezTo>
                  <a:cubicBezTo>
                    <a:pt x="560" y="1203"/>
                    <a:pt x="555" y="1201"/>
                    <a:pt x="551" y="1197"/>
                  </a:cubicBezTo>
                  <a:cubicBezTo>
                    <a:pt x="289" y="936"/>
                    <a:pt x="289" y="936"/>
                    <a:pt x="289" y="936"/>
                  </a:cubicBezTo>
                  <a:cubicBezTo>
                    <a:pt x="283" y="930"/>
                    <a:pt x="281" y="923"/>
                    <a:pt x="283" y="915"/>
                  </a:cubicBezTo>
                  <a:cubicBezTo>
                    <a:pt x="285" y="908"/>
                    <a:pt x="291" y="903"/>
                    <a:pt x="298" y="901"/>
                  </a:cubicBezTo>
                  <a:cubicBezTo>
                    <a:pt x="428" y="869"/>
                    <a:pt x="548" y="930"/>
                    <a:pt x="580" y="948"/>
                  </a:cubicBezTo>
                  <a:cubicBezTo>
                    <a:pt x="898" y="870"/>
                    <a:pt x="898" y="870"/>
                    <a:pt x="898" y="870"/>
                  </a:cubicBezTo>
                  <a:cubicBezTo>
                    <a:pt x="534" y="533"/>
                    <a:pt x="534" y="533"/>
                    <a:pt x="534" y="533"/>
                  </a:cubicBezTo>
                  <a:cubicBezTo>
                    <a:pt x="529" y="528"/>
                    <a:pt x="527" y="521"/>
                    <a:pt x="528" y="514"/>
                  </a:cubicBezTo>
                  <a:cubicBezTo>
                    <a:pt x="529" y="507"/>
                    <a:pt x="534" y="501"/>
                    <a:pt x="540" y="498"/>
                  </a:cubicBezTo>
                  <a:cubicBezTo>
                    <a:pt x="642" y="457"/>
                    <a:pt x="769" y="483"/>
                    <a:pt x="899" y="572"/>
                  </a:cubicBezTo>
                  <a:cubicBezTo>
                    <a:pt x="936" y="598"/>
                    <a:pt x="1168" y="761"/>
                    <a:pt x="1214" y="793"/>
                  </a:cubicBezTo>
                  <a:cubicBezTo>
                    <a:pt x="1413" y="744"/>
                    <a:pt x="1413" y="744"/>
                    <a:pt x="1413" y="744"/>
                  </a:cubicBezTo>
                  <a:cubicBezTo>
                    <a:pt x="1483" y="727"/>
                    <a:pt x="1544" y="723"/>
                    <a:pt x="1591" y="734"/>
                  </a:cubicBezTo>
                  <a:cubicBezTo>
                    <a:pt x="1658" y="749"/>
                    <a:pt x="1681" y="788"/>
                    <a:pt x="1688" y="818"/>
                  </a:cubicBezTo>
                  <a:cubicBezTo>
                    <a:pt x="1696" y="851"/>
                    <a:pt x="1686" y="884"/>
                    <a:pt x="1659" y="910"/>
                  </a:cubicBezTo>
                  <a:cubicBezTo>
                    <a:pt x="1636" y="932"/>
                    <a:pt x="1602" y="949"/>
                    <a:pt x="1560" y="9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noProof="0"/>
            </a:p>
          </p:txBody>
        </p:sp>
      </p:grpSp>
      <p:sp>
        <p:nvSpPr>
          <p:cNvPr id="32" name="CuadroTexto 31">
            <a:extLst>
              <a:ext uri="{FF2B5EF4-FFF2-40B4-BE49-F238E27FC236}">
                <a16:creationId xmlns:a16="http://schemas.microsoft.com/office/drawing/2014/main" id="{5BDDBF94-9586-530F-A771-5980A4579F07}"/>
              </a:ext>
            </a:extLst>
          </p:cNvPr>
          <p:cNvSpPr txBox="1"/>
          <p:nvPr/>
        </p:nvSpPr>
        <p:spPr>
          <a:xfrm>
            <a:off x="302990" y="3458520"/>
            <a:ext cx="6261322" cy="3816429"/>
          </a:xfrm>
          <a:prstGeom prst="rect">
            <a:avLst/>
          </a:prstGeom>
          <a:noFill/>
        </p:spPr>
        <p:txBody>
          <a:bodyPr wrap="square" rtlCol="0">
            <a:spAutoFit/>
          </a:bodyPr>
          <a:lstStyle/>
          <a:p>
            <a:r>
              <a:rPr lang="en-IE" sz="1100" noProof="0">
                <a:solidFill>
                  <a:srgbClr val="19616F"/>
                </a:solidFill>
                <a:latin typeface="Montserrat" panose="00000500000000000000" pitchFamily="2" charset="0"/>
              </a:rPr>
              <a:t>Launching is defined as a creative and practical activity where the relevant stakeholders are brought together to ideate and co-design the most suitable solution for the identified climatic problems. This activity covers from the ideation (need finding) over co-creation (solution definition) to co-design (creating a proof concept/mock up). During this process some questions must be raised regarding the obtained feedback, is the CCLL able to receive proper feedback? If not, why not? It also includes the gathering of different approaches proposed by the selected stakeholders. Once the barriers and proposals are understood, the first Living Lab activities related to the CCLL are initiated in relation to the life-cycle approach, involving the identified participants for each activity. The main actions related to this activity are the following:</a:t>
            </a:r>
          </a:p>
          <a:p>
            <a:endParaRPr lang="en-IE" sz="1100" noProof="0">
              <a:solidFill>
                <a:srgbClr val="19616F"/>
              </a:solidFill>
              <a:latin typeface="Montserrat" panose="00000500000000000000" pitchFamily="2" charset="0"/>
            </a:endParaRPr>
          </a:p>
          <a:p>
            <a:pPr marL="285750" indent="-285750">
              <a:buFont typeface="Wingdings" panose="05000000000000000000" pitchFamily="2" charset="2"/>
              <a:buChar char="ü"/>
            </a:pPr>
            <a:r>
              <a:rPr lang="en-IE" sz="1100" noProof="0">
                <a:solidFill>
                  <a:srgbClr val="19616F"/>
                </a:solidFill>
                <a:latin typeface="Montserrat" panose="00000500000000000000" pitchFamily="2" charset="0"/>
              </a:rPr>
              <a:t>Ideate what can possibly be needed in order to co-create and co-design possible solutions. Ideally a proof of concept or mock-up should be done.  </a:t>
            </a:r>
          </a:p>
          <a:p>
            <a:pPr marL="285750" indent="-285750">
              <a:buFont typeface="Wingdings" panose="05000000000000000000" pitchFamily="2" charset="2"/>
              <a:buChar char="ü"/>
            </a:pPr>
            <a:endParaRPr lang="en-IE" sz="1100" noProof="0">
              <a:solidFill>
                <a:srgbClr val="19616F"/>
              </a:solidFill>
              <a:latin typeface="Montserrat" panose="00000500000000000000" pitchFamily="2" charset="0"/>
            </a:endParaRPr>
          </a:p>
          <a:p>
            <a:pPr marL="285750" indent="-285750">
              <a:buFont typeface="Wingdings" panose="05000000000000000000" pitchFamily="2" charset="2"/>
              <a:buChar char="ü"/>
            </a:pPr>
            <a:r>
              <a:rPr lang="en-IE" sz="1100" noProof="0">
                <a:solidFill>
                  <a:srgbClr val="19616F"/>
                </a:solidFill>
                <a:latin typeface="Montserrat" panose="00000500000000000000" pitchFamily="2" charset="0"/>
              </a:rPr>
              <a:t>Conduct a socioeconomic assessment of the ideated solution.  </a:t>
            </a:r>
          </a:p>
          <a:p>
            <a:pPr marL="285750" indent="-285750">
              <a:buFont typeface="Wingdings" panose="05000000000000000000" pitchFamily="2" charset="2"/>
              <a:buChar char="ü"/>
            </a:pPr>
            <a:endParaRPr lang="en-IE" sz="1100" noProof="0">
              <a:solidFill>
                <a:srgbClr val="19616F"/>
              </a:solidFill>
              <a:latin typeface="Montserrat" panose="00000500000000000000" pitchFamily="2" charset="0"/>
            </a:endParaRPr>
          </a:p>
          <a:p>
            <a:pPr marL="285750" indent="-285750">
              <a:buFont typeface="Wingdings" panose="05000000000000000000" pitchFamily="2" charset="2"/>
              <a:buChar char="ü"/>
            </a:pPr>
            <a:r>
              <a:rPr lang="en-IE" sz="1100" noProof="0">
                <a:solidFill>
                  <a:srgbClr val="19616F"/>
                </a:solidFill>
                <a:latin typeface="Montserrat" panose="00000500000000000000" pitchFamily="2" charset="0"/>
              </a:rPr>
              <a:t>Establish a methodology to evaluate the performance. Measurement, verification, and performance scorecards enable scale up &amp; impact assessment.  </a:t>
            </a:r>
          </a:p>
          <a:p>
            <a:pPr marL="285750" indent="-285750">
              <a:buFont typeface="Wingdings" panose="05000000000000000000" pitchFamily="2" charset="2"/>
              <a:buChar char="ü"/>
            </a:pPr>
            <a:endParaRPr lang="en-IE" sz="1100" noProof="0">
              <a:solidFill>
                <a:srgbClr val="19616F"/>
              </a:solidFill>
              <a:latin typeface="Montserrat" panose="00000500000000000000" pitchFamily="2" charset="0"/>
            </a:endParaRPr>
          </a:p>
          <a:p>
            <a:pPr marL="285750" indent="-285750">
              <a:buFont typeface="Wingdings" panose="05000000000000000000" pitchFamily="2" charset="2"/>
              <a:buChar char="ü"/>
            </a:pPr>
            <a:r>
              <a:rPr lang="en-IE" sz="1100" noProof="0">
                <a:solidFill>
                  <a:srgbClr val="19616F"/>
                </a:solidFill>
                <a:latin typeface="Montserrat" panose="00000500000000000000" pitchFamily="2" charset="0"/>
              </a:rPr>
              <a:t>Establish channels to facilitate to receive feedback (what is missing). Understand the existence of different approaches by different stakeholders. </a:t>
            </a:r>
          </a:p>
          <a:p>
            <a:endParaRPr lang="en-IE" sz="1100" noProof="0">
              <a:solidFill>
                <a:srgbClr val="19616F"/>
              </a:solidFill>
              <a:latin typeface="Montserrat" panose="00000500000000000000" pitchFamily="2" charset="0"/>
            </a:endParaRPr>
          </a:p>
        </p:txBody>
      </p:sp>
      <p:sp>
        <p:nvSpPr>
          <p:cNvPr id="27" name="Title 2">
            <a:extLst>
              <a:ext uri="{FF2B5EF4-FFF2-40B4-BE49-F238E27FC236}">
                <a16:creationId xmlns:a16="http://schemas.microsoft.com/office/drawing/2014/main" id="{3A716117-EFBE-5195-7CD6-92074C34A103}"/>
              </a:ext>
            </a:extLst>
          </p:cNvPr>
          <p:cNvSpPr txBox="1">
            <a:spLocks/>
          </p:cNvSpPr>
          <p:nvPr/>
        </p:nvSpPr>
        <p:spPr>
          <a:xfrm>
            <a:off x="365628" y="635571"/>
            <a:ext cx="6550002" cy="405463"/>
          </a:xfrm>
          <a:prstGeom prst="rect">
            <a:avLst/>
          </a:prstGeom>
        </p:spPr>
        <p:txBody>
          <a:bodyPr vert="horz" lIns="0" tIns="0" rIns="0" bIns="0" rtlCol="0" anchor="t" anchorCtr="0">
            <a:noAutofit/>
          </a:bodyPr>
          <a:lstStyle>
            <a:lvl1pPr algn="l" defTabSz="514350" rtl="0" eaLnBrk="1" latinLnBrk="0" hangingPunct="1">
              <a:lnSpc>
                <a:spcPct val="110000"/>
              </a:lnSpc>
              <a:spcBef>
                <a:spcPct val="0"/>
              </a:spcBef>
              <a:buNone/>
              <a:defRPr sz="1406" b="1" i="0" kern="1200">
                <a:solidFill>
                  <a:schemeClr val="tx2"/>
                </a:solidFill>
                <a:latin typeface="Montserrat" pitchFamily="2" charset="77"/>
                <a:ea typeface="+mj-ea"/>
                <a:cs typeface="+mj-cs"/>
              </a:defRPr>
            </a:lvl1pPr>
          </a:lstStyle>
          <a:p>
            <a:r>
              <a:rPr lang="en-IE" sz="2000" noProof="0"/>
              <a:t>PHASE 2: IDEATE &amp; CO-DESIGN</a:t>
            </a:r>
          </a:p>
          <a:p>
            <a:endParaRPr lang="en-IE" sz="2000" noProof="0">
              <a:solidFill>
                <a:srgbClr val="3EC8D9"/>
              </a:solidFill>
            </a:endParaRPr>
          </a:p>
          <a:p>
            <a:endParaRPr lang="en-IE" sz="2000" noProof="0">
              <a:solidFill>
                <a:srgbClr val="3EC8D9"/>
              </a:solidFill>
            </a:endParaRPr>
          </a:p>
          <a:p>
            <a:endParaRPr lang="en-IE" sz="900" noProof="0">
              <a:solidFill>
                <a:srgbClr val="3EC8D9"/>
              </a:solidFill>
            </a:endParaRPr>
          </a:p>
          <a:p>
            <a:r>
              <a:rPr lang="en-IE" sz="2000" noProof="0">
                <a:solidFill>
                  <a:srgbClr val="3EC8D9"/>
                </a:solidFill>
              </a:rPr>
              <a:t>Launching</a:t>
            </a:r>
            <a:endParaRPr lang="en-IE" sz="2000" noProof="0"/>
          </a:p>
          <a:p>
            <a:endParaRPr lang="en-IE" sz="2000" noProof="0"/>
          </a:p>
        </p:txBody>
      </p:sp>
      <p:sp>
        <p:nvSpPr>
          <p:cNvPr id="31" name="Rectangle 17">
            <a:extLst>
              <a:ext uri="{FF2B5EF4-FFF2-40B4-BE49-F238E27FC236}">
                <a16:creationId xmlns:a16="http://schemas.microsoft.com/office/drawing/2014/main" id="{0F82B5E2-D3DC-4201-3029-F7393AC3012B}"/>
              </a:ext>
            </a:extLst>
          </p:cNvPr>
          <p:cNvSpPr/>
          <p:nvPr/>
        </p:nvSpPr>
        <p:spPr bwMode="auto">
          <a:xfrm>
            <a:off x="366745" y="8065418"/>
            <a:ext cx="4683719" cy="349479"/>
          </a:xfrm>
          <a:prstGeom prst="rect">
            <a:avLst/>
          </a:prstGeom>
          <a:no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51435" tIns="20250" rIns="51435" bIns="25718" numCol="1" rtlCol="0" anchor="t" anchorCtr="0" compatLnSpc="1">
            <a:prstTxWarp prst="textNoShape">
              <a:avLst/>
            </a:prstTxWarp>
          </a:bodyPr>
          <a:lstStyle/>
          <a:p>
            <a:pPr defTabSz="586681" fontAlgn="base">
              <a:lnSpc>
                <a:spcPct val="115000"/>
              </a:lnSpc>
              <a:spcBef>
                <a:spcPct val="0"/>
              </a:spcBef>
              <a:spcAft>
                <a:spcPct val="0"/>
              </a:spcAft>
            </a:pPr>
            <a:r>
              <a:rPr lang="en-IE" sz="1500" b="1" noProof="0">
                <a:solidFill>
                  <a:srgbClr val="19616F"/>
                </a:solidFill>
                <a:latin typeface="Montserrat"/>
              </a:rPr>
              <a:t>Relation with SCORE CCLL activities</a:t>
            </a:r>
            <a:endParaRPr lang="en-IE" sz="1500" b="1" noProof="0">
              <a:solidFill>
                <a:srgbClr val="19616F"/>
              </a:solidFill>
              <a:latin typeface="Montserrat" panose="00000500000000000000" pitchFamily="2" charset="0"/>
            </a:endParaRPr>
          </a:p>
        </p:txBody>
      </p:sp>
      <p:sp>
        <p:nvSpPr>
          <p:cNvPr id="33" name="Rectángulo 32">
            <a:extLst>
              <a:ext uri="{FF2B5EF4-FFF2-40B4-BE49-F238E27FC236}">
                <a16:creationId xmlns:a16="http://schemas.microsoft.com/office/drawing/2014/main" id="{643EC77D-5346-381D-7BC7-6C53CFB0F7A6}"/>
              </a:ext>
            </a:extLst>
          </p:cNvPr>
          <p:cNvSpPr/>
          <p:nvPr/>
        </p:nvSpPr>
        <p:spPr>
          <a:xfrm>
            <a:off x="366746" y="8331532"/>
            <a:ext cx="6256308" cy="897134"/>
          </a:xfrm>
          <a:prstGeom prst="rect">
            <a:avLst/>
          </a:prstGeom>
          <a:noFill/>
          <a:ln w="19050">
            <a:solidFill>
              <a:srgbClr val="1961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noProof="0"/>
          </a:p>
        </p:txBody>
      </p:sp>
      <p:sp>
        <p:nvSpPr>
          <p:cNvPr id="37" name="Rectangle 17">
            <a:extLst>
              <a:ext uri="{FF2B5EF4-FFF2-40B4-BE49-F238E27FC236}">
                <a16:creationId xmlns:a16="http://schemas.microsoft.com/office/drawing/2014/main" id="{4B90EF97-2D21-D2C8-AC89-EE2861FE6416}"/>
              </a:ext>
            </a:extLst>
          </p:cNvPr>
          <p:cNvSpPr/>
          <p:nvPr/>
        </p:nvSpPr>
        <p:spPr bwMode="auto">
          <a:xfrm>
            <a:off x="451657" y="8390471"/>
            <a:ext cx="1940609" cy="779255"/>
          </a:xfrm>
          <a:prstGeom prst="rect">
            <a:avLst/>
          </a:prstGeom>
          <a:solidFill>
            <a:srgbClr val="D8EEF0"/>
          </a:solidFill>
          <a:ln w="9525"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algn="ctr" defTabSz="1042988" fontAlgn="base">
              <a:lnSpc>
                <a:spcPct val="115000"/>
              </a:lnSpc>
              <a:spcBef>
                <a:spcPct val="0"/>
              </a:spcBef>
              <a:spcAft>
                <a:spcPct val="0"/>
              </a:spcAft>
            </a:pPr>
            <a:r>
              <a:rPr lang="en-IE" sz="800" b="1" noProof="0">
                <a:solidFill>
                  <a:schemeClr val="bg1">
                    <a:lumMod val="50000"/>
                  </a:schemeClr>
                </a:solidFill>
                <a:latin typeface="Montserrat"/>
              </a:rPr>
              <a:t>What:</a:t>
            </a:r>
            <a:r>
              <a:rPr lang="en-IE" sz="800" noProof="0">
                <a:solidFill>
                  <a:schemeClr val="bg1">
                    <a:lumMod val="50000"/>
                  </a:schemeClr>
                </a:solidFill>
                <a:latin typeface="Montserrat"/>
              </a:rPr>
              <a:t> Workshop to co-create &amp; co-design the EBA solution</a:t>
            </a:r>
            <a:endParaRPr lang="en-IE" noProof="0">
              <a:solidFill>
                <a:schemeClr val="bg1">
                  <a:lumMod val="50000"/>
                </a:schemeClr>
              </a:solidFill>
              <a:latin typeface="Montserrat"/>
            </a:endParaRPr>
          </a:p>
          <a:p>
            <a:pPr algn="ctr" defTabSz="1042988" fontAlgn="base">
              <a:lnSpc>
                <a:spcPct val="115000"/>
              </a:lnSpc>
              <a:spcBef>
                <a:spcPct val="0"/>
              </a:spcBef>
              <a:spcAft>
                <a:spcPct val="0"/>
              </a:spcAft>
            </a:pPr>
            <a:r>
              <a:rPr lang="en-IE" sz="800" b="1" noProof="0">
                <a:solidFill>
                  <a:schemeClr val="bg1">
                    <a:lumMod val="50000"/>
                  </a:schemeClr>
                </a:solidFill>
                <a:latin typeface="Montserrat"/>
              </a:rPr>
              <a:t>By: </a:t>
            </a:r>
            <a:r>
              <a:rPr lang="en-IE" sz="800" noProof="0">
                <a:solidFill>
                  <a:schemeClr val="bg1">
                    <a:lumMod val="50000"/>
                  </a:schemeClr>
                </a:solidFill>
                <a:latin typeface="Montserrat"/>
              </a:rPr>
              <a:t>CCLL core team &amp; end users</a:t>
            </a:r>
          </a:p>
        </p:txBody>
      </p:sp>
      <p:sp>
        <p:nvSpPr>
          <p:cNvPr id="38" name="Rectangle 17">
            <a:extLst>
              <a:ext uri="{FF2B5EF4-FFF2-40B4-BE49-F238E27FC236}">
                <a16:creationId xmlns:a16="http://schemas.microsoft.com/office/drawing/2014/main" id="{712A457F-0E2F-864B-51E3-D26749E89021}"/>
              </a:ext>
            </a:extLst>
          </p:cNvPr>
          <p:cNvSpPr/>
          <p:nvPr/>
        </p:nvSpPr>
        <p:spPr bwMode="auto">
          <a:xfrm>
            <a:off x="4571343" y="8382037"/>
            <a:ext cx="1940609" cy="779255"/>
          </a:xfrm>
          <a:prstGeom prst="rect">
            <a:avLst/>
          </a:prstGeom>
          <a:solidFill>
            <a:schemeClr val="accent5">
              <a:lumMod val="40000"/>
              <a:lumOff val="60000"/>
            </a:schemeClr>
          </a:solidFill>
          <a:ln w="9525"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algn="ctr" defTabSz="1042988" fontAlgn="base">
              <a:lnSpc>
                <a:spcPct val="115000"/>
              </a:lnSpc>
              <a:spcBef>
                <a:spcPct val="0"/>
              </a:spcBef>
              <a:spcAft>
                <a:spcPct val="0"/>
              </a:spcAft>
            </a:pPr>
            <a:r>
              <a:rPr lang="en-IE" sz="800" b="1" noProof="0">
                <a:solidFill>
                  <a:schemeClr val="bg1">
                    <a:lumMod val="50000"/>
                  </a:schemeClr>
                </a:solidFill>
                <a:latin typeface="Montserrat"/>
              </a:rPr>
              <a:t>What:</a:t>
            </a:r>
            <a:r>
              <a:rPr lang="en-IE" sz="800" noProof="0">
                <a:solidFill>
                  <a:schemeClr val="bg1">
                    <a:lumMod val="50000"/>
                  </a:schemeClr>
                </a:solidFill>
                <a:latin typeface="Montserrat"/>
              </a:rPr>
              <a:t> Conduct a socio-economic assessment of the proposed EBA interventions</a:t>
            </a:r>
            <a:endParaRPr lang="en-IE" noProof="0">
              <a:solidFill>
                <a:schemeClr val="bg1">
                  <a:lumMod val="50000"/>
                </a:schemeClr>
              </a:solidFill>
            </a:endParaRPr>
          </a:p>
          <a:p>
            <a:pPr algn="ctr" defTabSz="1042988" fontAlgn="base">
              <a:lnSpc>
                <a:spcPct val="115000"/>
              </a:lnSpc>
              <a:spcBef>
                <a:spcPct val="0"/>
              </a:spcBef>
              <a:spcAft>
                <a:spcPct val="0"/>
              </a:spcAft>
            </a:pPr>
            <a:r>
              <a:rPr lang="en-IE" sz="800" b="1" noProof="0">
                <a:solidFill>
                  <a:schemeClr val="bg1">
                    <a:lumMod val="50000"/>
                  </a:schemeClr>
                </a:solidFill>
                <a:latin typeface="Montserrat" panose="00000500000000000000" pitchFamily="2" charset="0"/>
              </a:rPr>
              <a:t>By: </a:t>
            </a:r>
            <a:r>
              <a:rPr lang="en-IE" sz="800" noProof="0">
                <a:solidFill>
                  <a:schemeClr val="bg1">
                    <a:lumMod val="50000"/>
                  </a:schemeClr>
                </a:solidFill>
                <a:latin typeface="Montserrat" panose="00000500000000000000" pitchFamily="2" charset="0"/>
              </a:rPr>
              <a:t>CCLL core team</a:t>
            </a:r>
          </a:p>
        </p:txBody>
      </p:sp>
      <p:sp>
        <p:nvSpPr>
          <p:cNvPr id="39" name="Rectangle 17">
            <a:extLst>
              <a:ext uri="{FF2B5EF4-FFF2-40B4-BE49-F238E27FC236}">
                <a16:creationId xmlns:a16="http://schemas.microsoft.com/office/drawing/2014/main" id="{5BC4A6F3-F79A-3403-A7EB-BC89356E2F50}"/>
              </a:ext>
            </a:extLst>
          </p:cNvPr>
          <p:cNvSpPr/>
          <p:nvPr/>
        </p:nvSpPr>
        <p:spPr bwMode="auto">
          <a:xfrm>
            <a:off x="2519632" y="8381711"/>
            <a:ext cx="1940609" cy="779255"/>
          </a:xfrm>
          <a:prstGeom prst="rect">
            <a:avLst/>
          </a:prstGeom>
          <a:solidFill>
            <a:srgbClr val="A51890">
              <a:alpha val="20000"/>
            </a:srgbClr>
          </a:solidFill>
          <a:ln w="9525"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algn="ctr" defTabSz="1042988" fontAlgn="base">
              <a:lnSpc>
                <a:spcPct val="115000"/>
              </a:lnSpc>
              <a:spcBef>
                <a:spcPct val="0"/>
              </a:spcBef>
              <a:spcAft>
                <a:spcPct val="0"/>
              </a:spcAft>
            </a:pPr>
            <a:r>
              <a:rPr lang="en-IE" sz="800" b="1" noProof="0">
                <a:solidFill>
                  <a:schemeClr val="bg1">
                    <a:lumMod val="50000"/>
                  </a:schemeClr>
                </a:solidFill>
                <a:latin typeface="Montserrat"/>
              </a:rPr>
              <a:t>What:</a:t>
            </a:r>
            <a:r>
              <a:rPr lang="en-IE" sz="800" noProof="0">
                <a:solidFill>
                  <a:schemeClr val="bg1">
                    <a:lumMod val="50000"/>
                  </a:schemeClr>
                </a:solidFill>
                <a:latin typeface="Montserrat"/>
              </a:rPr>
              <a:t> Develop a financial resilience strategy considering the co-designed EBA solution</a:t>
            </a:r>
            <a:endParaRPr lang="en-IE" noProof="0">
              <a:solidFill>
                <a:schemeClr val="bg1">
                  <a:lumMod val="50000"/>
                </a:schemeClr>
              </a:solidFill>
              <a:latin typeface="Montserrat"/>
            </a:endParaRPr>
          </a:p>
          <a:p>
            <a:pPr algn="ctr" defTabSz="1042988" fontAlgn="base">
              <a:lnSpc>
                <a:spcPct val="115000"/>
              </a:lnSpc>
              <a:spcBef>
                <a:spcPct val="0"/>
              </a:spcBef>
              <a:spcAft>
                <a:spcPct val="0"/>
              </a:spcAft>
            </a:pPr>
            <a:r>
              <a:rPr lang="en-IE" sz="800" b="1" noProof="0">
                <a:solidFill>
                  <a:schemeClr val="bg1">
                    <a:lumMod val="50000"/>
                  </a:schemeClr>
                </a:solidFill>
                <a:latin typeface="Montserrat"/>
              </a:rPr>
              <a:t>By: </a:t>
            </a:r>
            <a:r>
              <a:rPr lang="en-IE" sz="800" noProof="0">
                <a:solidFill>
                  <a:schemeClr val="bg1">
                    <a:lumMod val="50000"/>
                  </a:schemeClr>
                </a:solidFill>
                <a:latin typeface="Montserrat"/>
              </a:rPr>
              <a:t>CCLL core team</a:t>
            </a:r>
          </a:p>
        </p:txBody>
      </p:sp>
      <p:sp>
        <p:nvSpPr>
          <p:cNvPr id="13" name="Rectangle 17">
            <a:extLst>
              <a:ext uri="{FF2B5EF4-FFF2-40B4-BE49-F238E27FC236}">
                <a16:creationId xmlns:a16="http://schemas.microsoft.com/office/drawing/2014/main" id="{399A013F-AA6B-8E5F-9644-18EB092202AB}"/>
              </a:ext>
            </a:extLst>
          </p:cNvPr>
          <p:cNvSpPr/>
          <p:nvPr/>
        </p:nvSpPr>
        <p:spPr bwMode="auto">
          <a:xfrm>
            <a:off x="226732" y="9464691"/>
            <a:ext cx="547206" cy="314309"/>
          </a:xfrm>
          <a:prstGeom prst="rect">
            <a:avLst/>
          </a:prstGeom>
          <a:noFill/>
          <a:ln w="9525" cap="flat" cmpd="sng" algn="ctr">
            <a:noFill/>
            <a:prstDash val="solid"/>
            <a:round/>
            <a:headEnd type="none" w="med" len="med"/>
            <a:tailEnd type="none" w="med" len="med"/>
          </a:ln>
          <a:effectLst/>
        </p:spPr>
        <p:txBody>
          <a:bodyPr vert="horz" wrap="square" lIns="51435" tIns="20250" rIns="51435" bIns="25718" numCol="1" rtlCol="0" anchor="t" anchorCtr="0" compatLnSpc="1">
            <a:prstTxWarp prst="textNoShape">
              <a:avLst/>
            </a:prstTxWarp>
          </a:bodyPr>
          <a:lstStyle/>
          <a:p>
            <a:pPr defTabSz="586681" fontAlgn="base">
              <a:lnSpc>
                <a:spcPct val="115000"/>
              </a:lnSpc>
              <a:spcBef>
                <a:spcPct val="0"/>
              </a:spcBef>
              <a:spcAft>
                <a:spcPct val="0"/>
              </a:spcAft>
            </a:pPr>
            <a:fld id="{C7F9F5D2-F249-437F-B385-641910E1607D}" type="slidenum">
              <a:rPr lang="en-IE" sz="1200" noProof="0" smtClean="0">
                <a:solidFill>
                  <a:schemeClr val="bg1">
                    <a:lumMod val="50000"/>
                  </a:schemeClr>
                </a:solidFill>
                <a:latin typeface="Montserrat" panose="00000500000000000000" pitchFamily="2" charset="0"/>
              </a:rPr>
              <a:t>15</a:t>
            </a:fld>
            <a:endParaRPr lang="en-IE" sz="1200" noProof="0">
              <a:solidFill>
                <a:schemeClr val="bg1">
                  <a:lumMod val="50000"/>
                </a:schemeClr>
              </a:solidFill>
              <a:latin typeface="Montserrat" panose="00000500000000000000" pitchFamily="2" charset="0"/>
            </a:endParaRPr>
          </a:p>
          <a:p>
            <a:pPr defTabSz="586681" fontAlgn="base">
              <a:lnSpc>
                <a:spcPct val="115000"/>
              </a:lnSpc>
              <a:spcBef>
                <a:spcPct val="0"/>
              </a:spcBef>
              <a:spcAft>
                <a:spcPct val="0"/>
              </a:spcAft>
            </a:pPr>
            <a:endParaRPr lang="en-IE" sz="1200" noProof="0">
              <a:solidFill>
                <a:schemeClr val="bg1">
                  <a:lumMod val="50000"/>
                </a:schemeClr>
              </a:solidFill>
              <a:latin typeface="Montserrat" panose="00000500000000000000" pitchFamily="2" charset="0"/>
            </a:endParaRPr>
          </a:p>
          <a:p>
            <a:pPr defTabSz="586681" fontAlgn="base">
              <a:lnSpc>
                <a:spcPct val="115000"/>
              </a:lnSpc>
              <a:spcBef>
                <a:spcPct val="0"/>
              </a:spcBef>
              <a:spcAft>
                <a:spcPct val="0"/>
              </a:spcAft>
            </a:pPr>
            <a:endParaRPr lang="en-IE" sz="1200" noProof="0">
              <a:solidFill>
                <a:schemeClr val="bg1">
                  <a:lumMod val="50000"/>
                </a:schemeClr>
              </a:solidFill>
              <a:latin typeface="Montserrat" panose="00000500000000000000" pitchFamily="2" charset="0"/>
            </a:endParaRPr>
          </a:p>
          <a:p>
            <a:pPr defTabSz="586681" fontAlgn="base">
              <a:lnSpc>
                <a:spcPct val="115000"/>
              </a:lnSpc>
              <a:spcBef>
                <a:spcPct val="0"/>
              </a:spcBef>
              <a:spcAft>
                <a:spcPct val="0"/>
              </a:spcAft>
            </a:pPr>
            <a:endParaRPr lang="en-IE" sz="1200" noProof="0">
              <a:solidFill>
                <a:schemeClr val="bg1">
                  <a:lumMod val="50000"/>
                </a:schemeClr>
              </a:solidFill>
              <a:latin typeface="Montserrat" panose="00000500000000000000" pitchFamily="2" charset="0"/>
            </a:endParaRPr>
          </a:p>
          <a:p>
            <a:pPr defTabSz="586681" fontAlgn="base">
              <a:lnSpc>
                <a:spcPct val="115000"/>
              </a:lnSpc>
              <a:spcBef>
                <a:spcPct val="0"/>
              </a:spcBef>
              <a:spcAft>
                <a:spcPct val="0"/>
              </a:spcAft>
            </a:pPr>
            <a:endParaRPr lang="en-IE" sz="1200" noProof="0">
              <a:solidFill>
                <a:schemeClr val="bg1">
                  <a:lumMod val="50000"/>
                </a:schemeClr>
              </a:solidFill>
              <a:latin typeface="Montserrat" panose="00000500000000000000" pitchFamily="2" charset="0"/>
            </a:endParaRPr>
          </a:p>
        </p:txBody>
      </p:sp>
    </p:spTree>
    <p:extLst>
      <p:ext uri="{BB962C8B-B14F-4D97-AF65-F5344CB8AC3E}">
        <p14:creationId xmlns:p14="http://schemas.microsoft.com/office/powerpoint/2010/main" val="3367727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a:extLst>
              <a:ext uri="{FF2B5EF4-FFF2-40B4-BE49-F238E27FC236}">
                <a16:creationId xmlns:a16="http://schemas.microsoft.com/office/drawing/2014/main" id="{21A1F571-7790-910F-1161-0BCED6DF3972}"/>
              </a:ext>
            </a:extLst>
          </p:cNvPr>
          <p:cNvSpPr txBox="1"/>
          <p:nvPr/>
        </p:nvSpPr>
        <p:spPr>
          <a:xfrm>
            <a:off x="302990" y="1032679"/>
            <a:ext cx="6208962" cy="600164"/>
          </a:xfrm>
          <a:prstGeom prst="rect">
            <a:avLst/>
          </a:prstGeom>
          <a:solidFill>
            <a:schemeClr val="bg1"/>
          </a:solidFill>
        </p:spPr>
        <p:txBody>
          <a:bodyPr wrap="square" rtlCol="0">
            <a:spAutoFit/>
          </a:bodyPr>
          <a:lstStyle/>
          <a:p>
            <a:r>
              <a:rPr lang="en-IE" sz="1100" noProof="0">
                <a:solidFill>
                  <a:srgbClr val="19616F"/>
                </a:solidFill>
                <a:latin typeface="Montserrat" panose="00000500000000000000" pitchFamily="2" charset="0"/>
              </a:rPr>
              <a:t>The third phase is related to the implementation of the ideated and co-created solutions. The principal objective of this phase is to pilot the developed solutions to test their applicability and utility in the field. </a:t>
            </a:r>
          </a:p>
        </p:txBody>
      </p:sp>
      <p:grpSp>
        <p:nvGrpSpPr>
          <p:cNvPr id="18" name="Grupo 17">
            <a:extLst>
              <a:ext uri="{FF2B5EF4-FFF2-40B4-BE49-F238E27FC236}">
                <a16:creationId xmlns:a16="http://schemas.microsoft.com/office/drawing/2014/main" id="{26B3F5C3-B44D-3FFF-05C2-53596D4DB5B1}"/>
              </a:ext>
            </a:extLst>
          </p:cNvPr>
          <p:cNvGrpSpPr/>
          <p:nvPr/>
        </p:nvGrpSpPr>
        <p:grpSpPr>
          <a:xfrm>
            <a:off x="2396518" y="1780813"/>
            <a:ext cx="1611039" cy="1611038"/>
            <a:chOff x="9290396" y="3351224"/>
            <a:chExt cx="324000" cy="324000"/>
          </a:xfrm>
          <a:solidFill>
            <a:srgbClr val="56B5D1"/>
          </a:solidFill>
        </p:grpSpPr>
        <p:sp>
          <p:nvSpPr>
            <p:cNvPr id="19" name="Freeform 972">
              <a:extLst>
                <a:ext uri="{FF2B5EF4-FFF2-40B4-BE49-F238E27FC236}">
                  <a16:creationId xmlns:a16="http://schemas.microsoft.com/office/drawing/2014/main" id="{B4B94BBA-109D-2591-4E66-DB3BB2BB886E}"/>
                </a:ext>
              </a:extLst>
            </p:cNvPr>
            <p:cNvSpPr>
              <a:spLocks noEditPoints="1"/>
            </p:cNvSpPr>
            <p:nvPr/>
          </p:nvSpPr>
          <p:spPr bwMode="auto">
            <a:xfrm>
              <a:off x="9370326" y="3438675"/>
              <a:ext cx="166996" cy="103221"/>
            </a:xfrm>
            <a:custGeom>
              <a:avLst/>
              <a:gdLst>
                <a:gd name="T0" fmla="*/ 400 w 801"/>
                <a:gd name="T1" fmla="*/ 0 h 493"/>
                <a:gd name="T2" fmla="*/ 0 w 801"/>
                <a:gd name="T3" fmla="*/ 246 h 493"/>
                <a:gd name="T4" fmla="*/ 400 w 801"/>
                <a:gd name="T5" fmla="*/ 493 h 493"/>
                <a:gd name="T6" fmla="*/ 801 w 801"/>
                <a:gd name="T7" fmla="*/ 246 h 493"/>
                <a:gd name="T8" fmla="*/ 400 w 801"/>
                <a:gd name="T9" fmla="*/ 0 h 493"/>
                <a:gd name="T10" fmla="*/ 400 w 801"/>
                <a:gd name="T11" fmla="*/ 405 h 493"/>
                <a:gd name="T12" fmla="*/ 246 w 801"/>
                <a:gd name="T13" fmla="*/ 250 h 493"/>
                <a:gd name="T14" fmla="*/ 400 w 801"/>
                <a:gd name="T15" fmla="*/ 96 h 493"/>
                <a:gd name="T16" fmla="*/ 555 w 801"/>
                <a:gd name="T17" fmla="*/ 250 h 493"/>
                <a:gd name="T18" fmla="*/ 400 w 801"/>
                <a:gd name="T19" fmla="*/ 405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1" h="493">
                  <a:moveTo>
                    <a:pt x="400" y="0"/>
                  </a:moveTo>
                  <a:cubicBezTo>
                    <a:pt x="232" y="0"/>
                    <a:pt x="76" y="96"/>
                    <a:pt x="0" y="246"/>
                  </a:cubicBezTo>
                  <a:cubicBezTo>
                    <a:pt x="76" y="399"/>
                    <a:pt x="229" y="493"/>
                    <a:pt x="400" y="493"/>
                  </a:cubicBezTo>
                  <a:cubicBezTo>
                    <a:pt x="572" y="493"/>
                    <a:pt x="724" y="399"/>
                    <a:pt x="801" y="246"/>
                  </a:cubicBezTo>
                  <a:cubicBezTo>
                    <a:pt x="725" y="96"/>
                    <a:pt x="569" y="0"/>
                    <a:pt x="400" y="0"/>
                  </a:cubicBezTo>
                  <a:close/>
                  <a:moveTo>
                    <a:pt x="400" y="405"/>
                  </a:moveTo>
                  <a:cubicBezTo>
                    <a:pt x="315" y="405"/>
                    <a:pt x="246" y="336"/>
                    <a:pt x="246" y="250"/>
                  </a:cubicBezTo>
                  <a:cubicBezTo>
                    <a:pt x="246" y="165"/>
                    <a:pt x="315" y="96"/>
                    <a:pt x="400" y="96"/>
                  </a:cubicBezTo>
                  <a:cubicBezTo>
                    <a:pt x="486" y="96"/>
                    <a:pt x="555" y="165"/>
                    <a:pt x="555" y="250"/>
                  </a:cubicBezTo>
                  <a:cubicBezTo>
                    <a:pt x="555" y="336"/>
                    <a:pt x="486" y="405"/>
                    <a:pt x="400" y="4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noProof="0"/>
            </a:p>
          </p:txBody>
        </p:sp>
        <p:sp>
          <p:nvSpPr>
            <p:cNvPr id="20" name="Oval 973">
              <a:extLst>
                <a:ext uri="{FF2B5EF4-FFF2-40B4-BE49-F238E27FC236}">
                  <a16:creationId xmlns:a16="http://schemas.microsoft.com/office/drawing/2014/main" id="{268213F8-2A76-B38D-7562-E466BBA05C13}"/>
                </a:ext>
              </a:extLst>
            </p:cNvPr>
            <p:cNvSpPr>
              <a:spLocks noChangeArrowheads="1"/>
            </p:cNvSpPr>
            <p:nvPr/>
          </p:nvSpPr>
          <p:spPr bwMode="auto">
            <a:xfrm>
              <a:off x="9428845" y="3465914"/>
              <a:ext cx="49956" cy="5161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noProof="0"/>
            </a:p>
          </p:txBody>
        </p:sp>
        <p:sp>
          <p:nvSpPr>
            <p:cNvPr id="21" name="Freeform 974">
              <a:extLst>
                <a:ext uri="{FF2B5EF4-FFF2-40B4-BE49-F238E27FC236}">
                  <a16:creationId xmlns:a16="http://schemas.microsoft.com/office/drawing/2014/main" id="{1996E4A3-3347-35E7-F716-6200FA4039FD}"/>
                </a:ext>
              </a:extLst>
            </p:cNvPr>
            <p:cNvSpPr>
              <a:spLocks noEditPoints="1"/>
            </p:cNvSpPr>
            <p:nvPr/>
          </p:nvSpPr>
          <p:spPr bwMode="auto">
            <a:xfrm>
              <a:off x="9290396" y="3351224"/>
              <a:ext cx="324000" cy="324000"/>
            </a:xfrm>
            <a:custGeom>
              <a:avLst/>
              <a:gdLst>
                <a:gd name="T0" fmla="*/ 774 w 1547"/>
                <a:gd name="T1" fmla="*/ 0 h 1547"/>
                <a:gd name="T2" fmla="*/ 0 w 1547"/>
                <a:gd name="T3" fmla="*/ 774 h 1547"/>
                <a:gd name="T4" fmla="*/ 774 w 1547"/>
                <a:gd name="T5" fmla="*/ 1547 h 1547"/>
                <a:gd name="T6" fmla="*/ 1547 w 1547"/>
                <a:gd name="T7" fmla="*/ 774 h 1547"/>
                <a:gd name="T8" fmla="*/ 774 w 1547"/>
                <a:gd name="T9" fmla="*/ 0 h 1547"/>
                <a:gd name="T10" fmla="*/ 1050 w 1547"/>
                <a:gd name="T11" fmla="*/ 1043 h 1547"/>
                <a:gd name="T12" fmla="*/ 776 w 1547"/>
                <a:gd name="T13" fmla="*/ 1215 h 1547"/>
                <a:gd name="T14" fmla="*/ 767 w 1547"/>
                <a:gd name="T15" fmla="*/ 1217 h 1547"/>
                <a:gd name="T16" fmla="*/ 758 w 1547"/>
                <a:gd name="T17" fmla="*/ 1215 h 1547"/>
                <a:gd name="T18" fmla="*/ 497 w 1547"/>
                <a:gd name="T19" fmla="*/ 1045 h 1547"/>
                <a:gd name="T20" fmla="*/ 492 w 1547"/>
                <a:gd name="T21" fmla="*/ 1022 h 1547"/>
                <a:gd name="T22" fmla="*/ 515 w 1547"/>
                <a:gd name="T23" fmla="*/ 1017 h 1547"/>
                <a:gd name="T24" fmla="*/ 767 w 1547"/>
                <a:gd name="T25" fmla="*/ 1181 h 1547"/>
                <a:gd name="T26" fmla="*/ 1032 w 1547"/>
                <a:gd name="T27" fmla="*/ 1015 h 1547"/>
                <a:gd name="T28" fmla="*/ 1055 w 1547"/>
                <a:gd name="T29" fmla="*/ 1020 h 1547"/>
                <a:gd name="T30" fmla="*/ 1050 w 1547"/>
                <a:gd name="T31" fmla="*/ 1043 h 1547"/>
                <a:gd name="T32" fmla="*/ 1208 w 1547"/>
                <a:gd name="T33" fmla="*/ 674 h 1547"/>
                <a:gd name="T34" fmla="*/ 773 w 1547"/>
                <a:gd name="T35" fmla="*/ 946 h 1547"/>
                <a:gd name="T36" fmla="*/ 339 w 1547"/>
                <a:gd name="T37" fmla="*/ 674 h 1547"/>
                <a:gd name="T38" fmla="*/ 339 w 1547"/>
                <a:gd name="T39" fmla="*/ 659 h 1547"/>
                <a:gd name="T40" fmla="*/ 773 w 1547"/>
                <a:gd name="T41" fmla="*/ 387 h 1547"/>
                <a:gd name="T42" fmla="*/ 1208 w 1547"/>
                <a:gd name="T43" fmla="*/ 659 h 1547"/>
                <a:gd name="T44" fmla="*/ 1208 w 1547"/>
                <a:gd name="T45" fmla="*/ 674 h 1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47" h="1547">
                  <a:moveTo>
                    <a:pt x="774" y="0"/>
                  </a:moveTo>
                  <a:cubicBezTo>
                    <a:pt x="346" y="0"/>
                    <a:pt x="0" y="347"/>
                    <a:pt x="0" y="774"/>
                  </a:cubicBezTo>
                  <a:cubicBezTo>
                    <a:pt x="0" y="1201"/>
                    <a:pt x="346" y="1547"/>
                    <a:pt x="774" y="1547"/>
                  </a:cubicBezTo>
                  <a:cubicBezTo>
                    <a:pt x="1201" y="1547"/>
                    <a:pt x="1547" y="1201"/>
                    <a:pt x="1547" y="774"/>
                  </a:cubicBezTo>
                  <a:cubicBezTo>
                    <a:pt x="1547" y="347"/>
                    <a:pt x="1201" y="0"/>
                    <a:pt x="774" y="0"/>
                  </a:cubicBezTo>
                  <a:close/>
                  <a:moveTo>
                    <a:pt x="1050" y="1043"/>
                  </a:moveTo>
                  <a:cubicBezTo>
                    <a:pt x="776" y="1215"/>
                    <a:pt x="776" y="1215"/>
                    <a:pt x="776" y="1215"/>
                  </a:cubicBezTo>
                  <a:cubicBezTo>
                    <a:pt x="773" y="1216"/>
                    <a:pt x="770" y="1217"/>
                    <a:pt x="767" y="1217"/>
                  </a:cubicBezTo>
                  <a:cubicBezTo>
                    <a:pt x="764" y="1217"/>
                    <a:pt x="761" y="1216"/>
                    <a:pt x="758" y="1215"/>
                  </a:cubicBezTo>
                  <a:cubicBezTo>
                    <a:pt x="497" y="1045"/>
                    <a:pt x="497" y="1045"/>
                    <a:pt x="497" y="1045"/>
                  </a:cubicBezTo>
                  <a:cubicBezTo>
                    <a:pt x="489" y="1040"/>
                    <a:pt x="487" y="1030"/>
                    <a:pt x="492" y="1022"/>
                  </a:cubicBezTo>
                  <a:cubicBezTo>
                    <a:pt x="497" y="1014"/>
                    <a:pt x="507" y="1012"/>
                    <a:pt x="515" y="1017"/>
                  </a:cubicBezTo>
                  <a:cubicBezTo>
                    <a:pt x="767" y="1181"/>
                    <a:pt x="767" y="1181"/>
                    <a:pt x="767" y="1181"/>
                  </a:cubicBezTo>
                  <a:cubicBezTo>
                    <a:pt x="1032" y="1015"/>
                    <a:pt x="1032" y="1015"/>
                    <a:pt x="1032" y="1015"/>
                  </a:cubicBezTo>
                  <a:cubicBezTo>
                    <a:pt x="1040" y="1010"/>
                    <a:pt x="1050" y="1012"/>
                    <a:pt x="1055" y="1020"/>
                  </a:cubicBezTo>
                  <a:cubicBezTo>
                    <a:pt x="1060" y="1028"/>
                    <a:pt x="1058" y="1038"/>
                    <a:pt x="1050" y="1043"/>
                  </a:cubicBezTo>
                  <a:close/>
                  <a:moveTo>
                    <a:pt x="1208" y="674"/>
                  </a:moveTo>
                  <a:cubicBezTo>
                    <a:pt x="1126" y="842"/>
                    <a:pt x="960" y="946"/>
                    <a:pt x="773" y="946"/>
                  </a:cubicBezTo>
                  <a:cubicBezTo>
                    <a:pt x="587" y="946"/>
                    <a:pt x="420" y="842"/>
                    <a:pt x="339" y="674"/>
                  </a:cubicBezTo>
                  <a:cubicBezTo>
                    <a:pt x="337" y="669"/>
                    <a:pt x="337" y="664"/>
                    <a:pt x="339" y="659"/>
                  </a:cubicBezTo>
                  <a:cubicBezTo>
                    <a:pt x="419" y="494"/>
                    <a:pt x="590" y="387"/>
                    <a:pt x="773" y="387"/>
                  </a:cubicBezTo>
                  <a:cubicBezTo>
                    <a:pt x="957" y="387"/>
                    <a:pt x="1128" y="494"/>
                    <a:pt x="1208" y="659"/>
                  </a:cubicBezTo>
                  <a:cubicBezTo>
                    <a:pt x="1210" y="664"/>
                    <a:pt x="1210" y="669"/>
                    <a:pt x="1208" y="6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noProof="0"/>
            </a:p>
          </p:txBody>
        </p:sp>
        <p:sp>
          <p:nvSpPr>
            <p:cNvPr id="22" name="Rectángulo 21">
              <a:extLst>
                <a:ext uri="{FF2B5EF4-FFF2-40B4-BE49-F238E27FC236}">
                  <a16:creationId xmlns:a16="http://schemas.microsoft.com/office/drawing/2014/main" id="{2AB6E9FB-A89F-3A3D-7DA2-46F7DBA59422}"/>
                </a:ext>
              </a:extLst>
            </p:cNvPr>
            <p:cNvSpPr/>
            <p:nvPr/>
          </p:nvSpPr>
          <p:spPr>
            <a:xfrm>
              <a:off x="9370326" y="3555454"/>
              <a:ext cx="178487" cy="531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noProof="0"/>
            </a:p>
          </p:txBody>
        </p:sp>
      </p:grpSp>
      <p:sp>
        <p:nvSpPr>
          <p:cNvPr id="32" name="CuadroTexto 31">
            <a:extLst>
              <a:ext uri="{FF2B5EF4-FFF2-40B4-BE49-F238E27FC236}">
                <a16:creationId xmlns:a16="http://schemas.microsoft.com/office/drawing/2014/main" id="{5BDDBF94-9586-530F-A771-5980A4579F07}"/>
              </a:ext>
            </a:extLst>
          </p:cNvPr>
          <p:cNvSpPr txBox="1"/>
          <p:nvPr/>
        </p:nvSpPr>
        <p:spPr>
          <a:xfrm>
            <a:off x="302990" y="3408084"/>
            <a:ext cx="6261322" cy="4154984"/>
          </a:xfrm>
          <a:prstGeom prst="rect">
            <a:avLst/>
          </a:prstGeom>
          <a:noFill/>
        </p:spPr>
        <p:txBody>
          <a:bodyPr wrap="square" lIns="91440" tIns="45720" rIns="91440" bIns="45720" rtlCol="0" anchor="t">
            <a:spAutoFit/>
          </a:bodyPr>
          <a:lstStyle/>
          <a:p>
            <a:r>
              <a:rPr lang="en-IE" sz="1100" noProof="0">
                <a:solidFill>
                  <a:srgbClr val="19616F"/>
                </a:solidFill>
                <a:latin typeface="Montserrat" panose="00000500000000000000" pitchFamily="2" charset="0"/>
              </a:rPr>
              <a:t>Monitoring is an implementation activity where technology is prototyped and tested to monitor the locations for the designed solutions in the previous activities. Hence, this activity can be explained as the process of understanding and evaluating the suitability of the actions and decisions taken by the CCLL, which includes the identification of the strongest and weakest areas or locations. It includes the monitoring process of the established goals by the CCLL as well as the definition of an evaluation process to measure and verify the performance of the chosen actions.  The main actions related to this activity are the following:</a:t>
            </a:r>
          </a:p>
          <a:p>
            <a:endParaRPr lang="en-IE" sz="1100" noProof="0">
              <a:solidFill>
                <a:srgbClr val="19616F"/>
              </a:solidFill>
              <a:latin typeface="Montserrat" panose="00000500000000000000" pitchFamily="2" charset="0"/>
            </a:endParaRPr>
          </a:p>
          <a:p>
            <a:pPr marL="285750" indent="-285750">
              <a:buFont typeface="Wingdings" panose="05000000000000000000" pitchFamily="2" charset="2"/>
              <a:buChar char="ü"/>
            </a:pPr>
            <a:r>
              <a:rPr lang="en-IE" sz="1100" noProof="0">
                <a:solidFill>
                  <a:srgbClr val="19616F"/>
                </a:solidFill>
                <a:latin typeface="Montserrat" panose="00000500000000000000" pitchFamily="2" charset="0"/>
              </a:rPr>
              <a:t>Prototype the designed solutions to test them in a small-scale. </a:t>
            </a:r>
          </a:p>
          <a:p>
            <a:pPr marL="285750" indent="-285750">
              <a:buFont typeface="Wingdings" panose="05000000000000000000" pitchFamily="2" charset="2"/>
              <a:buChar char="ü"/>
            </a:pPr>
            <a:endParaRPr lang="en-IE" sz="1100" noProof="0">
              <a:solidFill>
                <a:srgbClr val="19616F"/>
              </a:solidFill>
              <a:latin typeface="Montserrat" panose="00000500000000000000" pitchFamily="2" charset="0"/>
            </a:endParaRPr>
          </a:p>
          <a:p>
            <a:pPr marL="285750" indent="-285750">
              <a:buFont typeface="Wingdings" panose="05000000000000000000" pitchFamily="2" charset="2"/>
              <a:buChar char="ü"/>
            </a:pPr>
            <a:r>
              <a:rPr lang="en-IE" sz="1100" noProof="0">
                <a:solidFill>
                  <a:srgbClr val="19616F"/>
                </a:solidFill>
                <a:latin typeface="Montserrat" panose="00000500000000000000" pitchFamily="2" charset="0"/>
              </a:rPr>
              <a:t>Understand and evaluate the performance of the CCLL. </a:t>
            </a:r>
          </a:p>
          <a:p>
            <a:pPr marL="285750" indent="-285750">
              <a:buFont typeface="Wingdings" panose="05000000000000000000" pitchFamily="2" charset="2"/>
              <a:buChar char="ü"/>
            </a:pPr>
            <a:endParaRPr lang="en-IE" sz="1100" noProof="0">
              <a:solidFill>
                <a:srgbClr val="19616F"/>
              </a:solidFill>
              <a:latin typeface="Montserrat" panose="00000500000000000000" pitchFamily="2" charset="0"/>
            </a:endParaRPr>
          </a:p>
          <a:p>
            <a:pPr marL="285750" indent="-285750">
              <a:buFont typeface="Wingdings" panose="05000000000000000000" pitchFamily="2" charset="2"/>
              <a:buChar char="ü"/>
            </a:pPr>
            <a:r>
              <a:rPr lang="en-IE" sz="1100" noProof="0">
                <a:solidFill>
                  <a:srgbClr val="19616F"/>
                </a:solidFill>
                <a:latin typeface="Montserrat"/>
              </a:rPr>
              <a:t>Identify the strongest and weakest areas of the testing in order to generate improvements. </a:t>
            </a:r>
          </a:p>
          <a:p>
            <a:pPr marL="285750" indent="-285750">
              <a:buFont typeface="Wingdings" panose="05000000000000000000" pitchFamily="2" charset="2"/>
              <a:buChar char="ü"/>
            </a:pPr>
            <a:endParaRPr lang="en-IE" sz="1100" noProof="0">
              <a:solidFill>
                <a:srgbClr val="19616F"/>
              </a:solidFill>
              <a:latin typeface="Montserrat" panose="00000500000000000000" pitchFamily="2" charset="0"/>
            </a:endParaRPr>
          </a:p>
          <a:p>
            <a:pPr marL="285750" indent="-285750">
              <a:buFont typeface="Wingdings" panose="05000000000000000000" pitchFamily="2" charset="2"/>
              <a:buChar char="ü"/>
            </a:pPr>
            <a:r>
              <a:rPr lang="en-IE" sz="1100" noProof="0">
                <a:solidFill>
                  <a:srgbClr val="19616F"/>
                </a:solidFill>
                <a:latin typeface="Montserrat"/>
              </a:rPr>
              <a:t>Analyse stakeholder participation. Knowing is growing. Staying on top of how different agents are acting and performing. How is the interaction with stakeholders? Who are the ones making a bigger impact? Who are the ones with less impact and interaction? Why? </a:t>
            </a:r>
          </a:p>
          <a:p>
            <a:pPr marL="285750" indent="-285750">
              <a:buFont typeface="Wingdings" panose="05000000000000000000" pitchFamily="2" charset="2"/>
              <a:buChar char="ü"/>
            </a:pPr>
            <a:endParaRPr lang="en-IE" sz="1100" noProof="0">
              <a:solidFill>
                <a:srgbClr val="19616F"/>
              </a:solidFill>
              <a:latin typeface="Montserrat" panose="00000500000000000000" pitchFamily="2" charset="0"/>
            </a:endParaRPr>
          </a:p>
          <a:p>
            <a:pPr marL="285750" indent="-285750">
              <a:buFont typeface="Wingdings" panose="05000000000000000000" pitchFamily="2" charset="2"/>
              <a:buChar char="ü"/>
            </a:pPr>
            <a:r>
              <a:rPr lang="en-IE" sz="1100" noProof="0">
                <a:solidFill>
                  <a:srgbClr val="19616F"/>
                </a:solidFill>
                <a:latin typeface="Montserrat" panose="00000500000000000000" pitchFamily="2" charset="0"/>
              </a:rPr>
              <a:t>Monitor the established goals by the CCLL. Which goals were being accomplished &amp; which not? Why?  </a:t>
            </a:r>
          </a:p>
          <a:p>
            <a:endParaRPr lang="en-IE" sz="1100" noProof="0">
              <a:solidFill>
                <a:srgbClr val="19616F"/>
              </a:solidFill>
              <a:latin typeface="Montserrat" panose="00000500000000000000" pitchFamily="2" charset="0"/>
            </a:endParaRPr>
          </a:p>
        </p:txBody>
      </p:sp>
      <p:sp>
        <p:nvSpPr>
          <p:cNvPr id="27" name="Title 2">
            <a:extLst>
              <a:ext uri="{FF2B5EF4-FFF2-40B4-BE49-F238E27FC236}">
                <a16:creationId xmlns:a16="http://schemas.microsoft.com/office/drawing/2014/main" id="{3A716117-EFBE-5195-7CD6-92074C34A103}"/>
              </a:ext>
            </a:extLst>
          </p:cNvPr>
          <p:cNvSpPr txBox="1">
            <a:spLocks/>
          </p:cNvSpPr>
          <p:nvPr/>
        </p:nvSpPr>
        <p:spPr>
          <a:xfrm>
            <a:off x="365628" y="707562"/>
            <a:ext cx="6492372" cy="506250"/>
          </a:xfrm>
          <a:prstGeom prst="rect">
            <a:avLst/>
          </a:prstGeom>
        </p:spPr>
        <p:txBody>
          <a:bodyPr vert="horz" lIns="0" tIns="0" rIns="0" bIns="0" rtlCol="0" anchor="t" anchorCtr="0">
            <a:noAutofit/>
          </a:bodyPr>
          <a:lstStyle>
            <a:lvl1pPr algn="l" defTabSz="514350" rtl="0" eaLnBrk="1" latinLnBrk="0" hangingPunct="1">
              <a:lnSpc>
                <a:spcPct val="110000"/>
              </a:lnSpc>
              <a:spcBef>
                <a:spcPct val="0"/>
              </a:spcBef>
              <a:buNone/>
              <a:defRPr sz="1406" b="1" i="0" kern="1200">
                <a:solidFill>
                  <a:schemeClr val="tx2"/>
                </a:solidFill>
                <a:latin typeface="Montserrat" pitchFamily="2" charset="77"/>
                <a:ea typeface="+mj-ea"/>
                <a:cs typeface="+mj-cs"/>
              </a:defRPr>
            </a:lvl1pPr>
          </a:lstStyle>
          <a:p>
            <a:r>
              <a:rPr lang="en-IE" sz="2000" noProof="0"/>
              <a:t>PHASE 3: PROTOTYPE &amp; PILOT</a:t>
            </a:r>
          </a:p>
          <a:p>
            <a:endParaRPr lang="en-IE" sz="2000" noProof="0">
              <a:solidFill>
                <a:srgbClr val="17406D"/>
              </a:solidFill>
            </a:endParaRPr>
          </a:p>
          <a:p>
            <a:endParaRPr lang="en-IE" sz="2000" noProof="0">
              <a:solidFill>
                <a:srgbClr val="3EC8D9"/>
              </a:solidFill>
            </a:endParaRPr>
          </a:p>
          <a:p>
            <a:endParaRPr lang="en-IE" sz="900" noProof="0">
              <a:solidFill>
                <a:srgbClr val="3EC8D9"/>
              </a:solidFill>
            </a:endParaRPr>
          </a:p>
          <a:p>
            <a:r>
              <a:rPr lang="en-IE" sz="2000" noProof="0">
                <a:solidFill>
                  <a:srgbClr val="3EC8D9"/>
                </a:solidFill>
              </a:rPr>
              <a:t>Monitoring</a:t>
            </a:r>
            <a:endParaRPr lang="en-IE" sz="2000" noProof="0"/>
          </a:p>
        </p:txBody>
      </p:sp>
      <p:sp>
        <p:nvSpPr>
          <p:cNvPr id="31" name="Rectangle 17">
            <a:extLst>
              <a:ext uri="{FF2B5EF4-FFF2-40B4-BE49-F238E27FC236}">
                <a16:creationId xmlns:a16="http://schemas.microsoft.com/office/drawing/2014/main" id="{0F82B5E2-D3DC-4201-3029-F7393AC3012B}"/>
              </a:ext>
            </a:extLst>
          </p:cNvPr>
          <p:cNvSpPr/>
          <p:nvPr/>
        </p:nvSpPr>
        <p:spPr bwMode="auto">
          <a:xfrm>
            <a:off x="366746" y="8065418"/>
            <a:ext cx="4588026" cy="349479"/>
          </a:xfrm>
          <a:prstGeom prst="rect">
            <a:avLst/>
          </a:prstGeom>
          <a:no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51435" tIns="20250" rIns="51435" bIns="25718" numCol="1" rtlCol="0" anchor="t" anchorCtr="0" compatLnSpc="1">
            <a:prstTxWarp prst="textNoShape">
              <a:avLst/>
            </a:prstTxWarp>
          </a:bodyPr>
          <a:lstStyle/>
          <a:p>
            <a:pPr defTabSz="586681" fontAlgn="base">
              <a:lnSpc>
                <a:spcPct val="115000"/>
              </a:lnSpc>
              <a:spcBef>
                <a:spcPct val="0"/>
              </a:spcBef>
              <a:spcAft>
                <a:spcPct val="0"/>
              </a:spcAft>
            </a:pPr>
            <a:r>
              <a:rPr lang="en-IE" sz="1500" b="1" noProof="0" dirty="0">
                <a:solidFill>
                  <a:srgbClr val="19616F"/>
                </a:solidFill>
                <a:latin typeface="Montserrat"/>
              </a:rPr>
              <a:t>Examples of SCORE CCLL activities</a:t>
            </a:r>
            <a:endParaRPr lang="en-IE" sz="1500" b="1" noProof="0" dirty="0">
              <a:solidFill>
                <a:srgbClr val="19616F"/>
              </a:solidFill>
              <a:latin typeface="Montserrat" panose="00000500000000000000" pitchFamily="2" charset="0"/>
            </a:endParaRPr>
          </a:p>
        </p:txBody>
      </p:sp>
      <p:sp>
        <p:nvSpPr>
          <p:cNvPr id="33" name="Rectángulo 32">
            <a:extLst>
              <a:ext uri="{FF2B5EF4-FFF2-40B4-BE49-F238E27FC236}">
                <a16:creationId xmlns:a16="http://schemas.microsoft.com/office/drawing/2014/main" id="{643EC77D-5346-381D-7BC7-6C53CFB0F7A6}"/>
              </a:ext>
            </a:extLst>
          </p:cNvPr>
          <p:cNvSpPr/>
          <p:nvPr/>
        </p:nvSpPr>
        <p:spPr>
          <a:xfrm>
            <a:off x="366746" y="8331531"/>
            <a:ext cx="6256308" cy="996603"/>
          </a:xfrm>
          <a:prstGeom prst="rect">
            <a:avLst/>
          </a:prstGeom>
          <a:noFill/>
          <a:ln w="19050">
            <a:solidFill>
              <a:srgbClr val="1961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noProof="0"/>
          </a:p>
        </p:txBody>
      </p:sp>
      <p:sp>
        <p:nvSpPr>
          <p:cNvPr id="12" name="Rectangle 17">
            <a:extLst>
              <a:ext uri="{FF2B5EF4-FFF2-40B4-BE49-F238E27FC236}">
                <a16:creationId xmlns:a16="http://schemas.microsoft.com/office/drawing/2014/main" id="{ACFF761B-1865-EF00-6DC7-36D928330A00}"/>
              </a:ext>
            </a:extLst>
          </p:cNvPr>
          <p:cNvSpPr/>
          <p:nvPr/>
        </p:nvSpPr>
        <p:spPr bwMode="auto">
          <a:xfrm>
            <a:off x="2298136" y="8398047"/>
            <a:ext cx="2261727" cy="894534"/>
          </a:xfrm>
          <a:prstGeom prst="rect">
            <a:avLst/>
          </a:prstGeom>
          <a:solidFill>
            <a:srgbClr val="996633">
              <a:alpha val="20000"/>
            </a:srgbClr>
          </a:solidFill>
          <a:ln w="9525" cap="flat" cmpd="sng" algn="ctr">
            <a:noFill/>
            <a:prstDash val="solid"/>
            <a:round/>
            <a:headEnd type="none" w="med" len="med"/>
            <a:tailEnd type="none" w="med" len="med"/>
          </a:ln>
          <a:effectLst/>
        </p:spPr>
        <p:txBody>
          <a:bodyPr vert="horz" wrap="square" lIns="91440" tIns="36000" rIns="91440" bIns="45720" numCol="1" rtlCol="0" anchor="t" anchorCtr="0" compatLnSpc="1">
            <a:prstTxWarp prst="textNoShape">
              <a:avLst/>
            </a:prstTxWarp>
          </a:bodyPr>
          <a:lstStyle/>
          <a:p>
            <a:pPr algn="ctr" defTabSz="1042988" fontAlgn="base">
              <a:lnSpc>
                <a:spcPct val="115000"/>
              </a:lnSpc>
              <a:spcBef>
                <a:spcPct val="0"/>
              </a:spcBef>
              <a:spcAft>
                <a:spcPct val="0"/>
              </a:spcAft>
            </a:pPr>
            <a:r>
              <a:rPr lang="en-IE" sz="800" b="1" noProof="0">
                <a:solidFill>
                  <a:schemeClr val="bg1">
                    <a:lumMod val="50000"/>
                  </a:schemeClr>
                </a:solidFill>
                <a:latin typeface="Montserrat"/>
              </a:rPr>
              <a:t>What: </a:t>
            </a:r>
            <a:r>
              <a:rPr lang="en-IE" sz="800" noProof="0">
                <a:solidFill>
                  <a:schemeClr val="bg1">
                    <a:lumMod val="50000"/>
                  </a:schemeClr>
                </a:solidFill>
                <a:latin typeface="Montserrat"/>
              </a:rPr>
              <a:t>Introduce existing climate sensors in the </a:t>
            </a:r>
            <a:r>
              <a:rPr lang="en-IE" sz="800" noProof="0">
                <a:solidFill>
                  <a:schemeClr val="bg1">
                    <a:lumMod val="50000"/>
                  </a:schemeClr>
                </a:solidFill>
                <a:latin typeface="Montserrat"/>
                <a:hlinkClick r:id="rId3">
                  <a:extLst>
                    <a:ext uri="{A12FA001-AC4F-418D-AE19-62706E023703}">
                      <ahyp:hlinkClr xmlns:ahyp="http://schemas.microsoft.com/office/drawing/2018/hyperlinkcolor" val="tx"/>
                    </a:ext>
                  </a:extLst>
                </a:hlinkClick>
              </a:rPr>
              <a:t>citizens’ science platform </a:t>
            </a:r>
            <a:r>
              <a:rPr lang="en-IE" sz="800" noProof="0">
                <a:solidFill>
                  <a:schemeClr val="bg1">
                    <a:lumMod val="50000"/>
                  </a:schemeClr>
                </a:solidFill>
                <a:latin typeface="Montserrat"/>
              </a:rPr>
              <a:t>&amp; pilot test new ones</a:t>
            </a:r>
            <a:endParaRPr lang="en-IE" noProof="0">
              <a:solidFill>
                <a:schemeClr val="bg1">
                  <a:lumMod val="50000"/>
                </a:schemeClr>
              </a:solidFill>
              <a:latin typeface="Montserrat"/>
            </a:endParaRPr>
          </a:p>
          <a:p>
            <a:pPr algn="ctr" defTabSz="1042988" fontAlgn="base">
              <a:lnSpc>
                <a:spcPct val="115000"/>
              </a:lnSpc>
              <a:spcBef>
                <a:spcPct val="0"/>
              </a:spcBef>
              <a:spcAft>
                <a:spcPct val="0"/>
              </a:spcAft>
            </a:pPr>
            <a:r>
              <a:rPr lang="en-IE" sz="800" b="1" noProof="0">
                <a:solidFill>
                  <a:schemeClr val="bg1">
                    <a:lumMod val="50000"/>
                  </a:schemeClr>
                </a:solidFill>
                <a:latin typeface="Montserrat" panose="00000500000000000000" pitchFamily="2" charset="0"/>
              </a:rPr>
              <a:t>By: </a:t>
            </a:r>
            <a:r>
              <a:rPr lang="en-IE" sz="800" noProof="0">
                <a:solidFill>
                  <a:schemeClr val="bg1">
                    <a:lumMod val="50000"/>
                  </a:schemeClr>
                </a:solidFill>
                <a:latin typeface="Montserrat" panose="00000500000000000000" pitchFamily="2" charset="0"/>
              </a:rPr>
              <a:t>CCLL core team &amp; relevant stakeholders</a:t>
            </a:r>
          </a:p>
        </p:txBody>
      </p:sp>
      <p:sp>
        <p:nvSpPr>
          <p:cNvPr id="13" name="Rectangle 17">
            <a:extLst>
              <a:ext uri="{FF2B5EF4-FFF2-40B4-BE49-F238E27FC236}">
                <a16:creationId xmlns:a16="http://schemas.microsoft.com/office/drawing/2014/main" id="{196D4830-B4ED-2965-56DE-821D848BA5B0}"/>
              </a:ext>
            </a:extLst>
          </p:cNvPr>
          <p:cNvSpPr/>
          <p:nvPr/>
        </p:nvSpPr>
        <p:spPr bwMode="auto">
          <a:xfrm>
            <a:off x="451657" y="8398047"/>
            <a:ext cx="1808943" cy="894534"/>
          </a:xfrm>
          <a:prstGeom prst="rect">
            <a:avLst/>
          </a:prstGeom>
          <a:solidFill>
            <a:srgbClr val="D8EEF0"/>
          </a:solidFill>
          <a:ln w="9525"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algn="ctr" defTabSz="1042988" fontAlgn="base">
              <a:lnSpc>
                <a:spcPct val="115000"/>
              </a:lnSpc>
              <a:spcBef>
                <a:spcPct val="0"/>
              </a:spcBef>
              <a:spcAft>
                <a:spcPct val="0"/>
              </a:spcAft>
            </a:pPr>
            <a:r>
              <a:rPr lang="en-IE" sz="800" b="1" noProof="0">
                <a:solidFill>
                  <a:schemeClr val="bg1">
                    <a:lumMod val="50000"/>
                  </a:schemeClr>
                </a:solidFill>
                <a:latin typeface="Montserrat"/>
              </a:rPr>
              <a:t>What</a:t>
            </a:r>
            <a:r>
              <a:rPr lang="en-IE" sz="800" noProof="0">
                <a:solidFill>
                  <a:schemeClr val="bg1">
                    <a:lumMod val="50000"/>
                  </a:schemeClr>
                </a:solidFill>
                <a:latin typeface="Montserrat"/>
              </a:rPr>
              <a:t>: Test of the proposed</a:t>
            </a:r>
            <a:endParaRPr lang="en-IE" noProof="0">
              <a:solidFill>
                <a:schemeClr val="bg1">
                  <a:lumMod val="50000"/>
                </a:schemeClr>
              </a:solidFill>
              <a:latin typeface="Montserrat"/>
            </a:endParaRPr>
          </a:p>
          <a:p>
            <a:pPr algn="ctr" defTabSz="1042988" fontAlgn="base">
              <a:lnSpc>
                <a:spcPct val="115000"/>
              </a:lnSpc>
              <a:spcBef>
                <a:spcPct val="0"/>
              </a:spcBef>
              <a:spcAft>
                <a:spcPct val="0"/>
              </a:spcAft>
            </a:pPr>
            <a:r>
              <a:rPr lang="en-IE" sz="800" noProof="0">
                <a:solidFill>
                  <a:schemeClr val="bg1">
                    <a:lumMod val="50000"/>
                  </a:schemeClr>
                </a:solidFill>
                <a:latin typeface="Montserrat" panose="00000500000000000000" pitchFamily="2" charset="0"/>
              </a:rPr>
              <a:t>solutions with a pilot</a:t>
            </a:r>
          </a:p>
          <a:p>
            <a:pPr algn="ctr" defTabSz="1042988" fontAlgn="base">
              <a:lnSpc>
                <a:spcPct val="115000"/>
              </a:lnSpc>
              <a:spcBef>
                <a:spcPct val="0"/>
              </a:spcBef>
              <a:spcAft>
                <a:spcPct val="0"/>
              </a:spcAft>
            </a:pPr>
            <a:r>
              <a:rPr lang="en-IE" sz="800" b="1" noProof="0">
                <a:solidFill>
                  <a:schemeClr val="bg1">
                    <a:lumMod val="50000"/>
                  </a:schemeClr>
                </a:solidFill>
                <a:latin typeface="Montserrat" panose="00000500000000000000" pitchFamily="2" charset="0"/>
              </a:rPr>
              <a:t>By: </a:t>
            </a:r>
            <a:r>
              <a:rPr lang="en-IE" sz="800" noProof="0">
                <a:solidFill>
                  <a:schemeClr val="bg1">
                    <a:lumMod val="50000"/>
                  </a:schemeClr>
                </a:solidFill>
                <a:latin typeface="Montserrat" panose="00000500000000000000" pitchFamily="2" charset="0"/>
              </a:rPr>
              <a:t>CCLL core team &amp; relevant stakeholders </a:t>
            </a:r>
          </a:p>
        </p:txBody>
      </p:sp>
      <p:sp>
        <p:nvSpPr>
          <p:cNvPr id="14" name="Rectangle 17">
            <a:extLst>
              <a:ext uri="{FF2B5EF4-FFF2-40B4-BE49-F238E27FC236}">
                <a16:creationId xmlns:a16="http://schemas.microsoft.com/office/drawing/2014/main" id="{7805931F-17FB-5005-ED04-6B566D090374}"/>
              </a:ext>
            </a:extLst>
          </p:cNvPr>
          <p:cNvSpPr/>
          <p:nvPr/>
        </p:nvSpPr>
        <p:spPr bwMode="auto">
          <a:xfrm>
            <a:off x="4612727" y="8414897"/>
            <a:ext cx="1946934" cy="877684"/>
          </a:xfrm>
          <a:prstGeom prst="rect">
            <a:avLst/>
          </a:prstGeom>
          <a:solidFill>
            <a:srgbClr val="FFFCDD"/>
          </a:solidFill>
          <a:ln w="9525" cap="flat" cmpd="sng" algn="ctr">
            <a:noFill/>
            <a:prstDash val="solid"/>
            <a:round/>
            <a:headEnd type="none" w="med" len="med"/>
            <a:tailEnd type="none" w="med" len="med"/>
          </a:ln>
          <a:effectLst/>
        </p:spPr>
        <p:txBody>
          <a:bodyPr vert="horz" wrap="square" lIns="91440" tIns="36000" rIns="91440" bIns="45720" numCol="1" rtlCol="0" anchor="t" anchorCtr="0" compatLnSpc="1">
            <a:prstTxWarp prst="textNoShape">
              <a:avLst/>
            </a:prstTxWarp>
          </a:bodyPr>
          <a:lstStyle/>
          <a:p>
            <a:pPr algn="ctr" defTabSz="1042988" fontAlgn="base">
              <a:lnSpc>
                <a:spcPct val="115000"/>
              </a:lnSpc>
              <a:spcBef>
                <a:spcPct val="0"/>
              </a:spcBef>
              <a:spcAft>
                <a:spcPct val="0"/>
              </a:spcAft>
            </a:pPr>
            <a:r>
              <a:rPr lang="en-IE" sz="800" b="1" noProof="0">
                <a:solidFill>
                  <a:schemeClr val="bg1">
                    <a:lumMod val="50000"/>
                  </a:schemeClr>
                </a:solidFill>
                <a:latin typeface="Montserrat"/>
              </a:rPr>
              <a:t>What: </a:t>
            </a:r>
            <a:r>
              <a:rPr lang="en-IE" sz="800" noProof="0">
                <a:solidFill>
                  <a:schemeClr val="bg1">
                    <a:lumMod val="50000"/>
                  </a:schemeClr>
                </a:solidFill>
                <a:latin typeface="Montserrat"/>
              </a:rPr>
              <a:t>Conduct the first interaction among users and the Digital Twin</a:t>
            </a:r>
            <a:endParaRPr lang="en-IE" noProof="0">
              <a:solidFill>
                <a:schemeClr val="bg1">
                  <a:lumMod val="50000"/>
                </a:schemeClr>
              </a:solidFill>
            </a:endParaRPr>
          </a:p>
          <a:p>
            <a:pPr algn="ctr" defTabSz="1042988" fontAlgn="base">
              <a:lnSpc>
                <a:spcPct val="115000"/>
              </a:lnSpc>
              <a:spcBef>
                <a:spcPct val="0"/>
              </a:spcBef>
              <a:spcAft>
                <a:spcPct val="0"/>
              </a:spcAft>
            </a:pPr>
            <a:r>
              <a:rPr lang="en-IE" sz="800" b="1" noProof="0">
                <a:solidFill>
                  <a:schemeClr val="bg1">
                    <a:lumMod val="50000"/>
                  </a:schemeClr>
                </a:solidFill>
                <a:latin typeface="Montserrat" panose="00000500000000000000" pitchFamily="2" charset="0"/>
              </a:rPr>
              <a:t>By: </a:t>
            </a:r>
            <a:r>
              <a:rPr lang="en-IE" sz="800" noProof="0">
                <a:solidFill>
                  <a:schemeClr val="bg1">
                    <a:lumMod val="50000"/>
                  </a:schemeClr>
                </a:solidFill>
                <a:latin typeface="Montserrat" panose="00000500000000000000" pitchFamily="2" charset="0"/>
              </a:rPr>
              <a:t>end users</a:t>
            </a:r>
          </a:p>
        </p:txBody>
      </p:sp>
      <p:sp>
        <p:nvSpPr>
          <p:cNvPr id="15" name="Rectangle 17">
            <a:extLst>
              <a:ext uri="{FF2B5EF4-FFF2-40B4-BE49-F238E27FC236}">
                <a16:creationId xmlns:a16="http://schemas.microsoft.com/office/drawing/2014/main" id="{1EB97507-FFBA-FC91-2567-D1A162133D23}"/>
              </a:ext>
            </a:extLst>
          </p:cNvPr>
          <p:cNvSpPr/>
          <p:nvPr/>
        </p:nvSpPr>
        <p:spPr bwMode="auto">
          <a:xfrm>
            <a:off x="226732" y="9464691"/>
            <a:ext cx="547206" cy="314309"/>
          </a:xfrm>
          <a:prstGeom prst="rect">
            <a:avLst/>
          </a:prstGeom>
          <a:noFill/>
          <a:ln w="9525" cap="flat" cmpd="sng" algn="ctr">
            <a:noFill/>
            <a:prstDash val="solid"/>
            <a:round/>
            <a:headEnd type="none" w="med" len="med"/>
            <a:tailEnd type="none" w="med" len="med"/>
          </a:ln>
          <a:effectLst/>
        </p:spPr>
        <p:txBody>
          <a:bodyPr vert="horz" wrap="square" lIns="51435" tIns="20250" rIns="51435" bIns="25718" numCol="1" rtlCol="0" anchor="t" anchorCtr="0" compatLnSpc="1">
            <a:prstTxWarp prst="textNoShape">
              <a:avLst/>
            </a:prstTxWarp>
          </a:bodyPr>
          <a:lstStyle/>
          <a:p>
            <a:pPr defTabSz="586681" fontAlgn="base">
              <a:lnSpc>
                <a:spcPct val="115000"/>
              </a:lnSpc>
              <a:spcBef>
                <a:spcPct val="0"/>
              </a:spcBef>
              <a:spcAft>
                <a:spcPct val="0"/>
              </a:spcAft>
            </a:pPr>
            <a:fld id="{C7F9F5D2-F249-437F-B385-641910E1607D}" type="slidenum">
              <a:rPr lang="en-IE" sz="1200" noProof="0" smtClean="0">
                <a:solidFill>
                  <a:schemeClr val="bg1">
                    <a:lumMod val="50000"/>
                  </a:schemeClr>
                </a:solidFill>
                <a:latin typeface="Montserrat" panose="00000500000000000000" pitchFamily="2" charset="0"/>
              </a:rPr>
              <a:t>16</a:t>
            </a:fld>
            <a:endParaRPr lang="en-IE" sz="1200" noProof="0">
              <a:solidFill>
                <a:schemeClr val="bg1">
                  <a:lumMod val="50000"/>
                </a:schemeClr>
              </a:solidFill>
              <a:latin typeface="Montserrat" panose="00000500000000000000" pitchFamily="2" charset="0"/>
            </a:endParaRPr>
          </a:p>
          <a:p>
            <a:pPr defTabSz="586681" fontAlgn="base">
              <a:lnSpc>
                <a:spcPct val="115000"/>
              </a:lnSpc>
              <a:spcBef>
                <a:spcPct val="0"/>
              </a:spcBef>
              <a:spcAft>
                <a:spcPct val="0"/>
              </a:spcAft>
            </a:pPr>
            <a:endParaRPr lang="en-IE" sz="1200" noProof="0">
              <a:solidFill>
                <a:schemeClr val="bg1">
                  <a:lumMod val="50000"/>
                </a:schemeClr>
              </a:solidFill>
              <a:latin typeface="Montserrat" panose="00000500000000000000" pitchFamily="2" charset="0"/>
            </a:endParaRPr>
          </a:p>
          <a:p>
            <a:pPr defTabSz="586681" fontAlgn="base">
              <a:lnSpc>
                <a:spcPct val="115000"/>
              </a:lnSpc>
              <a:spcBef>
                <a:spcPct val="0"/>
              </a:spcBef>
              <a:spcAft>
                <a:spcPct val="0"/>
              </a:spcAft>
            </a:pPr>
            <a:endParaRPr lang="en-IE" sz="1200" noProof="0">
              <a:solidFill>
                <a:schemeClr val="bg1">
                  <a:lumMod val="50000"/>
                </a:schemeClr>
              </a:solidFill>
              <a:latin typeface="Montserrat" panose="00000500000000000000" pitchFamily="2" charset="0"/>
            </a:endParaRPr>
          </a:p>
          <a:p>
            <a:pPr defTabSz="586681" fontAlgn="base">
              <a:lnSpc>
                <a:spcPct val="115000"/>
              </a:lnSpc>
              <a:spcBef>
                <a:spcPct val="0"/>
              </a:spcBef>
              <a:spcAft>
                <a:spcPct val="0"/>
              </a:spcAft>
            </a:pPr>
            <a:endParaRPr lang="en-IE" sz="1200" noProof="0">
              <a:solidFill>
                <a:schemeClr val="bg1">
                  <a:lumMod val="50000"/>
                </a:schemeClr>
              </a:solidFill>
              <a:latin typeface="Montserrat" panose="00000500000000000000" pitchFamily="2" charset="0"/>
            </a:endParaRPr>
          </a:p>
          <a:p>
            <a:pPr defTabSz="586681" fontAlgn="base">
              <a:lnSpc>
                <a:spcPct val="115000"/>
              </a:lnSpc>
              <a:spcBef>
                <a:spcPct val="0"/>
              </a:spcBef>
              <a:spcAft>
                <a:spcPct val="0"/>
              </a:spcAft>
            </a:pPr>
            <a:endParaRPr lang="en-IE" sz="1200" noProof="0">
              <a:solidFill>
                <a:schemeClr val="bg1">
                  <a:lumMod val="50000"/>
                </a:schemeClr>
              </a:solidFill>
              <a:latin typeface="Montserrat" panose="00000500000000000000" pitchFamily="2" charset="0"/>
            </a:endParaRPr>
          </a:p>
        </p:txBody>
      </p:sp>
    </p:spTree>
    <p:extLst>
      <p:ext uri="{BB962C8B-B14F-4D97-AF65-F5344CB8AC3E}">
        <p14:creationId xmlns:p14="http://schemas.microsoft.com/office/powerpoint/2010/main" val="3619200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uadroTexto 18">
            <a:extLst>
              <a:ext uri="{FF2B5EF4-FFF2-40B4-BE49-F238E27FC236}">
                <a16:creationId xmlns:a16="http://schemas.microsoft.com/office/drawing/2014/main" id="{F76B565E-624A-29A9-C68D-3EFC1E916009}"/>
              </a:ext>
            </a:extLst>
          </p:cNvPr>
          <p:cNvSpPr txBox="1"/>
          <p:nvPr/>
        </p:nvSpPr>
        <p:spPr>
          <a:xfrm>
            <a:off x="302990" y="1032679"/>
            <a:ext cx="6208962" cy="600164"/>
          </a:xfrm>
          <a:prstGeom prst="rect">
            <a:avLst/>
          </a:prstGeom>
          <a:solidFill>
            <a:schemeClr val="bg1"/>
          </a:solidFill>
        </p:spPr>
        <p:txBody>
          <a:bodyPr wrap="square" rtlCol="0">
            <a:spAutoFit/>
          </a:bodyPr>
          <a:lstStyle/>
          <a:p>
            <a:r>
              <a:rPr lang="en-IE" sz="1100" noProof="0">
                <a:solidFill>
                  <a:srgbClr val="19616F"/>
                </a:solidFill>
                <a:latin typeface="Montserrat" panose="00000500000000000000" pitchFamily="2" charset="0"/>
              </a:rPr>
              <a:t>Evaluate the designed and prototyped solutions in a bigger scale. The main objective of this phase is to, based on the results of Phase 3, test the developed solutions in a larger feedback group to ensure its utility.</a:t>
            </a:r>
          </a:p>
        </p:txBody>
      </p:sp>
      <p:sp>
        <p:nvSpPr>
          <p:cNvPr id="29" name="Freeform 1285">
            <a:extLst>
              <a:ext uri="{FF2B5EF4-FFF2-40B4-BE49-F238E27FC236}">
                <a16:creationId xmlns:a16="http://schemas.microsoft.com/office/drawing/2014/main" id="{2904F546-49AD-8AF9-77A5-431CDC97FA5D}"/>
              </a:ext>
            </a:extLst>
          </p:cNvPr>
          <p:cNvSpPr>
            <a:spLocks noChangeAspect="1" noEditPoints="1"/>
          </p:cNvSpPr>
          <p:nvPr/>
        </p:nvSpPr>
        <p:spPr bwMode="auto">
          <a:xfrm>
            <a:off x="2392266" y="1780217"/>
            <a:ext cx="1611039" cy="1591184"/>
          </a:xfrm>
          <a:custGeom>
            <a:avLst/>
            <a:gdLst>
              <a:gd name="T0" fmla="*/ 713 w 1425"/>
              <a:gd name="T1" fmla="*/ 0 h 1425"/>
              <a:gd name="T2" fmla="*/ 0 w 1425"/>
              <a:gd name="T3" fmla="*/ 712 h 1425"/>
              <a:gd name="T4" fmla="*/ 713 w 1425"/>
              <a:gd name="T5" fmla="*/ 1425 h 1425"/>
              <a:gd name="T6" fmla="*/ 1425 w 1425"/>
              <a:gd name="T7" fmla="*/ 712 h 1425"/>
              <a:gd name="T8" fmla="*/ 713 w 1425"/>
              <a:gd name="T9" fmla="*/ 0 h 1425"/>
              <a:gd name="T10" fmla="*/ 451 w 1425"/>
              <a:gd name="T11" fmla="*/ 1053 h 1425"/>
              <a:gd name="T12" fmla="*/ 439 w 1425"/>
              <a:gd name="T13" fmla="*/ 1058 h 1425"/>
              <a:gd name="T14" fmla="*/ 430 w 1425"/>
              <a:gd name="T15" fmla="*/ 1055 h 1425"/>
              <a:gd name="T16" fmla="*/ 371 w 1425"/>
              <a:gd name="T17" fmla="*/ 430 h 1425"/>
              <a:gd name="T18" fmla="*/ 828 w 1425"/>
              <a:gd name="T19" fmla="*/ 285 h 1425"/>
              <a:gd name="T20" fmla="*/ 789 w 1425"/>
              <a:gd name="T21" fmla="*/ 241 h 1425"/>
              <a:gd name="T22" fmla="*/ 790 w 1425"/>
              <a:gd name="T23" fmla="*/ 220 h 1425"/>
              <a:gd name="T24" fmla="*/ 812 w 1425"/>
              <a:gd name="T25" fmla="*/ 221 h 1425"/>
              <a:gd name="T26" fmla="*/ 881 w 1425"/>
              <a:gd name="T27" fmla="*/ 299 h 1425"/>
              <a:gd name="T28" fmla="*/ 881 w 1425"/>
              <a:gd name="T29" fmla="*/ 320 h 1425"/>
              <a:gd name="T30" fmla="*/ 806 w 1425"/>
              <a:gd name="T31" fmla="*/ 393 h 1425"/>
              <a:gd name="T32" fmla="*/ 796 w 1425"/>
              <a:gd name="T33" fmla="*/ 398 h 1425"/>
              <a:gd name="T34" fmla="*/ 785 w 1425"/>
              <a:gd name="T35" fmla="*/ 393 h 1425"/>
              <a:gd name="T36" fmla="*/ 785 w 1425"/>
              <a:gd name="T37" fmla="*/ 371 h 1425"/>
              <a:gd name="T38" fmla="*/ 837 w 1425"/>
              <a:gd name="T39" fmla="*/ 320 h 1425"/>
              <a:gd name="T40" fmla="*/ 394 w 1425"/>
              <a:gd name="T41" fmla="*/ 450 h 1425"/>
              <a:gd name="T42" fmla="*/ 449 w 1425"/>
              <a:gd name="T43" fmla="*/ 1031 h 1425"/>
              <a:gd name="T44" fmla="*/ 451 w 1425"/>
              <a:gd name="T45" fmla="*/ 1053 h 1425"/>
              <a:gd name="T46" fmla="*/ 1054 w 1425"/>
              <a:gd name="T47" fmla="*/ 995 h 1425"/>
              <a:gd name="T48" fmla="*/ 711 w 1425"/>
              <a:gd name="T49" fmla="*/ 1155 h 1425"/>
              <a:gd name="T50" fmla="*/ 597 w 1425"/>
              <a:gd name="T51" fmla="*/ 1140 h 1425"/>
              <a:gd name="T52" fmla="*/ 636 w 1425"/>
              <a:gd name="T53" fmla="*/ 1183 h 1425"/>
              <a:gd name="T54" fmla="*/ 635 w 1425"/>
              <a:gd name="T55" fmla="*/ 1205 h 1425"/>
              <a:gd name="T56" fmla="*/ 625 w 1425"/>
              <a:gd name="T57" fmla="*/ 1209 h 1425"/>
              <a:gd name="T58" fmla="*/ 613 w 1425"/>
              <a:gd name="T59" fmla="*/ 1204 h 1425"/>
              <a:gd name="T60" fmla="*/ 544 w 1425"/>
              <a:gd name="T61" fmla="*/ 1126 h 1425"/>
              <a:gd name="T62" fmla="*/ 544 w 1425"/>
              <a:gd name="T63" fmla="*/ 1105 h 1425"/>
              <a:gd name="T64" fmla="*/ 619 w 1425"/>
              <a:gd name="T65" fmla="*/ 1032 h 1425"/>
              <a:gd name="T66" fmla="*/ 640 w 1425"/>
              <a:gd name="T67" fmla="*/ 1032 h 1425"/>
              <a:gd name="T68" fmla="*/ 640 w 1425"/>
              <a:gd name="T69" fmla="*/ 1053 h 1425"/>
              <a:gd name="T70" fmla="*/ 588 w 1425"/>
              <a:gd name="T71" fmla="*/ 1105 h 1425"/>
              <a:gd name="T72" fmla="*/ 1031 w 1425"/>
              <a:gd name="T73" fmla="*/ 975 h 1425"/>
              <a:gd name="T74" fmla="*/ 1124 w 1425"/>
              <a:gd name="T75" fmla="*/ 673 h 1425"/>
              <a:gd name="T76" fmla="*/ 976 w 1425"/>
              <a:gd name="T77" fmla="*/ 393 h 1425"/>
              <a:gd name="T78" fmla="*/ 974 w 1425"/>
              <a:gd name="T79" fmla="*/ 372 h 1425"/>
              <a:gd name="T80" fmla="*/ 995 w 1425"/>
              <a:gd name="T81" fmla="*/ 370 h 1425"/>
              <a:gd name="T82" fmla="*/ 1154 w 1425"/>
              <a:gd name="T83" fmla="*/ 670 h 1425"/>
              <a:gd name="T84" fmla="*/ 1054 w 1425"/>
              <a:gd name="T85" fmla="*/ 995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5" h="1425">
                <a:moveTo>
                  <a:pt x="713" y="0"/>
                </a:moveTo>
                <a:cubicBezTo>
                  <a:pt x="319" y="0"/>
                  <a:pt x="0" y="319"/>
                  <a:pt x="0" y="712"/>
                </a:cubicBezTo>
                <a:cubicBezTo>
                  <a:pt x="0" y="1106"/>
                  <a:pt x="319" y="1425"/>
                  <a:pt x="713" y="1425"/>
                </a:cubicBezTo>
                <a:cubicBezTo>
                  <a:pt x="1106" y="1425"/>
                  <a:pt x="1425" y="1106"/>
                  <a:pt x="1425" y="712"/>
                </a:cubicBezTo>
                <a:cubicBezTo>
                  <a:pt x="1425" y="319"/>
                  <a:pt x="1106" y="0"/>
                  <a:pt x="713" y="0"/>
                </a:cubicBezTo>
                <a:close/>
                <a:moveTo>
                  <a:pt x="451" y="1053"/>
                </a:moveTo>
                <a:cubicBezTo>
                  <a:pt x="448" y="1056"/>
                  <a:pt x="444" y="1058"/>
                  <a:pt x="439" y="1058"/>
                </a:cubicBezTo>
                <a:cubicBezTo>
                  <a:pt x="436" y="1058"/>
                  <a:pt x="433" y="1057"/>
                  <a:pt x="430" y="1055"/>
                </a:cubicBezTo>
                <a:cubicBezTo>
                  <a:pt x="241" y="899"/>
                  <a:pt x="215" y="619"/>
                  <a:pt x="371" y="430"/>
                </a:cubicBezTo>
                <a:cubicBezTo>
                  <a:pt x="481" y="297"/>
                  <a:pt x="662" y="240"/>
                  <a:pt x="828" y="285"/>
                </a:cubicBezTo>
                <a:cubicBezTo>
                  <a:pt x="789" y="241"/>
                  <a:pt x="789" y="241"/>
                  <a:pt x="789" y="241"/>
                </a:cubicBezTo>
                <a:cubicBezTo>
                  <a:pt x="783" y="235"/>
                  <a:pt x="784" y="226"/>
                  <a:pt x="790" y="220"/>
                </a:cubicBezTo>
                <a:cubicBezTo>
                  <a:pt x="796" y="214"/>
                  <a:pt x="806" y="215"/>
                  <a:pt x="812" y="221"/>
                </a:cubicBezTo>
                <a:cubicBezTo>
                  <a:pt x="881" y="299"/>
                  <a:pt x="881" y="299"/>
                  <a:pt x="881" y="299"/>
                </a:cubicBezTo>
                <a:cubicBezTo>
                  <a:pt x="887" y="305"/>
                  <a:pt x="887" y="314"/>
                  <a:pt x="881" y="320"/>
                </a:cubicBezTo>
                <a:cubicBezTo>
                  <a:pt x="806" y="393"/>
                  <a:pt x="806" y="393"/>
                  <a:pt x="806" y="393"/>
                </a:cubicBezTo>
                <a:cubicBezTo>
                  <a:pt x="803" y="396"/>
                  <a:pt x="799" y="398"/>
                  <a:pt x="796" y="398"/>
                </a:cubicBezTo>
                <a:cubicBezTo>
                  <a:pt x="792" y="398"/>
                  <a:pt x="788" y="396"/>
                  <a:pt x="785" y="393"/>
                </a:cubicBezTo>
                <a:cubicBezTo>
                  <a:pt x="779" y="387"/>
                  <a:pt x="779" y="377"/>
                  <a:pt x="785" y="371"/>
                </a:cubicBezTo>
                <a:cubicBezTo>
                  <a:pt x="837" y="320"/>
                  <a:pt x="837" y="320"/>
                  <a:pt x="837" y="320"/>
                </a:cubicBezTo>
                <a:cubicBezTo>
                  <a:pt x="678" y="269"/>
                  <a:pt x="501" y="321"/>
                  <a:pt x="394" y="450"/>
                </a:cubicBezTo>
                <a:cubicBezTo>
                  <a:pt x="249" y="625"/>
                  <a:pt x="274" y="886"/>
                  <a:pt x="449" y="1031"/>
                </a:cubicBezTo>
                <a:cubicBezTo>
                  <a:pt x="456" y="1037"/>
                  <a:pt x="457" y="1046"/>
                  <a:pt x="451" y="1053"/>
                </a:cubicBezTo>
                <a:close/>
                <a:moveTo>
                  <a:pt x="1054" y="995"/>
                </a:moveTo>
                <a:cubicBezTo>
                  <a:pt x="969" y="1098"/>
                  <a:pt x="841" y="1155"/>
                  <a:pt x="711" y="1155"/>
                </a:cubicBezTo>
                <a:cubicBezTo>
                  <a:pt x="673" y="1155"/>
                  <a:pt x="635" y="1150"/>
                  <a:pt x="597" y="1140"/>
                </a:cubicBezTo>
                <a:cubicBezTo>
                  <a:pt x="636" y="1183"/>
                  <a:pt x="636" y="1183"/>
                  <a:pt x="636" y="1183"/>
                </a:cubicBezTo>
                <a:cubicBezTo>
                  <a:pt x="642" y="1190"/>
                  <a:pt x="641" y="1199"/>
                  <a:pt x="635" y="1205"/>
                </a:cubicBezTo>
                <a:cubicBezTo>
                  <a:pt x="632" y="1207"/>
                  <a:pt x="628" y="1209"/>
                  <a:pt x="625" y="1209"/>
                </a:cubicBezTo>
                <a:cubicBezTo>
                  <a:pt x="621" y="1209"/>
                  <a:pt x="616" y="1207"/>
                  <a:pt x="613" y="1204"/>
                </a:cubicBezTo>
                <a:cubicBezTo>
                  <a:pt x="544" y="1126"/>
                  <a:pt x="544" y="1126"/>
                  <a:pt x="544" y="1126"/>
                </a:cubicBezTo>
                <a:cubicBezTo>
                  <a:pt x="538" y="1120"/>
                  <a:pt x="538" y="1110"/>
                  <a:pt x="544" y="1105"/>
                </a:cubicBezTo>
                <a:cubicBezTo>
                  <a:pt x="619" y="1032"/>
                  <a:pt x="619" y="1032"/>
                  <a:pt x="619" y="1032"/>
                </a:cubicBezTo>
                <a:cubicBezTo>
                  <a:pt x="625" y="1026"/>
                  <a:pt x="634" y="1026"/>
                  <a:pt x="640" y="1032"/>
                </a:cubicBezTo>
                <a:cubicBezTo>
                  <a:pt x="646" y="1038"/>
                  <a:pt x="646" y="1047"/>
                  <a:pt x="640" y="1053"/>
                </a:cubicBezTo>
                <a:cubicBezTo>
                  <a:pt x="588" y="1105"/>
                  <a:pt x="588" y="1105"/>
                  <a:pt x="588" y="1105"/>
                </a:cubicBezTo>
                <a:cubicBezTo>
                  <a:pt x="747" y="1155"/>
                  <a:pt x="924" y="1104"/>
                  <a:pt x="1031" y="975"/>
                </a:cubicBezTo>
                <a:cubicBezTo>
                  <a:pt x="1101" y="890"/>
                  <a:pt x="1134" y="783"/>
                  <a:pt x="1124" y="673"/>
                </a:cubicBezTo>
                <a:cubicBezTo>
                  <a:pt x="1113" y="563"/>
                  <a:pt x="1061" y="464"/>
                  <a:pt x="976" y="393"/>
                </a:cubicBezTo>
                <a:cubicBezTo>
                  <a:pt x="969" y="388"/>
                  <a:pt x="968" y="378"/>
                  <a:pt x="974" y="372"/>
                </a:cubicBezTo>
                <a:cubicBezTo>
                  <a:pt x="979" y="365"/>
                  <a:pt x="989" y="365"/>
                  <a:pt x="995" y="370"/>
                </a:cubicBezTo>
                <a:cubicBezTo>
                  <a:pt x="1087" y="445"/>
                  <a:pt x="1143" y="552"/>
                  <a:pt x="1154" y="670"/>
                </a:cubicBezTo>
                <a:cubicBezTo>
                  <a:pt x="1165" y="788"/>
                  <a:pt x="1130" y="903"/>
                  <a:pt x="1054" y="995"/>
                </a:cubicBezTo>
                <a:close/>
              </a:path>
            </a:pathLst>
          </a:custGeom>
          <a:solidFill>
            <a:srgbClr val="289BBC"/>
          </a:solidFill>
          <a:ln>
            <a:noFill/>
          </a:ln>
        </p:spPr>
        <p:txBody>
          <a:bodyPr vert="horz" wrap="square" lIns="91440" tIns="45720" rIns="91440" bIns="45720" numCol="1" anchor="t" anchorCtr="0" compatLnSpc="1">
            <a:prstTxWarp prst="textNoShape">
              <a:avLst/>
            </a:prstTxWarp>
          </a:bodyPr>
          <a:lstStyle/>
          <a:p>
            <a:endParaRPr lang="en-IE" noProof="0"/>
          </a:p>
        </p:txBody>
      </p:sp>
      <p:sp>
        <p:nvSpPr>
          <p:cNvPr id="32" name="CuadroTexto 31">
            <a:extLst>
              <a:ext uri="{FF2B5EF4-FFF2-40B4-BE49-F238E27FC236}">
                <a16:creationId xmlns:a16="http://schemas.microsoft.com/office/drawing/2014/main" id="{5BDDBF94-9586-530F-A771-5980A4579F07}"/>
              </a:ext>
            </a:extLst>
          </p:cNvPr>
          <p:cNvSpPr txBox="1"/>
          <p:nvPr/>
        </p:nvSpPr>
        <p:spPr>
          <a:xfrm>
            <a:off x="326889" y="3387839"/>
            <a:ext cx="6261322" cy="3772828"/>
          </a:xfrm>
          <a:prstGeom prst="rect">
            <a:avLst/>
          </a:prstGeom>
          <a:noFill/>
        </p:spPr>
        <p:txBody>
          <a:bodyPr wrap="square" rtlCol="0">
            <a:spAutoFit/>
          </a:bodyPr>
          <a:lstStyle/>
          <a:p>
            <a:r>
              <a:rPr lang="en-IE" sz="1100" noProof="0">
                <a:solidFill>
                  <a:srgbClr val="19616F"/>
                </a:solidFill>
                <a:latin typeface="Montserrat" panose="00000500000000000000" pitchFamily="2" charset="0"/>
              </a:rPr>
              <a:t>This activity is defined as the final testing that proves the success of the designed solutions and gathers the main conclusions of the entire process. As the solutions are tested at a bigger scale, the activity enables to identify useful outcomes to be defined so they can be used in future implementation processes or in other CCLLs. This also includes the analysis of the identified barriers along the process or the gathering of feedback from involved stakeholders concerning their experience. It is worth mentioning that actions taken in previous phases such as “establish a methodology to evaluate the performance. Measurement, verification, and performance scorecards enable scale up &amp; impact assessment” in Phase 2 are key  in order to draw out the main lessons learned at this point. This activity should conclude with the evaluation of the equilibrium between effort and resources to ensure that not only the identified solutions are suitable, but also the effort made is well-balanced and sustainable over time. The main actions related to this activity are the following: :</a:t>
            </a:r>
          </a:p>
          <a:p>
            <a:pPr>
              <a:spcAft>
                <a:spcPts val="300"/>
              </a:spcAft>
            </a:pPr>
            <a:endParaRPr lang="en-IE" sz="1100" noProof="0">
              <a:solidFill>
                <a:srgbClr val="19616F"/>
              </a:solidFill>
              <a:latin typeface="Montserrat" panose="00000500000000000000" pitchFamily="2" charset="0"/>
            </a:endParaRPr>
          </a:p>
          <a:p>
            <a:pPr marL="285750" indent="-285750">
              <a:spcAft>
                <a:spcPts val="500"/>
              </a:spcAft>
              <a:buFont typeface="Wingdings" panose="05000000000000000000" pitchFamily="2" charset="2"/>
              <a:buChar char="ü"/>
            </a:pPr>
            <a:r>
              <a:rPr lang="en-IE" sz="1100" noProof="0">
                <a:solidFill>
                  <a:srgbClr val="19616F"/>
                </a:solidFill>
                <a:latin typeface="Montserrat" panose="00000500000000000000" pitchFamily="2" charset="0"/>
              </a:rPr>
              <a:t>Test the solutions at a larger scale. </a:t>
            </a:r>
          </a:p>
          <a:p>
            <a:pPr marL="285750" indent="-285750">
              <a:spcAft>
                <a:spcPts val="500"/>
              </a:spcAft>
              <a:buFont typeface="Wingdings" panose="05000000000000000000" pitchFamily="2" charset="2"/>
              <a:buChar char="ü"/>
            </a:pPr>
            <a:r>
              <a:rPr lang="en-IE" sz="1100" noProof="0">
                <a:solidFill>
                  <a:srgbClr val="19616F"/>
                </a:solidFill>
                <a:latin typeface="Montserrat" panose="00000500000000000000" pitchFamily="2" charset="0"/>
              </a:rPr>
              <a:t>Gather what useful outcomes can be used and transferred into future activities and actions. </a:t>
            </a:r>
          </a:p>
          <a:p>
            <a:pPr marL="285750" indent="-285750">
              <a:spcAft>
                <a:spcPts val="500"/>
              </a:spcAft>
              <a:buFont typeface="Wingdings" panose="05000000000000000000" pitchFamily="2" charset="2"/>
              <a:buChar char="ü"/>
            </a:pPr>
            <a:r>
              <a:rPr lang="en-IE" sz="1100" noProof="0">
                <a:solidFill>
                  <a:srgbClr val="19616F"/>
                </a:solidFill>
                <a:latin typeface="Montserrat" panose="00000500000000000000" pitchFamily="2" charset="0"/>
              </a:rPr>
              <a:t>Identify the main observed barriers during the entire process. </a:t>
            </a:r>
          </a:p>
          <a:p>
            <a:pPr marL="285750" indent="-285750">
              <a:spcAft>
                <a:spcPts val="500"/>
              </a:spcAft>
              <a:buFont typeface="Wingdings" panose="05000000000000000000" pitchFamily="2" charset="2"/>
              <a:buChar char="ü"/>
            </a:pPr>
            <a:r>
              <a:rPr lang="en-IE" sz="1100" noProof="0">
                <a:solidFill>
                  <a:srgbClr val="19616F"/>
                </a:solidFill>
                <a:latin typeface="Montserrat" panose="00000500000000000000" pitchFamily="2" charset="0"/>
              </a:rPr>
              <a:t>Evaluate the entire process. Effort vs resources.  </a:t>
            </a:r>
          </a:p>
          <a:p>
            <a:pPr marL="285750" indent="-285750">
              <a:spcAft>
                <a:spcPts val="500"/>
              </a:spcAft>
              <a:buFont typeface="Wingdings" panose="05000000000000000000" pitchFamily="2" charset="2"/>
              <a:buChar char="ü"/>
            </a:pPr>
            <a:r>
              <a:rPr lang="en-IE" sz="1100" noProof="0">
                <a:solidFill>
                  <a:srgbClr val="19616F"/>
                </a:solidFill>
                <a:latin typeface="Montserrat" panose="00000500000000000000" pitchFamily="2" charset="0"/>
              </a:rPr>
              <a:t>Collect the feedback by the stakeholders regarding “their experience.” </a:t>
            </a:r>
          </a:p>
        </p:txBody>
      </p:sp>
      <p:sp>
        <p:nvSpPr>
          <p:cNvPr id="27" name="Title 2">
            <a:extLst>
              <a:ext uri="{FF2B5EF4-FFF2-40B4-BE49-F238E27FC236}">
                <a16:creationId xmlns:a16="http://schemas.microsoft.com/office/drawing/2014/main" id="{3A716117-EFBE-5195-7CD6-92074C34A103}"/>
              </a:ext>
            </a:extLst>
          </p:cNvPr>
          <p:cNvSpPr txBox="1">
            <a:spLocks/>
          </p:cNvSpPr>
          <p:nvPr/>
        </p:nvSpPr>
        <p:spPr>
          <a:xfrm>
            <a:off x="365628" y="779554"/>
            <a:ext cx="6492372" cy="506250"/>
          </a:xfrm>
          <a:prstGeom prst="rect">
            <a:avLst/>
          </a:prstGeom>
        </p:spPr>
        <p:txBody>
          <a:bodyPr vert="horz" lIns="0" tIns="0" rIns="0" bIns="0" rtlCol="0" anchor="t" anchorCtr="0">
            <a:noAutofit/>
          </a:bodyPr>
          <a:lstStyle>
            <a:lvl1pPr algn="l" defTabSz="514350" rtl="0" eaLnBrk="1" latinLnBrk="0" hangingPunct="1">
              <a:lnSpc>
                <a:spcPct val="110000"/>
              </a:lnSpc>
              <a:spcBef>
                <a:spcPct val="0"/>
              </a:spcBef>
              <a:buNone/>
              <a:defRPr sz="1406" b="1" i="0" kern="1200">
                <a:solidFill>
                  <a:schemeClr val="tx2"/>
                </a:solidFill>
                <a:latin typeface="Montserrat" pitchFamily="2" charset="77"/>
                <a:ea typeface="+mj-ea"/>
                <a:cs typeface="+mj-cs"/>
              </a:defRPr>
            </a:lvl1pPr>
          </a:lstStyle>
          <a:p>
            <a:r>
              <a:rPr lang="en-IE" sz="2000" noProof="0"/>
              <a:t>PHASE 4: TEST AND EVALUATE</a:t>
            </a:r>
          </a:p>
          <a:p>
            <a:endParaRPr lang="en-IE" sz="2000" noProof="0"/>
          </a:p>
          <a:p>
            <a:endParaRPr lang="en-IE" sz="800" noProof="0"/>
          </a:p>
          <a:p>
            <a:r>
              <a:rPr lang="en-IE" sz="2000" noProof="0">
                <a:solidFill>
                  <a:srgbClr val="3EC8D9"/>
                </a:solidFill>
              </a:rPr>
              <a:t>Learning Lessons </a:t>
            </a:r>
            <a:endParaRPr lang="en-IE" sz="2000" noProof="0"/>
          </a:p>
        </p:txBody>
      </p:sp>
      <p:sp>
        <p:nvSpPr>
          <p:cNvPr id="31" name="Rectangle 17">
            <a:extLst>
              <a:ext uri="{FF2B5EF4-FFF2-40B4-BE49-F238E27FC236}">
                <a16:creationId xmlns:a16="http://schemas.microsoft.com/office/drawing/2014/main" id="{0F82B5E2-D3DC-4201-3029-F7393AC3012B}"/>
              </a:ext>
            </a:extLst>
          </p:cNvPr>
          <p:cNvSpPr/>
          <p:nvPr/>
        </p:nvSpPr>
        <p:spPr bwMode="auto">
          <a:xfrm>
            <a:off x="366746" y="7193344"/>
            <a:ext cx="4779412" cy="349479"/>
          </a:xfrm>
          <a:prstGeom prst="rect">
            <a:avLst/>
          </a:prstGeom>
          <a:no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51435" tIns="20250" rIns="51435" bIns="25718" numCol="1" rtlCol="0" anchor="t" anchorCtr="0" compatLnSpc="1">
            <a:prstTxWarp prst="textNoShape">
              <a:avLst/>
            </a:prstTxWarp>
          </a:bodyPr>
          <a:lstStyle/>
          <a:p>
            <a:pPr defTabSz="586681" fontAlgn="base">
              <a:lnSpc>
                <a:spcPct val="115000"/>
              </a:lnSpc>
              <a:spcBef>
                <a:spcPct val="0"/>
              </a:spcBef>
              <a:spcAft>
                <a:spcPct val="0"/>
              </a:spcAft>
            </a:pPr>
            <a:r>
              <a:rPr lang="en-IE" sz="1500" b="1" noProof="0" dirty="0">
                <a:solidFill>
                  <a:srgbClr val="19616F"/>
                </a:solidFill>
                <a:latin typeface="Montserrat"/>
              </a:rPr>
              <a:t>Examples of SCORE CCLL activities</a:t>
            </a:r>
          </a:p>
        </p:txBody>
      </p:sp>
      <p:sp>
        <p:nvSpPr>
          <p:cNvPr id="33" name="Rectángulo 32">
            <a:extLst>
              <a:ext uri="{FF2B5EF4-FFF2-40B4-BE49-F238E27FC236}">
                <a16:creationId xmlns:a16="http://schemas.microsoft.com/office/drawing/2014/main" id="{643EC77D-5346-381D-7BC7-6C53CFB0F7A6}"/>
              </a:ext>
            </a:extLst>
          </p:cNvPr>
          <p:cNvSpPr/>
          <p:nvPr/>
        </p:nvSpPr>
        <p:spPr>
          <a:xfrm>
            <a:off x="211364" y="7459457"/>
            <a:ext cx="6492372" cy="2014738"/>
          </a:xfrm>
          <a:prstGeom prst="rect">
            <a:avLst/>
          </a:prstGeom>
          <a:noFill/>
          <a:ln w="19050">
            <a:solidFill>
              <a:srgbClr val="1961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noProof="0"/>
          </a:p>
        </p:txBody>
      </p:sp>
      <p:sp>
        <p:nvSpPr>
          <p:cNvPr id="15" name="Rectangle 17">
            <a:extLst>
              <a:ext uri="{FF2B5EF4-FFF2-40B4-BE49-F238E27FC236}">
                <a16:creationId xmlns:a16="http://schemas.microsoft.com/office/drawing/2014/main" id="{85245A99-7D7F-9447-02CA-54705398CC6B}"/>
              </a:ext>
            </a:extLst>
          </p:cNvPr>
          <p:cNvSpPr/>
          <p:nvPr/>
        </p:nvSpPr>
        <p:spPr bwMode="auto">
          <a:xfrm>
            <a:off x="1826856" y="7499921"/>
            <a:ext cx="1387447" cy="766588"/>
          </a:xfrm>
          <a:prstGeom prst="rect">
            <a:avLst/>
          </a:prstGeom>
          <a:solidFill>
            <a:srgbClr val="D8EEF0"/>
          </a:solidFill>
          <a:ln w="9525"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algn="ctr" defTabSz="1042988" fontAlgn="base">
              <a:lnSpc>
                <a:spcPct val="115000"/>
              </a:lnSpc>
              <a:spcBef>
                <a:spcPct val="0"/>
              </a:spcBef>
              <a:spcAft>
                <a:spcPct val="0"/>
              </a:spcAft>
            </a:pPr>
            <a:r>
              <a:rPr lang="en-IE" sz="800" b="1" noProof="0">
                <a:solidFill>
                  <a:schemeClr val="bg1">
                    <a:lumMod val="50000"/>
                  </a:schemeClr>
                </a:solidFill>
                <a:latin typeface="Montserrat"/>
              </a:rPr>
              <a:t>What</a:t>
            </a:r>
            <a:r>
              <a:rPr lang="en-IE" sz="800" noProof="0">
                <a:solidFill>
                  <a:schemeClr val="bg1">
                    <a:lumMod val="50000"/>
                  </a:schemeClr>
                </a:solidFill>
                <a:latin typeface="Montserrat"/>
              </a:rPr>
              <a:t>: Run evaluation</a:t>
            </a:r>
            <a:endParaRPr lang="en-IE" noProof="0">
              <a:solidFill>
                <a:schemeClr val="bg1">
                  <a:lumMod val="50000"/>
                </a:schemeClr>
              </a:solidFill>
              <a:latin typeface="Montserrat"/>
            </a:endParaRPr>
          </a:p>
          <a:p>
            <a:pPr algn="ctr" defTabSz="1042988" fontAlgn="base">
              <a:lnSpc>
                <a:spcPct val="115000"/>
              </a:lnSpc>
              <a:spcBef>
                <a:spcPct val="0"/>
              </a:spcBef>
              <a:spcAft>
                <a:spcPct val="0"/>
              </a:spcAft>
            </a:pPr>
            <a:r>
              <a:rPr lang="en-IE" sz="800" b="1" noProof="0">
                <a:solidFill>
                  <a:schemeClr val="bg1">
                    <a:lumMod val="50000"/>
                  </a:schemeClr>
                </a:solidFill>
                <a:latin typeface="Montserrat" panose="00000500000000000000" pitchFamily="2" charset="0"/>
              </a:rPr>
              <a:t>By</a:t>
            </a:r>
            <a:r>
              <a:rPr lang="en-IE" sz="800" noProof="0">
                <a:solidFill>
                  <a:schemeClr val="bg1">
                    <a:lumMod val="50000"/>
                  </a:schemeClr>
                </a:solidFill>
                <a:latin typeface="Montserrat" panose="00000500000000000000" pitchFamily="2" charset="0"/>
              </a:rPr>
              <a:t>: CCLL core team &amp; relevant stakeholders &amp; end users</a:t>
            </a:r>
          </a:p>
        </p:txBody>
      </p:sp>
      <p:sp>
        <p:nvSpPr>
          <p:cNvPr id="16" name="Rectangle 17">
            <a:extLst>
              <a:ext uri="{FF2B5EF4-FFF2-40B4-BE49-F238E27FC236}">
                <a16:creationId xmlns:a16="http://schemas.microsoft.com/office/drawing/2014/main" id="{BE8C36C5-6E37-8C9F-6006-E356241AB0D0}"/>
              </a:ext>
            </a:extLst>
          </p:cNvPr>
          <p:cNvSpPr/>
          <p:nvPr/>
        </p:nvSpPr>
        <p:spPr bwMode="auto">
          <a:xfrm>
            <a:off x="340451" y="7493962"/>
            <a:ext cx="1429305" cy="774353"/>
          </a:xfrm>
          <a:prstGeom prst="rect">
            <a:avLst/>
          </a:prstGeom>
          <a:solidFill>
            <a:srgbClr val="FF3300">
              <a:alpha val="20000"/>
            </a:srgbClr>
          </a:solidFill>
          <a:ln w="9525" cap="flat" cmpd="sng" algn="ctr">
            <a:noFill/>
            <a:prstDash val="solid"/>
            <a:round/>
            <a:headEnd type="none" w="med" len="med"/>
            <a:tailEnd type="none" w="med" len="med"/>
          </a:ln>
          <a:effectLst/>
        </p:spPr>
        <p:txBody>
          <a:bodyPr vert="horz" wrap="square" lIns="91440" tIns="36000" rIns="91440" bIns="45720" numCol="1" rtlCol="0" anchor="t" anchorCtr="0" compatLnSpc="1">
            <a:prstTxWarp prst="textNoShape">
              <a:avLst/>
            </a:prstTxWarp>
          </a:bodyPr>
          <a:lstStyle/>
          <a:p>
            <a:pPr algn="ctr" defTabSz="1042988" fontAlgn="base">
              <a:lnSpc>
                <a:spcPct val="115000"/>
              </a:lnSpc>
              <a:spcBef>
                <a:spcPct val="0"/>
              </a:spcBef>
              <a:spcAft>
                <a:spcPct val="0"/>
              </a:spcAft>
            </a:pPr>
            <a:r>
              <a:rPr lang="en-IE" sz="800" b="1" noProof="0">
                <a:solidFill>
                  <a:schemeClr val="bg1">
                    <a:lumMod val="50000"/>
                  </a:schemeClr>
                </a:solidFill>
                <a:latin typeface="Montserrat"/>
              </a:rPr>
              <a:t>What:</a:t>
            </a:r>
            <a:r>
              <a:rPr lang="en-IE" sz="800" noProof="0">
                <a:solidFill>
                  <a:schemeClr val="bg1">
                    <a:lumMod val="50000"/>
                  </a:schemeClr>
                </a:solidFill>
                <a:latin typeface="Montserrat"/>
              </a:rPr>
              <a:t> Dissemination of developed past events maps to stakeholders</a:t>
            </a:r>
            <a:endParaRPr lang="en-IE" noProof="0">
              <a:solidFill>
                <a:schemeClr val="bg1">
                  <a:lumMod val="50000"/>
                </a:schemeClr>
              </a:solidFill>
              <a:latin typeface="Montserrat"/>
            </a:endParaRPr>
          </a:p>
          <a:p>
            <a:pPr algn="ctr" defTabSz="1042988" fontAlgn="base">
              <a:lnSpc>
                <a:spcPct val="115000"/>
              </a:lnSpc>
              <a:spcBef>
                <a:spcPct val="0"/>
              </a:spcBef>
              <a:spcAft>
                <a:spcPct val="0"/>
              </a:spcAft>
            </a:pPr>
            <a:r>
              <a:rPr lang="en-IE" sz="800" b="1" noProof="0">
                <a:solidFill>
                  <a:schemeClr val="bg1">
                    <a:lumMod val="50000"/>
                  </a:schemeClr>
                </a:solidFill>
                <a:latin typeface="Montserrat" panose="00000500000000000000" pitchFamily="2" charset="0"/>
              </a:rPr>
              <a:t>By: </a:t>
            </a:r>
            <a:r>
              <a:rPr lang="en-IE" sz="800" noProof="0">
                <a:solidFill>
                  <a:schemeClr val="bg1">
                    <a:lumMod val="50000"/>
                  </a:schemeClr>
                </a:solidFill>
                <a:latin typeface="Montserrat" panose="00000500000000000000" pitchFamily="2" charset="0"/>
              </a:rPr>
              <a:t>CCLL core team</a:t>
            </a:r>
          </a:p>
          <a:p>
            <a:pPr algn="ctr" defTabSz="1042988" fontAlgn="base">
              <a:lnSpc>
                <a:spcPct val="115000"/>
              </a:lnSpc>
              <a:spcBef>
                <a:spcPct val="0"/>
              </a:spcBef>
              <a:spcAft>
                <a:spcPct val="0"/>
              </a:spcAft>
            </a:pPr>
            <a:endParaRPr lang="en-IE" sz="800" noProof="0">
              <a:solidFill>
                <a:schemeClr val="bg1">
                  <a:lumMod val="50000"/>
                </a:schemeClr>
              </a:solidFill>
              <a:latin typeface="Montserrat" panose="00000500000000000000" pitchFamily="2" charset="0"/>
            </a:endParaRPr>
          </a:p>
        </p:txBody>
      </p:sp>
      <p:sp>
        <p:nvSpPr>
          <p:cNvPr id="17" name="Rectangle 17">
            <a:extLst>
              <a:ext uri="{FF2B5EF4-FFF2-40B4-BE49-F238E27FC236}">
                <a16:creationId xmlns:a16="http://schemas.microsoft.com/office/drawing/2014/main" id="{D7B4E4FF-8764-0EEB-D581-C2414478760D}"/>
              </a:ext>
            </a:extLst>
          </p:cNvPr>
          <p:cNvSpPr/>
          <p:nvPr/>
        </p:nvSpPr>
        <p:spPr bwMode="auto">
          <a:xfrm>
            <a:off x="5247516" y="7493962"/>
            <a:ext cx="1399120" cy="773294"/>
          </a:xfrm>
          <a:prstGeom prst="rect">
            <a:avLst/>
          </a:prstGeom>
          <a:solidFill>
            <a:srgbClr val="FE8F00">
              <a:alpha val="20000"/>
            </a:srgbClr>
          </a:solidFill>
          <a:ln w="9525" cap="flat" cmpd="sng" algn="ctr">
            <a:noFill/>
            <a:prstDash val="solid"/>
            <a:round/>
            <a:headEnd type="none" w="med" len="med"/>
            <a:tailEnd type="none" w="med" len="med"/>
          </a:ln>
          <a:effectLst/>
        </p:spPr>
        <p:txBody>
          <a:bodyPr vert="horz" wrap="square" lIns="91440" tIns="36000" rIns="91440" bIns="45720" numCol="1" rtlCol="0" anchor="t" anchorCtr="0" compatLnSpc="1">
            <a:prstTxWarp prst="textNoShape">
              <a:avLst/>
            </a:prstTxWarp>
          </a:bodyPr>
          <a:lstStyle/>
          <a:p>
            <a:pPr algn="ctr" defTabSz="1042988" fontAlgn="base">
              <a:lnSpc>
                <a:spcPct val="115000"/>
              </a:lnSpc>
              <a:spcBef>
                <a:spcPct val="0"/>
              </a:spcBef>
              <a:spcAft>
                <a:spcPct val="0"/>
              </a:spcAft>
            </a:pPr>
            <a:r>
              <a:rPr lang="en-IE" sz="800" b="1" noProof="0">
                <a:solidFill>
                  <a:schemeClr val="bg1">
                    <a:lumMod val="50000"/>
                  </a:schemeClr>
                </a:solidFill>
                <a:latin typeface="Montserrat"/>
              </a:rPr>
              <a:t>What:</a:t>
            </a:r>
            <a:r>
              <a:rPr lang="en-IE" sz="800" noProof="0">
                <a:solidFill>
                  <a:schemeClr val="bg1">
                    <a:lumMod val="50000"/>
                  </a:schemeClr>
                </a:solidFill>
                <a:latin typeface="Montserrat"/>
              </a:rPr>
              <a:t> Run training sessions for followers</a:t>
            </a:r>
            <a:endParaRPr lang="en-IE" noProof="0">
              <a:solidFill>
                <a:schemeClr val="bg1">
                  <a:lumMod val="50000"/>
                </a:schemeClr>
              </a:solidFill>
            </a:endParaRPr>
          </a:p>
          <a:p>
            <a:pPr algn="ctr" defTabSz="1042988" fontAlgn="base">
              <a:lnSpc>
                <a:spcPct val="115000"/>
              </a:lnSpc>
              <a:spcBef>
                <a:spcPct val="0"/>
              </a:spcBef>
              <a:spcAft>
                <a:spcPct val="0"/>
              </a:spcAft>
            </a:pPr>
            <a:r>
              <a:rPr lang="en-IE" sz="800" b="1" noProof="0">
                <a:solidFill>
                  <a:schemeClr val="bg1">
                    <a:lumMod val="50000"/>
                  </a:schemeClr>
                </a:solidFill>
                <a:latin typeface="Montserrat"/>
              </a:rPr>
              <a:t>By: </a:t>
            </a:r>
            <a:r>
              <a:rPr lang="en-IE" sz="800" noProof="0">
                <a:solidFill>
                  <a:schemeClr val="bg1">
                    <a:lumMod val="50000"/>
                  </a:schemeClr>
                </a:solidFill>
                <a:latin typeface="Montserrat"/>
              </a:rPr>
              <a:t>CCLL core team &amp; involved stakeholders</a:t>
            </a:r>
            <a:endParaRPr lang="en-IE" sz="800" noProof="0">
              <a:solidFill>
                <a:schemeClr val="bg1">
                  <a:lumMod val="50000"/>
                </a:schemeClr>
              </a:solidFill>
              <a:latin typeface="Montserrat" panose="00000500000000000000" pitchFamily="2" charset="0"/>
            </a:endParaRPr>
          </a:p>
        </p:txBody>
      </p:sp>
      <p:sp>
        <p:nvSpPr>
          <p:cNvPr id="23" name="Rectangle 17">
            <a:extLst>
              <a:ext uri="{FF2B5EF4-FFF2-40B4-BE49-F238E27FC236}">
                <a16:creationId xmlns:a16="http://schemas.microsoft.com/office/drawing/2014/main" id="{88FD3A3E-A2B8-1DE4-8F9C-5B732E8F78AA}"/>
              </a:ext>
            </a:extLst>
          </p:cNvPr>
          <p:cNvSpPr/>
          <p:nvPr/>
        </p:nvSpPr>
        <p:spPr bwMode="auto">
          <a:xfrm>
            <a:off x="3271403" y="7499921"/>
            <a:ext cx="1952530" cy="773295"/>
          </a:xfrm>
          <a:prstGeom prst="rect">
            <a:avLst/>
          </a:prstGeom>
          <a:solidFill>
            <a:srgbClr val="FE8F00">
              <a:alpha val="20000"/>
            </a:srgbClr>
          </a:solidFill>
          <a:ln w="9525" cap="flat" cmpd="sng" algn="ctr">
            <a:noFill/>
            <a:prstDash val="solid"/>
            <a:round/>
            <a:headEnd type="none" w="med" len="med"/>
            <a:tailEnd type="none" w="med" len="med"/>
          </a:ln>
          <a:effectLst/>
        </p:spPr>
        <p:txBody>
          <a:bodyPr vert="horz" wrap="square" lIns="91440" tIns="36000" rIns="91440" bIns="45720" numCol="1" rtlCol="0" anchor="t" anchorCtr="0" compatLnSpc="1">
            <a:prstTxWarp prst="textNoShape">
              <a:avLst/>
            </a:prstTxWarp>
          </a:bodyPr>
          <a:lstStyle/>
          <a:p>
            <a:pPr algn="ctr" defTabSz="1042988" fontAlgn="base">
              <a:lnSpc>
                <a:spcPct val="115000"/>
              </a:lnSpc>
              <a:spcBef>
                <a:spcPct val="0"/>
              </a:spcBef>
              <a:spcAft>
                <a:spcPct val="0"/>
              </a:spcAft>
            </a:pPr>
            <a:r>
              <a:rPr lang="en-IE" sz="800" b="1" noProof="0">
                <a:solidFill>
                  <a:schemeClr val="bg1">
                    <a:lumMod val="50000"/>
                  </a:schemeClr>
                </a:solidFill>
                <a:latin typeface="Montserrat"/>
              </a:rPr>
              <a:t>What:</a:t>
            </a:r>
            <a:r>
              <a:rPr lang="en-IE" sz="800" noProof="0">
                <a:solidFill>
                  <a:schemeClr val="bg1">
                    <a:lumMod val="50000"/>
                  </a:schemeClr>
                </a:solidFill>
                <a:latin typeface="Montserrat"/>
              </a:rPr>
              <a:t> Discuss criticalities and plan strategies to keep evaluating</a:t>
            </a:r>
            <a:endParaRPr lang="en-IE" noProof="0">
              <a:solidFill>
                <a:schemeClr val="bg1">
                  <a:lumMod val="50000"/>
                </a:schemeClr>
              </a:solidFill>
              <a:latin typeface="Montserrat"/>
            </a:endParaRPr>
          </a:p>
          <a:p>
            <a:pPr algn="ctr" defTabSz="1042988" fontAlgn="base">
              <a:lnSpc>
                <a:spcPct val="115000"/>
              </a:lnSpc>
              <a:spcBef>
                <a:spcPct val="0"/>
              </a:spcBef>
              <a:spcAft>
                <a:spcPct val="0"/>
              </a:spcAft>
            </a:pPr>
            <a:r>
              <a:rPr lang="en-IE" sz="800" b="1" noProof="0">
                <a:solidFill>
                  <a:schemeClr val="bg1">
                    <a:lumMod val="50000"/>
                  </a:schemeClr>
                </a:solidFill>
                <a:latin typeface="Montserrat" panose="00000500000000000000" pitchFamily="2" charset="0"/>
              </a:rPr>
              <a:t>By: </a:t>
            </a:r>
            <a:r>
              <a:rPr lang="en-IE" sz="800" noProof="0">
                <a:solidFill>
                  <a:schemeClr val="bg1">
                    <a:lumMod val="50000"/>
                  </a:schemeClr>
                </a:solidFill>
                <a:latin typeface="Montserrat" panose="00000500000000000000" pitchFamily="2" charset="0"/>
              </a:rPr>
              <a:t>CCLL core team &amp; involved stakeholders</a:t>
            </a:r>
          </a:p>
        </p:txBody>
      </p:sp>
      <p:sp>
        <p:nvSpPr>
          <p:cNvPr id="24" name="Rectangle 17">
            <a:extLst>
              <a:ext uri="{FF2B5EF4-FFF2-40B4-BE49-F238E27FC236}">
                <a16:creationId xmlns:a16="http://schemas.microsoft.com/office/drawing/2014/main" id="{DAEBD03E-B4F3-CBEC-376C-B0BC13FD5BEA}"/>
              </a:ext>
            </a:extLst>
          </p:cNvPr>
          <p:cNvSpPr/>
          <p:nvPr/>
        </p:nvSpPr>
        <p:spPr bwMode="auto">
          <a:xfrm>
            <a:off x="340452" y="8307722"/>
            <a:ext cx="1429304" cy="1081806"/>
          </a:xfrm>
          <a:prstGeom prst="rect">
            <a:avLst/>
          </a:prstGeom>
          <a:solidFill>
            <a:srgbClr val="996633">
              <a:alpha val="20000"/>
            </a:srgbClr>
          </a:solidFill>
          <a:ln w="9525" cap="flat" cmpd="sng" algn="ctr">
            <a:noFill/>
            <a:prstDash val="solid"/>
            <a:round/>
            <a:headEnd type="none" w="med" len="med"/>
            <a:tailEnd type="none" w="med" len="med"/>
          </a:ln>
          <a:effectLst/>
        </p:spPr>
        <p:txBody>
          <a:bodyPr vert="horz" wrap="square" lIns="91440" tIns="36000" rIns="91440" bIns="45720" numCol="1" rtlCol="0" anchor="t" anchorCtr="0" compatLnSpc="1">
            <a:prstTxWarp prst="textNoShape">
              <a:avLst/>
            </a:prstTxWarp>
          </a:bodyPr>
          <a:lstStyle/>
          <a:p>
            <a:pPr algn="ctr" defTabSz="1042988" fontAlgn="base">
              <a:lnSpc>
                <a:spcPct val="115000"/>
              </a:lnSpc>
              <a:spcBef>
                <a:spcPct val="0"/>
              </a:spcBef>
              <a:spcAft>
                <a:spcPct val="0"/>
              </a:spcAft>
            </a:pPr>
            <a:r>
              <a:rPr lang="en-IE" sz="800" b="1" noProof="0">
                <a:solidFill>
                  <a:schemeClr val="bg1">
                    <a:lumMod val="50000"/>
                  </a:schemeClr>
                </a:solidFill>
                <a:latin typeface="Montserrat"/>
              </a:rPr>
              <a:t>What: </a:t>
            </a:r>
            <a:r>
              <a:rPr lang="en-IE" sz="800" noProof="0">
                <a:solidFill>
                  <a:schemeClr val="bg1">
                    <a:lumMod val="50000"/>
                  </a:schemeClr>
                </a:solidFill>
                <a:latin typeface="Montserrat"/>
              </a:rPr>
              <a:t>Evaluate the performance and engagement of the citizens’ science platform</a:t>
            </a:r>
            <a:endParaRPr lang="en-IE" noProof="0">
              <a:solidFill>
                <a:schemeClr val="bg1">
                  <a:lumMod val="50000"/>
                </a:schemeClr>
              </a:solidFill>
            </a:endParaRPr>
          </a:p>
          <a:p>
            <a:pPr algn="ctr" defTabSz="1042988" fontAlgn="base">
              <a:lnSpc>
                <a:spcPct val="115000"/>
              </a:lnSpc>
              <a:spcBef>
                <a:spcPct val="0"/>
              </a:spcBef>
              <a:spcAft>
                <a:spcPct val="0"/>
              </a:spcAft>
            </a:pPr>
            <a:r>
              <a:rPr lang="en-IE" sz="800" b="1" noProof="0">
                <a:solidFill>
                  <a:schemeClr val="bg1">
                    <a:lumMod val="50000"/>
                  </a:schemeClr>
                </a:solidFill>
                <a:latin typeface="Montserrat" panose="00000500000000000000" pitchFamily="2" charset="0"/>
              </a:rPr>
              <a:t>By: </a:t>
            </a:r>
            <a:r>
              <a:rPr lang="en-IE" sz="800" noProof="0">
                <a:solidFill>
                  <a:schemeClr val="bg1">
                    <a:lumMod val="50000"/>
                  </a:schemeClr>
                </a:solidFill>
                <a:latin typeface="Montserrat" panose="00000500000000000000" pitchFamily="2" charset="0"/>
              </a:rPr>
              <a:t>CCLL core team</a:t>
            </a:r>
          </a:p>
        </p:txBody>
      </p:sp>
      <p:sp>
        <p:nvSpPr>
          <p:cNvPr id="25" name="Rectangle 17">
            <a:extLst>
              <a:ext uri="{FF2B5EF4-FFF2-40B4-BE49-F238E27FC236}">
                <a16:creationId xmlns:a16="http://schemas.microsoft.com/office/drawing/2014/main" id="{F6A62B46-C673-0C10-EEB5-CF49BE6C369D}"/>
              </a:ext>
            </a:extLst>
          </p:cNvPr>
          <p:cNvSpPr/>
          <p:nvPr/>
        </p:nvSpPr>
        <p:spPr bwMode="auto">
          <a:xfrm>
            <a:off x="1826857" y="8286363"/>
            <a:ext cx="1387447" cy="1081806"/>
          </a:xfrm>
          <a:prstGeom prst="rect">
            <a:avLst/>
          </a:prstGeom>
          <a:solidFill>
            <a:srgbClr val="A51890">
              <a:alpha val="20000"/>
            </a:srgbClr>
          </a:solidFill>
          <a:ln w="9525"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algn="ctr" defTabSz="1042988" fontAlgn="base">
              <a:lnSpc>
                <a:spcPct val="115000"/>
              </a:lnSpc>
              <a:spcBef>
                <a:spcPct val="0"/>
              </a:spcBef>
              <a:spcAft>
                <a:spcPct val="0"/>
              </a:spcAft>
            </a:pPr>
            <a:r>
              <a:rPr lang="en-IE" sz="800" b="1" noProof="0">
                <a:solidFill>
                  <a:schemeClr val="bg1">
                    <a:lumMod val="50000"/>
                  </a:schemeClr>
                </a:solidFill>
                <a:latin typeface="Montserrat"/>
              </a:rPr>
              <a:t>What: </a:t>
            </a:r>
            <a:r>
              <a:rPr lang="en-IE" sz="800" noProof="0">
                <a:solidFill>
                  <a:schemeClr val="bg1">
                    <a:lumMod val="50000"/>
                  </a:schemeClr>
                </a:solidFill>
                <a:latin typeface="Montserrat"/>
              </a:rPr>
              <a:t>Share a guideline for the management</a:t>
            </a:r>
            <a:endParaRPr lang="en-IE" noProof="0">
              <a:solidFill>
                <a:schemeClr val="bg1">
                  <a:lumMod val="50000"/>
                </a:schemeClr>
              </a:solidFill>
              <a:latin typeface="Montserrat"/>
            </a:endParaRPr>
          </a:p>
          <a:p>
            <a:pPr algn="ctr" defTabSz="1042988" fontAlgn="base">
              <a:lnSpc>
                <a:spcPct val="115000"/>
              </a:lnSpc>
              <a:spcBef>
                <a:spcPct val="0"/>
              </a:spcBef>
              <a:spcAft>
                <a:spcPct val="0"/>
              </a:spcAft>
            </a:pPr>
            <a:r>
              <a:rPr lang="en-IE" sz="800" noProof="0">
                <a:solidFill>
                  <a:schemeClr val="bg1">
                    <a:lumMod val="50000"/>
                  </a:schemeClr>
                </a:solidFill>
                <a:latin typeface="Montserrat" panose="00000500000000000000" pitchFamily="2" charset="0"/>
              </a:rPr>
              <a:t>of residual coastal risk </a:t>
            </a:r>
          </a:p>
          <a:p>
            <a:pPr algn="ctr" defTabSz="1042988" fontAlgn="base">
              <a:lnSpc>
                <a:spcPct val="115000"/>
              </a:lnSpc>
              <a:spcBef>
                <a:spcPct val="0"/>
              </a:spcBef>
              <a:spcAft>
                <a:spcPct val="0"/>
              </a:spcAft>
            </a:pPr>
            <a:r>
              <a:rPr lang="en-IE" sz="800" b="1" noProof="0">
                <a:solidFill>
                  <a:schemeClr val="bg1">
                    <a:lumMod val="50000"/>
                  </a:schemeClr>
                </a:solidFill>
                <a:latin typeface="Montserrat" panose="00000500000000000000" pitchFamily="2" charset="0"/>
              </a:rPr>
              <a:t>By:</a:t>
            </a:r>
            <a:r>
              <a:rPr lang="en-IE" sz="800" noProof="0">
                <a:solidFill>
                  <a:schemeClr val="bg1">
                    <a:lumMod val="50000"/>
                  </a:schemeClr>
                </a:solidFill>
                <a:latin typeface="Montserrat" panose="00000500000000000000" pitchFamily="2" charset="0"/>
              </a:rPr>
              <a:t> CCLL core team</a:t>
            </a:r>
          </a:p>
        </p:txBody>
      </p:sp>
      <p:sp>
        <p:nvSpPr>
          <p:cNvPr id="26" name="Rectangle 17">
            <a:extLst>
              <a:ext uri="{FF2B5EF4-FFF2-40B4-BE49-F238E27FC236}">
                <a16:creationId xmlns:a16="http://schemas.microsoft.com/office/drawing/2014/main" id="{8CD1E9A5-DE67-D335-EE38-AE1A3F477041}"/>
              </a:ext>
            </a:extLst>
          </p:cNvPr>
          <p:cNvSpPr/>
          <p:nvPr/>
        </p:nvSpPr>
        <p:spPr bwMode="auto">
          <a:xfrm>
            <a:off x="3282583" y="8286363"/>
            <a:ext cx="1941350" cy="1081806"/>
          </a:xfrm>
          <a:prstGeom prst="rect">
            <a:avLst/>
          </a:prstGeom>
          <a:solidFill>
            <a:schemeClr val="accent5">
              <a:lumMod val="40000"/>
              <a:lumOff val="60000"/>
            </a:schemeClr>
          </a:solidFill>
          <a:ln w="9525"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algn="ctr" defTabSz="1042988" fontAlgn="base">
              <a:lnSpc>
                <a:spcPct val="115000"/>
              </a:lnSpc>
              <a:spcBef>
                <a:spcPct val="0"/>
              </a:spcBef>
              <a:spcAft>
                <a:spcPct val="0"/>
              </a:spcAft>
            </a:pPr>
            <a:r>
              <a:rPr lang="en-IE" sz="800" b="1" noProof="0">
                <a:solidFill>
                  <a:schemeClr val="bg1">
                    <a:lumMod val="50000"/>
                  </a:schemeClr>
                </a:solidFill>
                <a:latin typeface="Montserrat"/>
              </a:rPr>
              <a:t>What: </a:t>
            </a:r>
            <a:r>
              <a:rPr lang="en-IE" sz="800" noProof="0">
                <a:solidFill>
                  <a:schemeClr val="bg1">
                    <a:lumMod val="50000"/>
                  </a:schemeClr>
                </a:solidFill>
                <a:latin typeface="Montserrat"/>
              </a:rPr>
              <a:t>Share the success stories to assist decision making in climate change adaptation</a:t>
            </a:r>
            <a:endParaRPr lang="en-IE" noProof="0">
              <a:solidFill>
                <a:schemeClr val="bg1">
                  <a:lumMod val="50000"/>
                </a:schemeClr>
              </a:solidFill>
              <a:latin typeface="Montserrat"/>
            </a:endParaRPr>
          </a:p>
          <a:p>
            <a:pPr algn="ctr" defTabSz="1042988" fontAlgn="base">
              <a:lnSpc>
                <a:spcPct val="115000"/>
              </a:lnSpc>
              <a:spcBef>
                <a:spcPct val="0"/>
              </a:spcBef>
              <a:spcAft>
                <a:spcPct val="0"/>
              </a:spcAft>
            </a:pPr>
            <a:r>
              <a:rPr lang="en-IE" sz="800" b="1" noProof="0">
                <a:solidFill>
                  <a:schemeClr val="bg1">
                    <a:lumMod val="50000"/>
                  </a:schemeClr>
                </a:solidFill>
                <a:latin typeface="Montserrat" panose="00000500000000000000" pitchFamily="2" charset="0"/>
              </a:rPr>
              <a:t>By: </a:t>
            </a:r>
            <a:r>
              <a:rPr lang="en-IE" sz="800" noProof="0">
                <a:solidFill>
                  <a:schemeClr val="bg1">
                    <a:lumMod val="50000"/>
                  </a:schemeClr>
                </a:solidFill>
                <a:latin typeface="Montserrat" panose="00000500000000000000" pitchFamily="2" charset="0"/>
              </a:rPr>
              <a:t>CCLL core team</a:t>
            </a:r>
          </a:p>
        </p:txBody>
      </p:sp>
      <p:sp>
        <p:nvSpPr>
          <p:cNvPr id="28" name="Rectangle 17">
            <a:extLst>
              <a:ext uri="{FF2B5EF4-FFF2-40B4-BE49-F238E27FC236}">
                <a16:creationId xmlns:a16="http://schemas.microsoft.com/office/drawing/2014/main" id="{A4863E81-F961-5808-B428-E323961CC152}"/>
              </a:ext>
            </a:extLst>
          </p:cNvPr>
          <p:cNvSpPr/>
          <p:nvPr/>
        </p:nvSpPr>
        <p:spPr bwMode="auto">
          <a:xfrm>
            <a:off x="5258696" y="8286362"/>
            <a:ext cx="1387940" cy="1081805"/>
          </a:xfrm>
          <a:prstGeom prst="rect">
            <a:avLst/>
          </a:prstGeom>
          <a:solidFill>
            <a:srgbClr val="FFFCDD"/>
          </a:solidFill>
          <a:ln w="9525" cap="flat" cmpd="sng" algn="ctr">
            <a:noFill/>
            <a:prstDash val="solid"/>
            <a:round/>
            <a:headEnd type="none" w="med" len="med"/>
            <a:tailEnd type="none" w="med" len="med"/>
          </a:ln>
          <a:effectLst/>
        </p:spPr>
        <p:txBody>
          <a:bodyPr vert="horz" wrap="square" lIns="91440" tIns="36000" rIns="91440" bIns="45720" numCol="1" rtlCol="0" anchor="t" anchorCtr="0" compatLnSpc="1">
            <a:prstTxWarp prst="textNoShape">
              <a:avLst/>
            </a:prstTxWarp>
          </a:bodyPr>
          <a:lstStyle/>
          <a:p>
            <a:pPr algn="ctr" defTabSz="1042988" fontAlgn="base">
              <a:lnSpc>
                <a:spcPct val="115000"/>
              </a:lnSpc>
              <a:spcBef>
                <a:spcPct val="0"/>
              </a:spcBef>
              <a:spcAft>
                <a:spcPct val="0"/>
              </a:spcAft>
            </a:pPr>
            <a:r>
              <a:rPr lang="en-IE" sz="800" b="1" noProof="0">
                <a:solidFill>
                  <a:schemeClr val="bg1">
                    <a:lumMod val="50000"/>
                  </a:schemeClr>
                </a:solidFill>
                <a:latin typeface="Montserrat"/>
              </a:rPr>
              <a:t>What: </a:t>
            </a:r>
            <a:r>
              <a:rPr lang="en-IE" sz="800" noProof="0">
                <a:solidFill>
                  <a:schemeClr val="bg1">
                    <a:lumMod val="50000"/>
                  </a:schemeClr>
                </a:solidFill>
                <a:latin typeface="Montserrat"/>
              </a:rPr>
              <a:t>Assessment of the effectiveness of the Digital Twin as an early warning supporting system</a:t>
            </a:r>
            <a:endParaRPr lang="en-IE" noProof="0">
              <a:solidFill>
                <a:schemeClr val="bg1">
                  <a:lumMod val="50000"/>
                </a:schemeClr>
              </a:solidFill>
              <a:latin typeface="Montserrat"/>
            </a:endParaRPr>
          </a:p>
          <a:p>
            <a:pPr algn="ctr" defTabSz="1042988" fontAlgn="base">
              <a:lnSpc>
                <a:spcPct val="115000"/>
              </a:lnSpc>
              <a:spcBef>
                <a:spcPct val="0"/>
              </a:spcBef>
              <a:spcAft>
                <a:spcPct val="0"/>
              </a:spcAft>
            </a:pPr>
            <a:r>
              <a:rPr lang="en-IE" sz="800" b="1" noProof="0">
                <a:solidFill>
                  <a:schemeClr val="bg1">
                    <a:lumMod val="50000"/>
                  </a:schemeClr>
                </a:solidFill>
                <a:latin typeface="Montserrat" panose="00000500000000000000" pitchFamily="2" charset="0"/>
              </a:rPr>
              <a:t>By: </a:t>
            </a:r>
            <a:r>
              <a:rPr lang="en-IE" sz="800" noProof="0">
                <a:solidFill>
                  <a:schemeClr val="bg1">
                    <a:lumMod val="50000"/>
                  </a:schemeClr>
                </a:solidFill>
                <a:latin typeface="Montserrat" panose="00000500000000000000" pitchFamily="2" charset="0"/>
              </a:rPr>
              <a:t>CCLL core team</a:t>
            </a:r>
          </a:p>
        </p:txBody>
      </p:sp>
      <p:sp>
        <p:nvSpPr>
          <p:cNvPr id="18" name="Rectangle 17">
            <a:extLst>
              <a:ext uri="{FF2B5EF4-FFF2-40B4-BE49-F238E27FC236}">
                <a16:creationId xmlns:a16="http://schemas.microsoft.com/office/drawing/2014/main" id="{75125724-86B0-588C-036F-2DBC223C15F9}"/>
              </a:ext>
            </a:extLst>
          </p:cNvPr>
          <p:cNvSpPr/>
          <p:nvPr/>
        </p:nvSpPr>
        <p:spPr bwMode="auto">
          <a:xfrm>
            <a:off x="226732" y="9464691"/>
            <a:ext cx="547206" cy="314309"/>
          </a:xfrm>
          <a:prstGeom prst="rect">
            <a:avLst/>
          </a:prstGeom>
          <a:noFill/>
          <a:ln w="9525" cap="flat" cmpd="sng" algn="ctr">
            <a:noFill/>
            <a:prstDash val="solid"/>
            <a:round/>
            <a:headEnd type="none" w="med" len="med"/>
            <a:tailEnd type="none" w="med" len="med"/>
          </a:ln>
          <a:effectLst/>
        </p:spPr>
        <p:txBody>
          <a:bodyPr vert="horz" wrap="square" lIns="51435" tIns="20250" rIns="51435" bIns="25718" numCol="1" rtlCol="0" anchor="t" anchorCtr="0" compatLnSpc="1">
            <a:prstTxWarp prst="textNoShape">
              <a:avLst/>
            </a:prstTxWarp>
          </a:bodyPr>
          <a:lstStyle/>
          <a:p>
            <a:pPr defTabSz="586681" fontAlgn="base">
              <a:lnSpc>
                <a:spcPct val="115000"/>
              </a:lnSpc>
              <a:spcBef>
                <a:spcPct val="0"/>
              </a:spcBef>
              <a:spcAft>
                <a:spcPct val="0"/>
              </a:spcAft>
            </a:pPr>
            <a:fld id="{C7F9F5D2-F249-437F-B385-641910E1607D}" type="slidenum">
              <a:rPr lang="en-IE" sz="1200" noProof="0" smtClean="0">
                <a:solidFill>
                  <a:schemeClr val="bg1">
                    <a:lumMod val="50000"/>
                  </a:schemeClr>
                </a:solidFill>
                <a:latin typeface="Montserrat" panose="00000500000000000000" pitchFamily="2" charset="0"/>
              </a:rPr>
              <a:t>17</a:t>
            </a:fld>
            <a:endParaRPr lang="en-IE" sz="1200" noProof="0">
              <a:solidFill>
                <a:schemeClr val="bg1">
                  <a:lumMod val="50000"/>
                </a:schemeClr>
              </a:solidFill>
              <a:latin typeface="Montserrat" panose="00000500000000000000" pitchFamily="2" charset="0"/>
            </a:endParaRPr>
          </a:p>
          <a:p>
            <a:pPr defTabSz="586681" fontAlgn="base">
              <a:lnSpc>
                <a:spcPct val="115000"/>
              </a:lnSpc>
              <a:spcBef>
                <a:spcPct val="0"/>
              </a:spcBef>
              <a:spcAft>
                <a:spcPct val="0"/>
              </a:spcAft>
            </a:pPr>
            <a:endParaRPr lang="en-IE" sz="1200" noProof="0">
              <a:solidFill>
                <a:schemeClr val="bg1">
                  <a:lumMod val="50000"/>
                </a:schemeClr>
              </a:solidFill>
              <a:latin typeface="Montserrat" panose="00000500000000000000" pitchFamily="2" charset="0"/>
            </a:endParaRPr>
          </a:p>
          <a:p>
            <a:pPr defTabSz="586681" fontAlgn="base">
              <a:lnSpc>
                <a:spcPct val="115000"/>
              </a:lnSpc>
              <a:spcBef>
                <a:spcPct val="0"/>
              </a:spcBef>
              <a:spcAft>
                <a:spcPct val="0"/>
              </a:spcAft>
            </a:pPr>
            <a:endParaRPr lang="en-IE" sz="1200" noProof="0">
              <a:solidFill>
                <a:schemeClr val="bg1">
                  <a:lumMod val="50000"/>
                </a:schemeClr>
              </a:solidFill>
              <a:latin typeface="Montserrat" panose="00000500000000000000" pitchFamily="2" charset="0"/>
            </a:endParaRPr>
          </a:p>
          <a:p>
            <a:pPr defTabSz="586681" fontAlgn="base">
              <a:lnSpc>
                <a:spcPct val="115000"/>
              </a:lnSpc>
              <a:spcBef>
                <a:spcPct val="0"/>
              </a:spcBef>
              <a:spcAft>
                <a:spcPct val="0"/>
              </a:spcAft>
            </a:pPr>
            <a:endParaRPr lang="en-IE" sz="1200" noProof="0">
              <a:solidFill>
                <a:schemeClr val="bg1">
                  <a:lumMod val="50000"/>
                </a:schemeClr>
              </a:solidFill>
              <a:latin typeface="Montserrat" panose="00000500000000000000" pitchFamily="2" charset="0"/>
            </a:endParaRPr>
          </a:p>
          <a:p>
            <a:pPr defTabSz="586681" fontAlgn="base">
              <a:lnSpc>
                <a:spcPct val="115000"/>
              </a:lnSpc>
              <a:spcBef>
                <a:spcPct val="0"/>
              </a:spcBef>
              <a:spcAft>
                <a:spcPct val="0"/>
              </a:spcAft>
            </a:pPr>
            <a:endParaRPr lang="en-IE" sz="1200" noProof="0">
              <a:solidFill>
                <a:schemeClr val="bg1">
                  <a:lumMod val="50000"/>
                </a:schemeClr>
              </a:solidFill>
              <a:latin typeface="Montserrat" panose="00000500000000000000" pitchFamily="2" charset="0"/>
            </a:endParaRPr>
          </a:p>
        </p:txBody>
      </p:sp>
    </p:spTree>
    <p:extLst>
      <p:ext uri="{BB962C8B-B14F-4D97-AF65-F5344CB8AC3E}">
        <p14:creationId xmlns:p14="http://schemas.microsoft.com/office/powerpoint/2010/main" val="1977014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17">
            <a:extLst>
              <a:ext uri="{FF2B5EF4-FFF2-40B4-BE49-F238E27FC236}">
                <a16:creationId xmlns:a16="http://schemas.microsoft.com/office/drawing/2014/main" id="{9612024A-0EA5-49BB-9F15-B33599F151C9}"/>
              </a:ext>
            </a:extLst>
          </p:cNvPr>
          <p:cNvSpPr/>
          <p:nvPr/>
        </p:nvSpPr>
        <p:spPr bwMode="auto">
          <a:xfrm>
            <a:off x="3092454" y="6363915"/>
            <a:ext cx="1007098" cy="1004090"/>
          </a:xfrm>
          <a:prstGeom prst="rect">
            <a:avLst/>
          </a:prstGeom>
          <a:noFill/>
          <a:ln w="9525" cap="flat" cmpd="sng" algn="ctr">
            <a:noFill/>
            <a:prstDash val="solid"/>
            <a:round/>
            <a:headEnd type="none" w="med" len="med"/>
            <a:tailEnd type="none" w="med" len="med"/>
          </a:ln>
          <a:effectLst/>
        </p:spPr>
        <p:txBody>
          <a:bodyPr vert="horz" wrap="square" lIns="51435" tIns="20250" rIns="51435" bIns="25718" numCol="1" rtlCol="0" anchor="t" anchorCtr="0" compatLnSpc="1">
            <a:prstTxWarp prst="textNoShape">
              <a:avLst/>
            </a:prstTxWarp>
          </a:bodyPr>
          <a:lstStyle/>
          <a:p>
            <a:pPr algn="ctr" defTabSz="586681" fontAlgn="base">
              <a:lnSpc>
                <a:spcPct val="115000"/>
              </a:lnSpc>
              <a:spcBef>
                <a:spcPct val="0"/>
              </a:spcBef>
              <a:spcAft>
                <a:spcPct val="0"/>
              </a:spcAft>
            </a:pPr>
            <a:endParaRPr lang="en-IE" sz="478" noProof="0">
              <a:solidFill>
                <a:schemeClr val="bg1">
                  <a:lumMod val="50000"/>
                </a:schemeClr>
              </a:solidFill>
              <a:latin typeface="Montserrat" panose="00000500000000000000" pitchFamily="2" charset="0"/>
            </a:endParaRPr>
          </a:p>
        </p:txBody>
      </p:sp>
      <p:sp>
        <p:nvSpPr>
          <p:cNvPr id="117" name="Title 2">
            <a:extLst>
              <a:ext uri="{FF2B5EF4-FFF2-40B4-BE49-F238E27FC236}">
                <a16:creationId xmlns:a16="http://schemas.microsoft.com/office/drawing/2014/main" id="{0F4473A6-A25F-E9DE-C549-0007825BC73D}"/>
              </a:ext>
            </a:extLst>
          </p:cNvPr>
          <p:cNvSpPr txBox="1">
            <a:spLocks/>
          </p:cNvSpPr>
          <p:nvPr/>
        </p:nvSpPr>
        <p:spPr>
          <a:xfrm>
            <a:off x="1026130" y="3207775"/>
            <a:ext cx="4804680" cy="1010657"/>
          </a:xfrm>
          <a:prstGeom prst="rect">
            <a:avLst/>
          </a:prstGeom>
        </p:spPr>
        <p:txBody>
          <a:bodyPr vert="horz" lIns="0" tIns="0" rIns="0" bIns="0" rtlCol="0" anchor="t" anchorCtr="0">
            <a:noAutofit/>
          </a:bodyPr>
          <a:lstStyle>
            <a:lvl1pPr algn="l" defTabSz="514350" rtl="0" eaLnBrk="1" latinLnBrk="0" hangingPunct="1">
              <a:lnSpc>
                <a:spcPct val="110000"/>
              </a:lnSpc>
              <a:spcBef>
                <a:spcPct val="0"/>
              </a:spcBef>
              <a:buNone/>
              <a:defRPr sz="1406" b="1" i="0" kern="1200">
                <a:solidFill>
                  <a:schemeClr val="tx2"/>
                </a:solidFill>
                <a:latin typeface="Montserrat" pitchFamily="2" charset="77"/>
                <a:ea typeface="+mj-ea"/>
                <a:cs typeface="+mj-cs"/>
              </a:defRPr>
            </a:lvl1pPr>
          </a:lstStyle>
          <a:p>
            <a:pPr algn="ctr"/>
            <a:r>
              <a:rPr lang="en-IE" sz="2800" noProof="0">
                <a:latin typeface="Montserrat"/>
              </a:rPr>
              <a:t>ANNEX: PROPOSED TOOLS </a:t>
            </a:r>
            <a:r>
              <a:rPr lang="en-IE" sz="2800">
                <a:latin typeface="Montserrat"/>
              </a:rPr>
              <a:t>AND TEMPLATES</a:t>
            </a:r>
            <a:endParaRPr lang="en-IE" sz="2800" noProof="0"/>
          </a:p>
        </p:txBody>
      </p:sp>
      <p:sp>
        <p:nvSpPr>
          <p:cNvPr id="6" name="Rectangle 17">
            <a:extLst>
              <a:ext uri="{FF2B5EF4-FFF2-40B4-BE49-F238E27FC236}">
                <a16:creationId xmlns:a16="http://schemas.microsoft.com/office/drawing/2014/main" id="{6E3987CB-20BB-FB92-558C-13D363EFFFF8}"/>
              </a:ext>
            </a:extLst>
          </p:cNvPr>
          <p:cNvSpPr/>
          <p:nvPr/>
        </p:nvSpPr>
        <p:spPr bwMode="auto">
          <a:xfrm>
            <a:off x="226732" y="9464691"/>
            <a:ext cx="547206" cy="314309"/>
          </a:xfrm>
          <a:prstGeom prst="rect">
            <a:avLst/>
          </a:prstGeom>
          <a:noFill/>
          <a:ln w="9525" cap="flat" cmpd="sng" algn="ctr">
            <a:noFill/>
            <a:prstDash val="solid"/>
            <a:round/>
            <a:headEnd type="none" w="med" len="med"/>
            <a:tailEnd type="none" w="med" len="med"/>
          </a:ln>
          <a:effectLst/>
        </p:spPr>
        <p:txBody>
          <a:bodyPr vert="horz" wrap="square" lIns="51435" tIns="20250" rIns="51435" bIns="25718" numCol="1" rtlCol="0" anchor="t" anchorCtr="0" compatLnSpc="1">
            <a:prstTxWarp prst="textNoShape">
              <a:avLst/>
            </a:prstTxWarp>
          </a:bodyPr>
          <a:lstStyle/>
          <a:p>
            <a:pPr defTabSz="586681" fontAlgn="base">
              <a:lnSpc>
                <a:spcPct val="115000"/>
              </a:lnSpc>
              <a:spcBef>
                <a:spcPct val="0"/>
              </a:spcBef>
              <a:spcAft>
                <a:spcPct val="0"/>
              </a:spcAft>
            </a:pPr>
            <a:fld id="{C7F9F5D2-F249-437F-B385-641910E1607D}" type="slidenum">
              <a:rPr lang="en-IE" sz="1200" noProof="0" smtClean="0">
                <a:solidFill>
                  <a:schemeClr val="bg1">
                    <a:lumMod val="50000"/>
                  </a:schemeClr>
                </a:solidFill>
                <a:latin typeface="Montserrat" panose="00000500000000000000" pitchFamily="2" charset="0"/>
              </a:rPr>
              <a:t>18</a:t>
            </a:fld>
            <a:endParaRPr lang="en-IE" sz="1200" noProof="0">
              <a:solidFill>
                <a:schemeClr val="bg1">
                  <a:lumMod val="50000"/>
                </a:schemeClr>
              </a:solidFill>
              <a:latin typeface="Montserrat" panose="00000500000000000000" pitchFamily="2" charset="0"/>
            </a:endParaRPr>
          </a:p>
          <a:p>
            <a:pPr defTabSz="586681" fontAlgn="base">
              <a:lnSpc>
                <a:spcPct val="115000"/>
              </a:lnSpc>
              <a:spcBef>
                <a:spcPct val="0"/>
              </a:spcBef>
              <a:spcAft>
                <a:spcPct val="0"/>
              </a:spcAft>
            </a:pPr>
            <a:endParaRPr lang="en-IE" sz="1200" noProof="0">
              <a:solidFill>
                <a:schemeClr val="bg1">
                  <a:lumMod val="50000"/>
                </a:schemeClr>
              </a:solidFill>
              <a:latin typeface="Montserrat" panose="00000500000000000000" pitchFamily="2" charset="0"/>
            </a:endParaRPr>
          </a:p>
          <a:p>
            <a:pPr defTabSz="586681" fontAlgn="base">
              <a:lnSpc>
                <a:spcPct val="115000"/>
              </a:lnSpc>
              <a:spcBef>
                <a:spcPct val="0"/>
              </a:spcBef>
              <a:spcAft>
                <a:spcPct val="0"/>
              </a:spcAft>
            </a:pPr>
            <a:endParaRPr lang="en-IE" sz="1200" noProof="0">
              <a:solidFill>
                <a:schemeClr val="bg1">
                  <a:lumMod val="50000"/>
                </a:schemeClr>
              </a:solidFill>
              <a:latin typeface="Montserrat" panose="00000500000000000000" pitchFamily="2" charset="0"/>
            </a:endParaRPr>
          </a:p>
          <a:p>
            <a:pPr defTabSz="586681" fontAlgn="base">
              <a:lnSpc>
                <a:spcPct val="115000"/>
              </a:lnSpc>
              <a:spcBef>
                <a:spcPct val="0"/>
              </a:spcBef>
              <a:spcAft>
                <a:spcPct val="0"/>
              </a:spcAft>
            </a:pPr>
            <a:endParaRPr lang="en-IE" sz="1200" noProof="0">
              <a:solidFill>
                <a:schemeClr val="bg1">
                  <a:lumMod val="50000"/>
                </a:schemeClr>
              </a:solidFill>
              <a:latin typeface="Montserrat" panose="00000500000000000000" pitchFamily="2" charset="0"/>
            </a:endParaRPr>
          </a:p>
          <a:p>
            <a:pPr defTabSz="586681" fontAlgn="base">
              <a:lnSpc>
                <a:spcPct val="115000"/>
              </a:lnSpc>
              <a:spcBef>
                <a:spcPct val="0"/>
              </a:spcBef>
              <a:spcAft>
                <a:spcPct val="0"/>
              </a:spcAft>
            </a:pPr>
            <a:endParaRPr lang="en-IE" sz="1200" noProof="0">
              <a:solidFill>
                <a:schemeClr val="bg1">
                  <a:lumMod val="50000"/>
                </a:schemeClr>
              </a:solidFill>
              <a:latin typeface="Montserrat" panose="00000500000000000000" pitchFamily="2" charset="0"/>
            </a:endParaRPr>
          </a:p>
        </p:txBody>
      </p:sp>
    </p:spTree>
    <p:extLst>
      <p:ext uri="{BB962C8B-B14F-4D97-AF65-F5344CB8AC3E}">
        <p14:creationId xmlns:p14="http://schemas.microsoft.com/office/powerpoint/2010/main" val="2630289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lecha: cheurón 24">
            <a:extLst>
              <a:ext uri="{FF2B5EF4-FFF2-40B4-BE49-F238E27FC236}">
                <a16:creationId xmlns:a16="http://schemas.microsoft.com/office/drawing/2014/main" id="{94AF48A8-E8B7-40DF-8009-E170C3305223}"/>
              </a:ext>
            </a:extLst>
          </p:cNvPr>
          <p:cNvSpPr/>
          <p:nvPr/>
        </p:nvSpPr>
        <p:spPr>
          <a:xfrm>
            <a:off x="713754" y="816920"/>
            <a:ext cx="6008041" cy="200463"/>
          </a:xfrm>
          <a:prstGeom prst="chevron">
            <a:avLst/>
          </a:prstGeom>
          <a:solidFill>
            <a:srgbClr val="99DD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900" b="1" noProof="0">
                <a:solidFill>
                  <a:srgbClr val="19616F"/>
                </a:solidFill>
                <a:latin typeface="Montserrat" panose="00000500000000000000" pitchFamily="2" charset="0"/>
              </a:rPr>
              <a:t>Scoping</a:t>
            </a:r>
            <a:endParaRPr lang="en-IE" sz="394" b="1" noProof="0">
              <a:solidFill>
                <a:srgbClr val="19616F"/>
              </a:solidFill>
              <a:latin typeface="Montserrat" panose="00000500000000000000" pitchFamily="2" charset="0"/>
            </a:endParaRPr>
          </a:p>
        </p:txBody>
      </p:sp>
      <p:sp>
        <p:nvSpPr>
          <p:cNvPr id="33" name="Rectangle 17">
            <a:extLst>
              <a:ext uri="{FF2B5EF4-FFF2-40B4-BE49-F238E27FC236}">
                <a16:creationId xmlns:a16="http://schemas.microsoft.com/office/drawing/2014/main" id="{F2FC8EC9-3654-404F-B87D-8028A48EAEC4}"/>
              </a:ext>
            </a:extLst>
          </p:cNvPr>
          <p:cNvSpPr/>
          <p:nvPr/>
        </p:nvSpPr>
        <p:spPr bwMode="auto">
          <a:xfrm>
            <a:off x="729849" y="976402"/>
            <a:ext cx="5886912" cy="939578"/>
          </a:xfrm>
          <a:prstGeom prst="rect">
            <a:avLst/>
          </a:prstGeom>
          <a:solidFill>
            <a:schemeClr val="bg1"/>
          </a:solidFill>
          <a:ln>
            <a:solidFill>
              <a:srgbClr val="99DDEB"/>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51435" tIns="20250" rIns="51435" bIns="25718" numCol="1" rtlCol="0" anchor="t" anchorCtr="0" compatLnSpc="1">
            <a:prstTxWarp prst="textNoShape">
              <a:avLst/>
            </a:prstTxWarp>
          </a:bodyPr>
          <a:lstStyle/>
          <a:p>
            <a:pPr algn="ctr" defTabSz="586681">
              <a:lnSpc>
                <a:spcPct val="114999"/>
              </a:lnSpc>
              <a:spcBef>
                <a:spcPct val="0"/>
              </a:spcBef>
              <a:spcAft>
                <a:spcPct val="0"/>
              </a:spcAft>
            </a:pPr>
            <a:r>
              <a:rPr lang="en-IE" sz="1100" noProof="0" dirty="0">
                <a:solidFill>
                  <a:srgbClr val="488BA6"/>
                </a:solidFill>
                <a:latin typeface="Montserrat"/>
                <a:ea typeface="+mn-lt"/>
                <a:cs typeface="+mn-lt"/>
              </a:rPr>
              <a:t>Comprehensive</a:t>
            </a:r>
            <a:r>
              <a:rPr lang="en-IE" sz="1100" noProof="0" dirty="0">
                <a:solidFill>
                  <a:srgbClr val="488BA6"/>
                </a:solidFill>
                <a:latin typeface="Montserrat"/>
              </a:rPr>
              <a:t> phase where the characteristics and context of the area are identified, this also includes resources and barriers.  More operational activities are also included, such us; the definition of the structural organisation of the LL, which should include a common vision and goals</a:t>
            </a:r>
            <a:r>
              <a:rPr lang="en-IE" sz="1100" dirty="0">
                <a:solidFill>
                  <a:srgbClr val="488BA6"/>
                </a:solidFill>
                <a:latin typeface="Montserrat"/>
              </a:rPr>
              <a:t>.</a:t>
            </a:r>
            <a:endParaRPr lang="en-IE" sz="1100" noProof="0" dirty="0">
              <a:solidFill>
                <a:srgbClr val="488BA6"/>
              </a:solidFill>
              <a:latin typeface="Montserrat"/>
            </a:endParaRPr>
          </a:p>
        </p:txBody>
      </p:sp>
      <p:sp>
        <p:nvSpPr>
          <p:cNvPr id="35" name="Title 2">
            <a:extLst>
              <a:ext uri="{FF2B5EF4-FFF2-40B4-BE49-F238E27FC236}">
                <a16:creationId xmlns:a16="http://schemas.microsoft.com/office/drawing/2014/main" id="{E830E562-45DD-4BBC-830A-8D8473B699FB}"/>
              </a:ext>
            </a:extLst>
          </p:cNvPr>
          <p:cNvSpPr>
            <a:spLocks noGrp="1"/>
          </p:cNvSpPr>
          <p:nvPr>
            <p:ph type="title"/>
          </p:nvPr>
        </p:nvSpPr>
        <p:spPr>
          <a:xfrm>
            <a:off x="122560" y="152448"/>
            <a:ext cx="7567513" cy="506250"/>
          </a:xfrm>
        </p:spPr>
        <p:txBody>
          <a:bodyPr/>
          <a:lstStyle/>
          <a:p>
            <a:r>
              <a:rPr lang="en-IE" noProof="0"/>
              <a:t>POP. PHASE 1: EMPATHISE &amp; DEFINE. PROBLEM SPACE. </a:t>
            </a:r>
          </a:p>
        </p:txBody>
      </p:sp>
      <p:grpSp>
        <p:nvGrpSpPr>
          <p:cNvPr id="37" name="Group 1454">
            <a:extLst>
              <a:ext uri="{FF2B5EF4-FFF2-40B4-BE49-F238E27FC236}">
                <a16:creationId xmlns:a16="http://schemas.microsoft.com/office/drawing/2014/main" id="{7F6EDB20-97D3-4C97-9E8A-A62EC165C4C4}"/>
              </a:ext>
            </a:extLst>
          </p:cNvPr>
          <p:cNvGrpSpPr>
            <a:grpSpLocks noChangeAspect="1"/>
          </p:cNvGrpSpPr>
          <p:nvPr/>
        </p:nvGrpSpPr>
        <p:grpSpPr bwMode="auto">
          <a:xfrm>
            <a:off x="132087" y="601926"/>
            <a:ext cx="701305" cy="701305"/>
            <a:chOff x="6384" y="2673"/>
            <a:chExt cx="227" cy="226"/>
          </a:xfrm>
          <a:solidFill>
            <a:srgbClr val="99DDEB"/>
          </a:solidFill>
        </p:grpSpPr>
        <p:sp>
          <p:nvSpPr>
            <p:cNvPr id="38" name="Freeform 1455">
              <a:extLst>
                <a:ext uri="{FF2B5EF4-FFF2-40B4-BE49-F238E27FC236}">
                  <a16:creationId xmlns:a16="http://schemas.microsoft.com/office/drawing/2014/main" id="{CC9436C6-ACFF-4E45-BE71-71324FE8426C}"/>
                </a:ext>
              </a:extLst>
            </p:cNvPr>
            <p:cNvSpPr>
              <a:spLocks/>
            </p:cNvSpPr>
            <p:nvPr/>
          </p:nvSpPr>
          <p:spPr bwMode="auto">
            <a:xfrm>
              <a:off x="6434" y="2723"/>
              <a:ext cx="127" cy="126"/>
            </a:xfrm>
            <a:custGeom>
              <a:avLst/>
              <a:gdLst>
                <a:gd name="T0" fmla="*/ 788 w 913"/>
                <a:gd name="T1" fmla="*/ 456 h 913"/>
                <a:gd name="T2" fmla="*/ 805 w 913"/>
                <a:gd name="T3" fmla="*/ 439 h 913"/>
                <a:gd name="T4" fmla="*/ 913 w 913"/>
                <a:gd name="T5" fmla="*/ 439 h 913"/>
                <a:gd name="T6" fmla="*/ 474 w 913"/>
                <a:gd name="T7" fmla="*/ 0 h 913"/>
                <a:gd name="T8" fmla="*/ 474 w 913"/>
                <a:gd name="T9" fmla="*/ 107 h 913"/>
                <a:gd name="T10" fmla="*/ 456 w 913"/>
                <a:gd name="T11" fmla="*/ 124 h 913"/>
                <a:gd name="T12" fmla="*/ 439 w 913"/>
                <a:gd name="T13" fmla="*/ 107 h 913"/>
                <a:gd name="T14" fmla="*/ 439 w 913"/>
                <a:gd name="T15" fmla="*/ 0 h 913"/>
                <a:gd name="T16" fmla="*/ 0 w 913"/>
                <a:gd name="T17" fmla="*/ 439 h 913"/>
                <a:gd name="T18" fmla="*/ 107 w 913"/>
                <a:gd name="T19" fmla="*/ 439 h 913"/>
                <a:gd name="T20" fmla="*/ 124 w 913"/>
                <a:gd name="T21" fmla="*/ 456 h 913"/>
                <a:gd name="T22" fmla="*/ 107 w 913"/>
                <a:gd name="T23" fmla="*/ 474 h 913"/>
                <a:gd name="T24" fmla="*/ 0 w 913"/>
                <a:gd name="T25" fmla="*/ 474 h 913"/>
                <a:gd name="T26" fmla="*/ 439 w 913"/>
                <a:gd name="T27" fmla="*/ 913 h 913"/>
                <a:gd name="T28" fmla="*/ 439 w 913"/>
                <a:gd name="T29" fmla="*/ 806 h 913"/>
                <a:gd name="T30" fmla="*/ 456 w 913"/>
                <a:gd name="T31" fmla="*/ 788 h 913"/>
                <a:gd name="T32" fmla="*/ 474 w 913"/>
                <a:gd name="T33" fmla="*/ 806 h 913"/>
                <a:gd name="T34" fmla="*/ 474 w 913"/>
                <a:gd name="T35" fmla="*/ 913 h 913"/>
                <a:gd name="T36" fmla="*/ 913 w 913"/>
                <a:gd name="T37" fmla="*/ 474 h 913"/>
                <a:gd name="T38" fmla="*/ 805 w 913"/>
                <a:gd name="T39" fmla="*/ 474 h 913"/>
                <a:gd name="T40" fmla="*/ 788 w 913"/>
                <a:gd name="T41" fmla="*/ 456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3" h="913">
                  <a:moveTo>
                    <a:pt x="788" y="456"/>
                  </a:moveTo>
                  <a:cubicBezTo>
                    <a:pt x="788" y="447"/>
                    <a:pt x="796" y="439"/>
                    <a:pt x="805" y="439"/>
                  </a:cubicBezTo>
                  <a:cubicBezTo>
                    <a:pt x="913" y="439"/>
                    <a:pt x="913" y="439"/>
                    <a:pt x="913" y="439"/>
                  </a:cubicBezTo>
                  <a:cubicBezTo>
                    <a:pt x="904" y="201"/>
                    <a:pt x="712" y="9"/>
                    <a:pt x="474" y="0"/>
                  </a:cubicBezTo>
                  <a:cubicBezTo>
                    <a:pt x="474" y="107"/>
                    <a:pt x="474" y="107"/>
                    <a:pt x="474" y="107"/>
                  </a:cubicBezTo>
                  <a:cubicBezTo>
                    <a:pt x="474" y="117"/>
                    <a:pt x="466" y="124"/>
                    <a:pt x="456" y="124"/>
                  </a:cubicBezTo>
                  <a:cubicBezTo>
                    <a:pt x="446" y="124"/>
                    <a:pt x="439" y="117"/>
                    <a:pt x="439" y="107"/>
                  </a:cubicBezTo>
                  <a:cubicBezTo>
                    <a:pt x="439" y="0"/>
                    <a:pt x="439" y="0"/>
                    <a:pt x="439" y="0"/>
                  </a:cubicBezTo>
                  <a:cubicBezTo>
                    <a:pt x="201" y="9"/>
                    <a:pt x="9" y="201"/>
                    <a:pt x="0" y="439"/>
                  </a:cubicBezTo>
                  <a:cubicBezTo>
                    <a:pt x="107" y="439"/>
                    <a:pt x="107" y="439"/>
                    <a:pt x="107" y="439"/>
                  </a:cubicBezTo>
                  <a:cubicBezTo>
                    <a:pt x="116" y="439"/>
                    <a:pt x="124" y="447"/>
                    <a:pt x="124" y="456"/>
                  </a:cubicBezTo>
                  <a:cubicBezTo>
                    <a:pt x="124" y="466"/>
                    <a:pt x="116" y="474"/>
                    <a:pt x="107" y="474"/>
                  </a:cubicBezTo>
                  <a:cubicBezTo>
                    <a:pt x="0" y="474"/>
                    <a:pt x="0" y="474"/>
                    <a:pt x="0" y="474"/>
                  </a:cubicBezTo>
                  <a:cubicBezTo>
                    <a:pt x="8" y="712"/>
                    <a:pt x="200" y="904"/>
                    <a:pt x="439" y="913"/>
                  </a:cubicBezTo>
                  <a:cubicBezTo>
                    <a:pt x="439" y="806"/>
                    <a:pt x="439" y="806"/>
                    <a:pt x="439" y="806"/>
                  </a:cubicBezTo>
                  <a:cubicBezTo>
                    <a:pt x="439" y="796"/>
                    <a:pt x="446" y="788"/>
                    <a:pt x="456" y="788"/>
                  </a:cubicBezTo>
                  <a:cubicBezTo>
                    <a:pt x="466" y="788"/>
                    <a:pt x="474" y="796"/>
                    <a:pt x="474" y="806"/>
                  </a:cubicBezTo>
                  <a:cubicBezTo>
                    <a:pt x="474" y="913"/>
                    <a:pt x="474" y="913"/>
                    <a:pt x="474" y="913"/>
                  </a:cubicBezTo>
                  <a:cubicBezTo>
                    <a:pt x="712" y="904"/>
                    <a:pt x="904" y="712"/>
                    <a:pt x="913" y="474"/>
                  </a:cubicBezTo>
                  <a:cubicBezTo>
                    <a:pt x="805" y="474"/>
                    <a:pt x="805" y="474"/>
                    <a:pt x="805" y="474"/>
                  </a:cubicBezTo>
                  <a:cubicBezTo>
                    <a:pt x="796" y="474"/>
                    <a:pt x="788" y="466"/>
                    <a:pt x="788" y="4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sp>
          <p:nvSpPr>
            <p:cNvPr id="39" name="Freeform 1456">
              <a:extLst>
                <a:ext uri="{FF2B5EF4-FFF2-40B4-BE49-F238E27FC236}">
                  <a16:creationId xmlns:a16="http://schemas.microsoft.com/office/drawing/2014/main" id="{F4D7E9F6-01AC-46B2-BA62-4CDAA9E285E5}"/>
                </a:ext>
              </a:extLst>
            </p:cNvPr>
            <p:cNvSpPr>
              <a:spLocks noEditPoints="1"/>
            </p:cNvSpPr>
            <p:nvPr/>
          </p:nvSpPr>
          <p:spPr bwMode="auto">
            <a:xfrm>
              <a:off x="6384" y="2673"/>
              <a:ext cx="227" cy="226"/>
            </a:xfrm>
            <a:custGeom>
              <a:avLst/>
              <a:gdLst>
                <a:gd name="T0" fmla="*/ 817 w 1635"/>
                <a:gd name="T1" fmla="*/ 0 h 1635"/>
                <a:gd name="T2" fmla="*/ 0 w 1635"/>
                <a:gd name="T3" fmla="*/ 818 h 1635"/>
                <a:gd name="T4" fmla="*/ 817 w 1635"/>
                <a:gd name="T5" fmla="*/ 1635 h 1635"/>
                <a:gd name="T6" fmla="*/ 1635 w 1635"/>
                <a:gd name="T7" fmla="*/ 818 h 1635"/>
                <a:gd name="T8" fmla="*/ 817 w 1635"/>
                <a:gd name="T9" fmla="*/ 0 h 1635"/>
                <a:gd name="T10" fmla="*/ 1418 w 1635"/>
                <a:gd name="T11" fmla="*/ 835 h 1635"/>
                <a:gd name="T12" fmla="*/ 1309 w 1635"/>
                <a:gd name="T13" fmla="*/ 835 h 1635"/>
                <a:gd name="T14" fmla="*/ 835 w 1635"/>
                <a:gd name="T15" fmla="*/ 1310 h 1635"/>
                <a:gd name="T16" fmla="*/ 835 w 1635"/>
                <a:gd name="T17" fmla="*/ 1418 h 1635"/>
                <a:gd name="T18" fmla="*/ 817 w 1635"/>
                <a:gd name="T19" fmla="*/ 1435 h 1635"/>
                <a:gd name="T20" fmla="*/ 800 w 1635"/>
                <a:gd name="T21" fmla="*/ 1418 h 1635"/>
                <a:gd name="T22" fmla="*/ 800 w 1635"/>
                <a:gd name="T23" fmla="*/ 1310 h 1635"/>
                <a:gd name="T24" fmla="*/ 326 w 1635"/>
                <a:gd name="T25" fmla="*/ 835 h 1635"/>
                <a:gd name="T26" fmla="*/ 216 w 1635"/>
                <a:gd name="T27" fmla="*/ 835 h 1635"/>
                <a:gd name="T28" fmla="*/ 199 w 1635"/>
                <a:gd name="T29" fmla="*/ 817 h 1635"/>
                <a:gd name="T30" fmla="*/ 216 w 1635"/>
                <a:gd name="T31" fmla="*/ 800 h 1635"/>
                <a:gd name="T32" fmla="*/ 326 w 1635"/>
                <a:gd name="T33" fmla="*/ 800 h 1635"/>
                <a:gd name="T34" fmla="*/ 800 w 1635"/>
                <a:gd name="T35" fmla="*/ 326 h 1635"/>
                <a:gd name="T36" fmla="*/ 800 w 1635"/>
                <a:gd name="T37" fmla="*/ 217 h 1635"/>
                <a:gd name="T38" fmla="*/ 817 w 1635"/>
                <a:gd name="T39" fmla="*/ 199 h 1635"/>
                <a:gd name="T40" fmla="*/ 835 w 1635"/>
                <a:gd name="T41" fmla="*/ 217 h 1635"/>
                <a:gd name="T42" fmla="*/ 835 w 1635"/>
                <a:gd name="T43" fmla="*/ 326 h 1635"/>
                <a:gd name="T44" fmla="*/ 1309 w 1635"/>
                <a:gd name="T45" fmla="*/ 800 h 1635"/>
                <a:gd name="T46" fmla="*/ 1418 w 1635"/>
                <a:gd name="T47" fmla="*/ 800 h 1635"/>
                <a:gd name="T48" fmla="*/ 1435 w 1635"/>
                <a:gd name="T49" fmla="*/ 817 h 1635"/>
                <a:gd name="T50" fmla="*/ 1418 w 1635"/>
                <a:gd name="T51" fmla="*/ 835 h 1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35" h="1635">
                  <a:moveTo>
                    <a:pt x="817" y="0"/>
                  </a:moveTo>
                  <a:cubicBezTo>
                    <a:pt x="366" y="0"/>
                    <a:pt x="0" y="366"/>
                    <a:pt x="0" y="818"/>
                  </a:cubicBezTo>
                  <a:cubicBezTo>
                    <a:pt x="0" y="1269"/>
                    <a:pt x="366" y="1635"/>
                    <a:pt x="817" y="1635"/>
                  </a:cubicBezTo>
                  <a:cubicBezTo>
                    <a:pt x="1269" y="1635"/>
                    <a:pt x="1635" y="1269"/>
                    <a:pt x="1635" y="818"/>
                  </a:cubicBezTo>
                  <a:cubicBezTo>
                    <a:pt x="1635" y="366"/>
                    <a:pt x="1269" y="0"/>
                    <a:pt x="817" y="0"/>
                  </a:cubicBezTo>
                  <a:close/>
                  <a:moveTo>
                    <a:pt x="1418" y="835"/>
                  </a:moveTo>
                  <a:cubicBezTo>
                    <a:pt x="1309" y="835"/>
                    <a:pt x="1309" y="835"/>
                    <a:pt x="1309" y="835"/>
                  </a:cubicBezTo>
                  <a:cubicBezTo>
                    <a:pt x="1300" y="1093"/>
                    <a:pt x="1093" y="1300"/>
                    <a:pt x="835" y="1310"/>
                  </a:cubicBezTo>
                  <a:cubicBezTo>
                    <a:pt x="835" y="1418"/>
                    <a:pt x="835" y="1418"/>
                    <a:pt x="835" y="1418"/>
                  </a:cubicBezTo>
                  <a:cubicBezTo>
                    <a:pt x="835" y="1428"/>
                    <a:pt x="827" y="1435"/>
                    <a:pt x="817" y="1435"/>
                  </a:cubicBezTo>
                  <a:cubicBezTo>
                    <a:pt x="807" y="1435"/>
                    <a:pt x="800" y="1428"/>
                    <a:pt x="800" y="1418"/>
                  </a:cubicBezTo>
                  <a:cubicBezTo>
                    <a:pt x="800" y="1310"/>
                    <a:pt x="800" y="1310"/>
                    <a:pt x="800" y="1310"/>
                  </a:cubicBezTo>
                  <a:cubicBezTo>
                    <a:pt x="542" y="1300"/>
                    <a:pt x="334" y="1093"/>
                    <a:pt x="326" y="835"/>
                  </a:cubicBezTo>
                  <a:cubicBezTo>
                    <a:pt x="216" y="835"/>
                    <a:pt x="216" y="835"/>
                    <a:pt x="216" y="835"/>
                  </a:cubicBezTo>
                  <a:cubicBezTo>
                    <a:pt x="207" y="835"/>
                    <a:pt x="199" y="827"/>
                    <a:pt x="199" y="817"/>
                  </a:cubicBezTo>
                  <a:cubicBezTo>
                    <a:pt x="199" y="808"/>
                    <a:pt x="207" y="800"/>
                    <a:pt x="216" y="800"/>
                  </a:cubicBezTo>
                  <a:cubicBezTo>
                    <a:pt x="326" y="800"/>
                    <a:pt x="326" y="800"/>
                    <a:pt x="326" y="800"/>
                  </a:cubicBezTo>
                  <a:cubicBezTo>
                    <a:pt x="335" y="542"/>
                    <a:pt x="542" y="335"/>
                    <a:pt x="800" y="326"/>
                  </a:cubicBezTo>
                  <a:cubicBezTo>
                    <a:pt x="800" y="217"/>
                    <a:pt x="800" y="217"/>
                    <a:pt x="800" y="217"/>
                  </a:cubicBezTo>
                  <a:cubicBezTo>
                    <a:pt x="800" y="207"/>
                    <a:pt x="807" y="199"/>
                    <a:pt x="817" y="199"/>
                  </a:cubicBezTo>
                  <a:cubicBezTo>
                    <a:pt x="827" y="199"/>
                    <a:pt x="835" y="207"/>
                    <a:pt x="835" y="217"/>
                  </a:cubicBezTo>
                  <a:cubicBezTo>
                    <a:pt x="835" y="326"/>
                    <a:pt x="835" y="326"/>
                    <a:pt x="835" y="326"/>
                  </a:cubicBezTo>
                  <a:cubicBezTo>
                    <a:pt x="1092" y="335"/>
                    <a:pt x="1300" y="542"/>
                    <a:pt x="1309" y="800"/>
                  </a:cubicBezTo>
                  <a:cubicBezTo>
                    <a:pt x="1418" y="800"/>
                    <a:pt x="1418" y="800"/>
                    <a:pt x="1418" y="800"/>
                  </a:cubicBezTo>
                  <a:cubicBezTo>
                    <a:pt x="1427" y="800"/>
                    <a:pt x="1435" y="808"/>
                    <a:pt x="1435" y="817"/>
                  </a:cubicBezTo>
                  <a:cubicBezTo>
                    <a:pt x="1435" y="827"/>
                    <a:pt x="1427" y="835"/>
                    <a:pt x="1418" y="8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grpSp>
      <p:sp>
        <p:nvSpPr>
          <p:cNvPr id="22" name="Rectangle 17">
            <a:extLst>
              <a:ext uri="{FF2B5EF4-FFF2-40B4-BE49-F238E27FC236}">
                <a16:creationId xmlns:a16="http://schemas.microsoft.com/office/drawing/2014/main" id="{C4B4B194-D119-4637-B960-144A6B19DC08}"/>
              </a:ext>
            </a:extLst>
          </p:cNvPr>
          <p:cNvSpPr/>
          <p:nvPr/>
        </p:nvSpPr>
        <p:spPr bwMode="auto">
          <a:xfrm>
            <a:off x="992075" y="2267210"/>
            <a:ext cx="1597476" cy="349479"/>
          </a:xfrm>
          <a:prstGeom prst="rect">
            <a:avLst/>
          </a:prstGeom>
          <a:no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51435" tIns="20250" rIns="51435" bIns="25718" numCol="1" rtlCol="0" anchor="t" anchorCtr="0" compatLnSpc="1">
            <a:prstTxWarp prst="textNoShape">
              <a:avLst/>
            </a:prstTxWarp>
          </a:bodyPr>
          <a:lstStyle/>
          <a:p>
            <a:pPr algn="ctr" defTabSz="586681" fontAlgn="base">
              <a:lnSpc>
                <a:spcPct val="115000"/>
              </a:lnSpc>
              <a:spcBef>
                <a:spcPct val="0"/>
              </a:spcBef>
              <a:spcAft>
                <a:spcPct val="0"/>
              </a:spcAft>
            </a:pPr>
            <a:r>
              <a:rPr lang="en-IE" sz="900" b="1" noProof="0">
                <a:solidFill>
                  <a:srgbClr val="19616F"/>
                </a:solidFill>
                <a:latin typeface="Montserrat" panose="00000500000000000000" pitchFamily="2" charset="0"/>
              </a:rPr>
              <a:t>1</a:t>
            </a:r>
          </a:p>
          <a:p>
            <a:pPr algn="ctr" defTabSz="586681" fontAlgn="base">
              <a:lnSpc>
                <a:spcPct val="115000"/>
              </a:lnSpc>
              <a:spcBef>
                <a:spcPct val="0"/>
              </a:spcBef>
              <a:spcAft>
                <a:spcPct val="0"/>
              </a:spcAft>
            </a:pPr>
            <a:r>
              <a:rPr lang="en-IE" sz="900" b="1" noProof="0">
                <a:solidFill>
                  <a:srgbClr val="19616F"/>
                </a:solidFill>
                <a:latin typeface="Montserrat" panose="00000500000000000000" pitchFamily="2" charset="0"/>
              </a:rPr>
              <a:t>CONTEXT &amp; GOAL</a:t>
            </a:r>
          </a:p>
        </p:txBody>
      </p:sp>
      <p:sp>
        <p:nvSpPr>
          <p:cNvPr id="27" name="Rectangle 17">
            <a:extLst>
              <a:ext uri="{FF2B5EF4-FFF2-40B4-BE49-F238E27FC236}">
                <a16:creationId xmlns:a16="http://schemas.microsoft.com/office/drawing/2014/main" id="{96729195-3460-4D8C-B02B-6149C42D3BAF}"/>
              </a:ext>
            </a:extLst>
          </p:cNvPr>
          <p:cNvSpPr/>
          <p:nvPr/>
        </p:nvSpPr>
        <p:spPr bwMode="auto">
          <a:xfrm>
            <a:off x="4051063" y="2249757"/>
            <a:ext cx="1597476" cy="349479"/>
          </a:xfrm>
          <a:prstGeom prst="rect">
            <a:avLst/>
          </a:prstGeom>
          <a:no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51435" tIns="20250" rIns="51435" bIns="25718" numCol="1" rtlCol="0" anchor="t" anchorCtr="0" compatLnSpc="1">
            <a:prstTxWarp prst="textNoShape">
              <a:avLst/>
            </a:prstTxWarp>
          </a:bodyPr>
          <a:lstStyle/>
          <a:p>
            <a:pPr algn="ctr" defTabSz="586681" fontAlgn="base">
              <a:lnSpc>
                <a:spcPct val="115000"/>
              </a:lnSpc>
              <a:spcBef>
                <a:spcPct val="0"/>
              </a:spcBef>
              <a:spcAft>
                <a:spcPct val="0"/>
              </a:spcAft>
            </a:pPr>
            <a:r>
              <a:rPr lang="en-IE" sz="900" b="1" noProof="0">
                <a:solidFill>
                  <a:srgbClr val="19616F"/>
                </a:solidFill>
                <a:latin typeface="Montserrat" panose="00000500000000000000" pitchFamily="2" charset="0"/>
              </a:rPr>
              <a:t>2</a:t>
            </a:r>
          </a:p>
          <a:p>
            <a:pPr algn="ctr" defTabSz="586681" fontAlgn="base">
              <a:lnSpc>
                <a:spcPct val="115000"/>
              </a:lnSpc>
              <a:spcBef>
                <a:spcPct val="0"/>
              </a:spcBef>
              <a:spcAft>
                <a:spcPct val="0"/>
              </a:spcAft>
            </a:pPr>
            <a:r>
              <a:rPr lang="en-IE" sz="900" b="1" noProof="0">
                <a:solidFill>
                  <a:srgbClr val="19616F"/>
                </a:solidFill>
                <a:latin typeface="Montserrat" panose="00000500000000000000" pitchFamily="2" charset="0"/>
              </a:rPr>
              <a:t>RESOURCES</a:t>
            </a:r>
          </a:p>
        </p:txBody>
      </p:sp>
      <p:sp>
        <p:nvSpPr>
          <p:cNvPr id="28" name="Rectangle 17">
            <a:extLst>
              <a:ext uri="{FF2B5EF4-FFF2-40B4-BE49-F238E27FC236}">
                <a16:creationId xmlns:a16="http://schemas.microsoft.com/office/drawing/2014/main" id="{07A647DF-A10C-4515-BF9C-DBB432C92E24}"/>
              </a:ext>
            </a:extLst>
          </p:cNvPr>
          <p:cNvSpPr/>
          <p:nvPr/>
        </p:nvSpPr>
        <p:spPr bwMode="auto">
          <a:xfrm>
            <a:off x="992075" y="6130482"/>
            <a:ext cx="1597476" cy="349479"/>
          </a:xfrm>
          <a:prstGeom prst="rect">
            <a:avLst/>
          </a:prstGeom>
          <a:no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51435" tIns="20250" rIns="51435" bIns="25718" numCol="1" rtlCol="0" anchor="t" anchorCtr="0" compatLnSpc="1">
            <a:prstTxWarp prst="textNoShape">
              <a:avLst/>
            </a:prstTxWarp>
          </a:bodyPr>
          <a:lstStyle/>
          <a:p>
            <a:pPr algn="ctr" defTabSz="586681" fontAlgn="base">
              <a:lnSpc>
                <a:spcPct val="115000"/>
              </a:lnSpc>
              <a:spcBef>
                <a:spcPct val="0"/>
              </a:spcBef>
              <a:spcAft>
                <a:spcPct val="0"/>
              </a:spcAft>
            </a:pPr>
            <a:r>
              <a:rPr lang="en-IE" sz="900" b="1" noProof="0">
                <a:solidFill>
                  <a:srgbClr val="19616F"/>
                </a:solidFill>
                <a:latin typeface="Montserrat" panose="00000500000000000000" pitchFamily="2" charset="0"/>
              </a:rPr>
              <a:t>3</a:t>
            </a:r>
          </a:p>
          <a:p>
            <a:pPr algn="ctr" defTabSz="586681" fontAlgn="base">
              <a:lnSpc>
                <a:spcPct val="115000"/>
              </a:lnSpc>
              <a:spcBef>
                <a:spcPct val="0"/>
              </a:spcBef>
              <a:spcAft>
                <a:spcPct val="0"/>
              </a:spcAft>
            </a:pPr>
            <a:r>
              <a:rPr lang="en-IE" sz="900" b="1" noProof="0">
                <a:solidFill>
                  <a:srgbClr val="19616F"/>
                </a:solidFill>
                <a:latin typeface="Montserrat" panose="00000500000000000000" pitchFamily="2" charset="0"/>
              </a:rPr>
              <a:t>PROBLEM SECTION</a:t>
            </a:r>
          </a:p>
        </p:txBody>
      </p:sp>
      <p:sp>
        <p:nvSpPr>
          <p:cNvPr id="29" name="Rectangle 17">
            <a:extLst>
              <a:ext uri="{FF2B5EF4-FFF2-40B4-BE49-F238E27FC236}">
                <a16:creationId xmlns:a16="http://schemas.microsoft.com/office/drawing/2014/main" id="{7706F01E-88DF-4A5A-809B-7167927F40FA}"/>
              </a:ext>
            </a:extLst>
          </p:cNvPr>
          <p:cNvSpPr/>
          <p:nvPr/>
        </p:nvSpPr>
        <p:spPr bwMode="auto">
          <a:xfrm>
            <a:off x="4051063" y="6143661"/>
            <a:ext cx="1597476" cy="349479"/>
          </a:xfrm>
          <a:prstGeom prst="rect">
            <a:avLst/>
          </a:prstGeom>
          <a:no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51435" tIns="20250" rIns="51435" bIns="25718" numCol="1" rtlCol="0" anchor="t" anchorCtr="0" compatLnSpc="1">
            <a:prstTxWarp prst="textNoShape">
              <a:avLst/>
            </a:prstTxWarp>
          </a:bodyPr>
          <a:lstStyle/>
          <a:p>
            <a:pPr algn="ctr" defTabSz="586681" fontAlgn="base">
              <a:lnSpc>
                <a:spcPct val="115000"/>
              </a:lnSpc>
              <a:spcBef>
                <a:spcPct val="0"/>
              </a:spcBef>
              <a:spcAft>
                <a:spcPct val="0"/>
              </a:spcAft>
            </a:pPr>
            <a:r>
              <a:rPr lang="en-IE" sz="900" b="1" noProof="0">
                <a:solidFill>
                  <a:srgbClr val="19616F"/>
                </a:solidFill>
                <a:latin typeface="Montserrat" panose="00000500000000000000" pitchFamily="2" charset="0"/>
              </a:rPr>
              <a:t>4</a:t>
            </a:r>
          </a:p>
          <a:p>
            <a:pPr algn="ctr" defTabSz="586681" fontAlgn="base">
              <a:lnSpc>
                <a:spcPct val="115000"/>
              </a:lnSpc>
              <a:spcBef>
                <a:spcPct val="0"/>
              </a:spcBef>
              <a:spcAft>
                <a:spcPct val="0"/>
              </a:spcAft>
            </a:pPr>
            <a:r>
              <a:rPr lang="en-IE" sz="900" b="1" noProof="0">
                <a:solidFill>
                  <a:srgbClr val="19616F"/>
                </a:solidFill>
                <a:latin typeface="Montserrat" panose="00000500000000000000" pitchFamily="2" charset="0"/>
              </a:rPr>
              <a:t>ROOTS</a:t>
            </a:r>
          </a:p>
        </p:txBody>
      </p:sp>
      <p:cxnSp>
        <p:nvCxnSpPr>
          <p:cNvPr id="3" name="Conector recto 2">
            <a:extLst>
              <a:ext uri="{FF2B5EF4-FFF2-40B4-BE49-F238E27FC236}">
                <a16:creationId xmlns:a16="http://schemas.microsoft.com/office/drawing/2014/main" id="{60DA2EB5-4B7E-4125-A127-152100511C8B}"/>
              </a:ext>
            </a:extLst>
          </p:cNvPr>
          <p:cNvCxnSpPr>
            <a:cxnSpLocks/>
          </p:cNvCxnSpPr>
          <p:nvPr/>
        </p:nvCxnSpPr>
        <p:spPr>
          <a:xfrm>
            <a:off x="497641" y="6061889"/>
            <a:ext cx="5874921" cy="0"/>
          </a:xfrm>
          <a:prstGeom prst="line">
            <a:avLst/>
          </a:prstGeom>
          <a:ln w="28575">
            <a:solidFill>
              <a:srgbClr val="19616F"/>
            </a:solidFill>
          </a:ln>
        </p:spPr>
        <p:style>
          <a:lnRef idx="1">
            <a:schemeClr val="accent1"/>
          </a:lnRef>
          <a:fillRef idx="0">
            <a:schemeClr val="accent1"/>
          </a:fillRef>
          <a:effectRef idx="0">
            <a:schemeClr val="accent1"/>
          </a:effectRef>
          <a:fontRef idx="minor">
            <a:schemeClr val="tx1"/>
          </a:fontRef>
        </p:style>
      </p:cxnSp>
      <p:cxnSp>
        <p:nvCxnSpPr>
          <p:cNvPr id="40" name="Conector recto 39">
            <a:extLst>
              <a:ext uri="{FF2B5EF4-FFF2-40B4-BE49-F238E27FC236}">
                <a16:creationId xmlns:a16="http://schemas.microsoft.com/office/drawing/2014/main" id="{63499B84-7B0B-4CAA-82B5-7D6540222AAA}"/>
              </a:ext>
            </a:extLst>
          </p:cNvPr>
          <p:cNvCxnSpPr>
            <a:cxnSpLocks/>
          </p:cNvCxnSpPr>
          <p:nvPr/>
        </p:nvCxnSpPr>
        <p:spPr>
          <a:xfrm>
            <a:off x="3435581" y="2203945"/>
            <a:ext cx="0" cy="7279750"/>
          </a:xfrm>
          <a:prstGeom prst="line">
            <a:avLst/>
          </a:prstGeom>
          <a:ln w="28575">
            <a:solidFill>
              <a:srgbClr val="19616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5753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17">
            <a:extLst>
              <a:ext uri="{FF2B5EF4-FFF2-40B4-BE49-F238E27FC236}">
                <a16:creationId xmlns:a16="http://schemas.microsoft.com/office/drawing/2014/main" id="{9612024A-0EA5-49BB-9F15-B33599F151C9}"/>
              </a:ext>
            </a:extLst>
          </p:cNvPr>
          <p:cNvSpPr/>
          <p:nvPr/>
        </p:nvSpPr>
        <p:spPr bwMode="auto">
          <a:xfrm>
            <a:off x="3092454" y="6363915"/>
            <a:ext cx="1007098" cy="1004090"/>
          </a:xfrm>
          <a:prstGeom prst="rect">
            <a:avLst/>
          </a:prstGeom>
          <a:noFill/>
          <a:ln w="9525" cap="flat" cmpd="sng" algn="ctr">
            <a:noFill/>
            <a:prstDash val="solid"/>
            <a:round/>
            <a:headEnd type="none" w="med" len="med"/>
            <a:tailEnd type="none" w="med" len="med"/>
          </a:ln>
          <a:effectLst/>
        </p:spPr>
        <p:txBody>
          <a:bodyPr vert="horz" wrap="square" lIns="51435" tIns="20250" rIns="51435" bIns="25718" numCol="1" rtlCol="0" anchor="t" anchorCtr="0" compatLnSpc="1">
            <a:prstTxWarp prst="textNoShape">
              <a:avLst/>
            </a:prstTxWarp>
          </a:bodyPr>
          <a:lstStyle/>
          <a:p>
            <a:pPr algn="ctr" defTabSz="586681" fontAlgn="base">
              <a:lnSpc>
                <a:spcPct val="115000"/>
              </a:lnSpc>
              <a:spcBef>
                <a:spcPct val="0"/>
              </a:spcBef>
              <a:spcAft>
                <a:spcPct val="0"/>
              </a:spcAft>
            </a:pPr>
            <a:endParaRPr lang="en-IE" sz="478" noProof="0">
              <a:solidFill>
                <a:schemeClr val="bg1">
                  <a:lumMod val="50000"/>
                </a:schemeClr>
              </a:solidFill>
              <a:latin typeface="Montserrat" panose="00000500000000000000" pitchFamily="2" charset="0"/>
            </a:endParaRPr>
          </a:p>
        </p:txBody>
      </p:sp>
      <p:sp>
        <p:nvSpPr>
          <p:cNvPr id="6" name="Rectangle 17">
            <a:extLst>
              <a:ext uri="{FF2B5EF4-FFF2-40B4-BE49-F238E27FC236}">
                <a16:creationId xmlns:a16="http://schemas.microsoft.com/office/drawing/2014/main" id="{6E3987CB-20BB-FB92-558C-13D363EFFFF8}"/>
              </a:ext>
            </a:extLst>
          </p:cNvPr>
          <p:cNvSpPr/>
          <p:nvPr/>
        </p:nvSpPr>
        <p:spPr bwMode="auto">
          <a:xfrm>
            <a:off x="226732" y="9464691"/>
            <a:ext cx="547206" cy="314309"/>
          </a:xfrm>
          <a:prstGeom prst="rect">
            <a:avLst/>
          </a:prstGeom>
          <a:noFill/>
          <a:ln w="9525" cap="flat" cmpd="sng" algn="ctr">
            <a:noFill/>
            <a:prstDash val="solid"/>
            <a:round/>
            <a:headEnd type="none" w="med" len="med"/>
            <a:tailEnd type="none" w="med" len="med"/>
          </a:ln>
          <a:effectLst/>
        </p:spPr>
        <p:txBody>
          <a:bodyPr vert="horz" wrap="square" lIns="51435" tIns="20250" rIns="51435" bIns="25718" numCol="1" rtlCol="0" anchor="t" anchorCtr="0" compatLnSpc="1">
            <a:prstTxWarp prst="textNoShape">
              <a:avLst/>
            </a:prstTxWarp>
          </a:bodyPr>
          <a:lstStyle/>
          <a:p>
            <a:pPr defTabSz="586681" fontAlgn="base">
              <a:lnSpc>
                <a:spcPct val="115000"/>
              </a:lnSpc>
              <a:spcBef>
                <a:spcPct val="0"/>
              </a:spcBef>
              <a:spcAft>
                <a:spcPct val="0"/>
              </a:spcAft>
            </a:pPr>
            <a:fld id="{C7F9F5D2-F249-437F-B385-641910E1607D}" type="slidenum">
              <a:rPr lang="en-IE" sz="1200" noProof="0" smtClean="0">
                <a:solidFill>
                  <a:schemeClr val="bg1">
                    <a:lumMod val="50000"/>
                  </a:schemeClr>
                </a:solidFill>
                <a:latin typeface="Montserrat" panose="00000500000000000000" pitchFamily="2" charset="0"/>
              </a:rPr>
              <a:t>2</a:t>
            </a:fld>
            <a:endParaRPr lang="en-IE" sz="1200" noProof="0">
              <a:solidFill>
                <a:schemeClr val="bg1">
                  <a:lumMod val="50000"/>
                </a:schemeClr>
              </a:solidFill>
              <a:latin typeface="Montserrat" panose="00000500000000000000" pitchFamily="2" charset="0"/>
            </a:endParaRPr>
          </a:p>
          <a:p>
            <a:pPr defTabSz="586681" fontAlgn="base">
              <a:lnSpc>
                <a:spcPct val="115000"/>
              </a:lnSpc>
              <a:spcBef>
                <a:spcPct val="0"/>
              </a:spcBef>
              <a:spcAft>
                <a:spcPct val="0"/>
              </a:spcAft>
            </a:pPr>
            <a:endParaRPr lang="en-IE" sz="1200" noProof="0">
              <a:solidFill>
                <a:schemeClr val="bg1">
                  <a:lumMod val="50000"/>
                </a:schemeClr>
              </a:solidFill>
              <a:latin typeface="Montserrat" panose="00000500000000000000" pitchFamily="2" charset="0"/>
            </a:endParaRPr>
          </a:p>
          <a:p>
            <a:pPr defTabSz="586681" fontAlgn="base">
              <a:lnSpc>
                <a:spcPct val="115000"/>
              </a:lnSpc>
              <a:spcBef>
                <a:spcPct val="0"/>
              </a:spcBef>
              <a:spcAft>
                <a:spcPct val="0"/>
              </a:spcAft>
            </a:pPr>
            <a:endParaRPr lang="en-IE" sz="1200" noProof="0">
              <a:solidFill>
                <a:schemeClr val="bg1">
                  <a:lumMod val="50000"/>
                </a:schemeClr>
              </a:solidFill>
              <a:latin typeface="Montserrat" panose="00000500000000000000" pitchFamily="2" charset="0"/>
            </a:endParaRPr>
          </a:p>
          <a:p>
            <a:pPr defTabSz="586681" fontAlgn="base">
              <a:lnSpc>
                <a:spcPct val="115000"/>
              </a:lnSpc>
              <a:spcBef>
                <a:spcPct val="0"/>
              </a:spcBef>
              <a:spcAft>
                <a:spcPct val="0"/>
              </a:spcAft>
            </a:pPr>
            <a:endParaRPr lang="en-IE" sz="1200" noProof="0">
              <a:solidFill>
                <a:schemeClr val="bg1">
                  <a:lumMod val="50000"/>
                </a:schemeClr>
              </a:solidFill>
              <a:latin typeface="Montserrat" panose="00000500000000000000" pitchFamily="2" charset="0"/>
            </a:endParaRPr>
          </a:p>
          <a:p>
            <a:pPr defTabSz="586681" fontAlgn="base">
              <a:lnSpc>
                <a:spcPct val="115000"/>
              </a:lnSpc>
              <a:spcBef>
                <a:spcPct val="0"/>
              </a:spcBef>
              <a:spcAft>
                <a:spcPct val="0"/>
              </a:spcAft>
            </a:pPr>
            <a:endParaRPr lang="en-IE" sz="1200" noProof="0">
              <a:solidFill>
                <a:schemeClr val="bg1">
                  <a:lumMod val="50000"/>
                </a:schemeClr>
              </a:solidFill>
              <a:latin typeface="Montserrat" panose="00000500000000000000" pitchFamily="2" charset="0"/>
            </a:endParaRPr>
          </a:p>
        </p:txBody>
      </p:sp>
      <p:grpSp>
        <p:nvGrpSpPr>
          <p:cNvPr id="4" name="Group 3">
            <a:extLst>
              <a:ext uri="{FF2B5EF4-FFF2-40B4-BE49-F238E27FC236}">
                <a16:creationId xmlns:a16="http://schemas.microsoft.com/office/drawing/2014/main" id="{1D220F5F-78B7-9FF4-DBE6-4C93BDCF415A}"/>
              </a:ext>
            </a:extLst>
          </p:cNvPr>
          <p:cNvGrpSpPr/>
          <p:nvPr/>
        </p:nvGrpSpPr>
        <p:grpSpPr>
          <a:xfrm>
            <a:off x="314415" y="723544"/>
            <a:ext cx="7567753" cy="5467916"/>
            <a:chOff x="226492" y="1778621"/>
            <a:chExt cx="7567753" cy="5467916"/>
          </a:xfrm>
        </p:grpSpPr>
        <p:sp>
          <p:nvSpPr>
            <p:cNvPr id="117" name="Title 2">
              <a:extLst>
                <a:ext uri="{FF2B5EF4-FFF2-40B4-BE49-F238E27FC236}">
                  <a16:creationId xmlns:a16="http://schemas.microsoft.com/office/drawing/2014/main" id="{0F4473A6-A25F-E9DE-C549-0007825BC73D}"/>
                </a:ext>
              </a:extLst>
            </p:cNvPr>
            <p:cNvSpPr txBox="1">
              <a:spLocks/>
            </p:cNvSpPr>
            <p:nvPr/>
          </p:nvSpPr>
          <p:spPr>
            <a:xfrm>
              <a:off x="226732" y="1778621"/>
              <a:ext cx="7567513" cy="506250"/>
            </a:xfrm>
            <a:prstGeom prst="rect">
              <a:avLst/>
            </a:prstGeom>
          </p:spPr>
          <p:txBody>
            <a:bodyPr vert="horz" lIns="0" tIns="0" rIns="0" bIns="0" rtlCol="0" anchor="t" anchorCtr="0">
              <a:noAutofit/>
            </a:bodyPr>
            <a:lstStyle>
              <a:lvl1pPr algn="l" defTabSz="514350" rtl="0" eaLnBrk="1" latinLnBrk="0" hangingPunct="1">
                <a:lnSpc>
                  <a:spcPct val="110000"/>
                </a:lnSpc>
                <a:spcBef>
                  <a:spcPct val="0"/>
                </a:spcBef>
                <a:buNone/>
                <a:defRPr sz="1406" b="1" i="0" kern="1200">
                  <a:solidFill>
                    <a:schemeClr val="tx2"/>
                  </a:solidFill>
                  <a:latin typeface="Montserrat" pitchFamily="2" charset="77"/>
                  <a:ea typeface="+mj-ea"/>
                  <a:cs typeface="+mj-cs"/>
                </a:defRPr>
              </a:lvl1pPr>
            </a:lstStyle>
            <a:p>
              <a:r>
                <a:rPr lang="en-IE" sz="2000" noProof="0"/>
                <a:t>INTRODUCTION </a:t>
              </a:r>
            </a:p>
          </p:txBody>
        </p:sp>
        <p:sp>
          <p:nvSpPr>
            <p:cNvPr id="118" name="Rectangle 17">
              <a:extLst>
                <a:ext uri="{FF2B5EF4-FFF2-40B4-BE49-F238E27FC236}">
                  <a16:creationId xmlns:a16="http://schemas.microsoft.com/office/drawing/2014/main" id="{C78C17D3-9255-3D1E-2A04-469F5C5BA990}"/>
                </a:ext>
              </a:extLst>
            </p:cNvPr>
            <p:cNvSpPr/>
            <p:nvPr/>
          </p:nvSpPr>
          <p:spPr bwMode="auto">
            <a:xfrm>
              <a:off x="407095" y="3067859"/>
              <a:ext cx="5886446" cy="3940872"/>
            </a:xfrm>
            <a:prstGeom prst="rect">
              <a:avLst/>
            </a:prstGeom>
            <a:noFill/>
            <a:ln w="9525" cap="flat" cmpd="sng" algn="ctr">
              <a:noFill/>
              <a:prstDash val="solid"/>
              <a:round/>
              <a:headEnd type="none" w="med" len="med"/>
              <a:tailEnd type="none" w="med" len="med"/>
            </a:ln>
            <a:effectLst/>
          </p:spPr>
          <p:txBody>
            <a:bodyPr vert="horz" wrap="square" lIns="51435" tIns="20250" rIns="51435" bIns="25718" numCol="1" rtlCol="0" anchor="t" anchorCtr="0" compatLnSpc="1">
              <a:prstTxWarp prst="textNoShape">
                <a:avLst/>
              </a:prstTxWarp>
            </a:bodyPr>
            <a:lstStyle/>
            <a:p>
              <a:pPr defTabSz="586681" fontAlgn="base">
                <a:lnSpc>
                  <a:spcPct val="150000"/>
                </a:lnSpc>
                <a:spcBef>
                  <a:spcPts val="100"/>
                </a:spcBef>
                <a:spcAft>
                  <a:spcPts val="100"/>
                </a:spcAft>
              </a:pPr>
              <a:r>
                <a:rPr lang="en-IE" sz="1200" b="1" dirty="0">
                  <a:solidFill>
                    <a:schemeClr val="bg1">
                      <a:lumMod val="50000"/>
                    </a:schemeClr>
                  </a:solidFill>
                  <a:latin typeface="Montserrat"/>
                </a:rPr>
                <a:t>Model City Pilot Operational Plan</a:t>
              </a:r>
              <a:endParaRPr lang="en-US" b="1" dirty="0">
                <a:solidFill>
                  <a:schemeClr val="bg1">
                    <a:lumMod val="50000"/>
                  </a:schemeClr>
                </a:solidFill>
                <a:cs typeface="Arial" panose="020B0604020202020204"/>
              </a:endParaRPr>
            </a:p>
            <a:p>
              <a:pPr defTabSz="586681">
                <a:lnSpc>
                  <a:spcPct val="150000"/>
                </a:lnSpc>
                <a:spcBef>
                  <a:spcPts val="100"/>
                </a:spcBef>
                <a:spcAft>
                  <a:spcPts val="100"/>
                </a:spcAft>
              </a:pPr>
              <a:r>
                <a:rPr lang="en-IE" sz="1100" dirty="0">
                  <a:solidFill>
                    <a:schemeClr val="bg1">
                      <a:lumMod val="50000"/>
                    </a:schemeClr>
                  </a:solidFill>
                  <a:latin typeface="Montserrat"/>
                </a:rPr>
                <a:t>This</a:t>
              </a:r>
              <a:r>
                <a:rPr lang="en-IE" sz="1100" noProof="0" dirty="0">
                  <a:solidFill>
                    <a:schemeClr val="bg1">
                      <a:lumMod val="50000"/>
                    </a:schemeClr>
                  </a:solidFill>
                  <a:latin typeface="Montserrat"/>
                </a:rPr>
                <a:t> document presents Model City's Pilot Operational Plan (POP) to define and develop a Coastal City Living Lab, which is a type of Living Lab that aims to build climate resilience in coastal communities. First, the POP for Model City is presented</a:t>
              </a:r>
              <a:r>
                <a:rPr lang="en-IE" sz="1100" dirty="0">
                  <a:solidFill>
                    <a:schemeClr val="bg1">
                      <a:lumMod val="50000"/>
                    </a:schemeClr>
                  </a:solidFill>
                  <a:latin typeface="Montserrat"/>
                </a:rPr>
                <a:t>,</a:t>
              </a:r>
              <a:r>
                <a:rPr lang="en-IE" sz="1100" noProof="0" dirty="0">
                  <a:solidFill>
                    <a:schemeClr val="bg1">
                      <a:lumMod val="50000"/>
                    </a:schemeClr>
                  </a:solidFill>
                  <a:latin typeface="Montserrat"/>
                </a:rPr>
                <a:t> </a:t>
              </a:r>
              <a:r>
                <a:rPr lang="en-IE" sz="1100" dirty="0">
                  <a:solidFill>
                    <a:schemeClr val="bg1">
                      <a:lumMod val="50000"/>
                    </a:schemeClr>
                  </a:solidFill>
                  <a:latin typeface="Montserrat"/>
                </a:rPr>
                <a:t>detailing </a:t>
              </a:r>
              <a:r>
                <a:rPr lang="en-IE" sz="1100" noProof="0" dirty="0">
                  <a:solidFill>
                    <a:schemeClr val="bg1">
                      <a:lumMod val="50000"/>
                    </a:schemeClr>
                  </a:solidFill>
                  <a:latin typeface="Montserrat"/>
                </a:rPr>
                <a:t>the different activities </a:t>
              </a:r>
              <a:r>
                <a:rPr lang="en-IE" sz="1100" dirty="0">
                  <a:solidFill>
                    <a:schemeClr val="bg1">
                      <a:lumMod val="50000"/>
                    </a:schemeClr>
                  </a:solidFill>
                  <a:latin typeface="Montserrat"/>
                </a:rPr>
                <a:t>taking place within the</a:t>
              </a:r>
              <a:r>
                <a:rPr lang="en-IE" sz="1100" noProof="0" dirty="0">
                  <a:solidFill>
                    <a:schemeClr val="bg1">
                      <a:lumMod val="50000"/>
                    </a:schemeClr>
                  </a:solidFill>
                  <a:latin typeface="Montserrat"/>
                </a:rPr>
                <a:t> phases of the POP.</a:t>
              </a:r>
              <a:r>
                <a:rPr lang="en-IE" sz="1100" dirty="0">
                  <a:solidFill>
                    <a:schemeClr val="bg1">
                      <a:lumMod val="50000"/>
                    </a:schemeClr>
                  </a:solidFill>
                  <a:latin typeface="Montserrat"/>
                </a:rPr>
                <a:t> </a:t>
              </a:r>
              <a:r>
                <a:rPr lang="en-IE" sz="1100" noProof="0" dirty="0">
                  <a:solidFill>
                    <a:schemeClr val="bg1">
                      <a:lumMod val="50000"/>
                    </a:schemeClr>
                  </a:solidFill>
                  <a:latin typeface="Montserrat"/>
                </a:rPr>
                <a:t>Then the links of the POP with the SCORE activities are summarised as well as the general calendar for Model City’s CCLL.</a:t>
              </a:r>
              <a:r>
                <a:rPr lang="en-IE" sz="1100" dirty="0">
                  <a:solidFill>
                    <a:schemeClr val="bg1">
                      <a:lumMod val="50000"/>
                    </a:schemeClr>
                  </a:solidFill>
                  <a:latin typeface="Montserrat"/>
                </a:rPr>
                <a:t> </a:t>
              </a:r>
              <a:r>
                <a:rPr lang="en-IE" sz="1100" noProof="0" dirty="0">
                  <a:solidFill>
                    <a:schemeClr val="bg1">
                      <a:lumMod val="50000"/>
                    </a:schemeClr>
                  </a:solidFill>
                  <a:latin typeface="Montserrat"/>
                </a:rPr>
                <a:t>Next, both the </a:t>
              </a:r>
              <a:r>
                <a:rPr lang="en-IE" sz="1100" dirty="0">
                  <a:solidFill>
                    <a:schemeClr val="bg1">
                      <a:lumMod val="50000"/>
                    </a:schemeClr>
                  </a:solidFill>
                  <a:latin typeface="Montserrat"/>
                </a:rPr>
                <a:t>contextualisation</a:t>
              </a:r>
              <a:r>
                <a:rPr lang="en-IE" sz="1100" noProof="0" dirty="0">
                  <a:solidFill>
                    <a:schemeClr val="bg1">
                      <a:lumMod val="50000"/>
                    </a:schemeClr>
                  </a:solidFill>
                  <a:latin typeface="Montserrat"/>
                </a:rPr>
                <a:t> and </a:t>
              </a:r>
              <a:r>
                <a:rPr lang="en-IE" sz="1100" dirty="0">
                  <a:solidFill>
                    <a:schemeClr val="bg1">
                      <a:lumMod val="50000"/>
                    </a:schemeClr>
                  </a:solidFill>
                  <a:latin typeface="Montserrat"/>
                </a:rPr>
                <a:t>assessment</a:t>
              </a:r>
              <a:r>
                <a:rPr lang="en-IE" sz="1100" noProof="0" dirty="0">
                  <a:solidFill>
                    <a:schemeClr val="bg1">
                      <a:lumMod val="50000"/>
                    </a:schemeClr>
                  </a:solidFill>
                  <a:latin typeface="Montserrat"/>
                </a:rPr>
                <a:t> of Model City are described in detail. </a:t>
              </a:r>
              <a:r>
                <a:rPr lang="en-IE" sz="1100" dirty="0">
                  <a:solidFill>
                    <a:schemeClr val="bg1">
                      <a:lumMod val="50000"/>
                    </a:schemeClr>
                  </a:solidFill>
                  <a:latin typeface="Montserrat"/>
                </a:rPr>
                <a:t>Utilise this example as a template for your own Living Lab and adapt it to your own context. </a:t>
              </a:r>
              <a:endParaRPr lang="en-IE" sz="1100" noProof="0" dirty="0">
                <a:solidFill>
                  <a:schemeClr val="bg1">
                    <a:lumMod val="50000"/>
                  </a:schemeClr>
                </a:solidFill>
                <a:latin typeface="Montserrat" panose="00000500000000000000" pitchFamily="2" charset="0"/>
              </a:endParaRPr>
            </a:p>
            <a:p>
              <a:pPr defTabSz="586681" fontAlgn="base">
                <a:lnSpc>
                  <a:spcPct val="115000"/>
                </a:lnSpc>
                <a:spcBef>
                  <a:spcPct val="0"/>
                </a:spcBef>
                <a:spcAft>
                  <a:spcPct val="0"/>
                </a:spcAft>
              </a:pPr>
              <a:endParaRPr lang="en-IE" sz="1200" noProof="0">
                <a:solidFill>
                  <a:schemeClr val="bg1">
                    <a:lumMod val="50000"/>
                  </a:schemeClr>
                </a:solidFill>
                <a:latin typeface="Montserrat" panose="00000500000000000000" pitchFamily="2" charset="0"/>
              </a:endParaRPr>
            </a:p>
            <a:p>
              <a:pPr defTabSz="586681" fontAlgn="base">
                <a:lnSpc>
                  <a:spcPct val="115000"/>
                </a:lnSpc>
                <a:spcBef>
                  <a:spcPct val="0"/>
                </a:spcBef>
                <a:spcAft>
                  <a:spcPct val="0"/>
                </a:spcAft>
              </a:pPr>
              <a:endParaRPr lang="en-IE" sz="1200">
                <a:solidFill>
                  <a:schemeClr val="bg1">
                    <a:lumMod val="50000"/>
                  </a:schemeClr>
                </a:solidFill>
                <a:latin typeface="Montserrat" panose="00000500000000000000" pitchFamily="2" charset="0"/>
              </a:endParaRPr>
            </a:p>
            <a:p>
              <a:pPr defTabSz="586681" fontAlgn="base">
                <a:lnSpc>
                  <a:spcPct val="115000"/>
                </a:lnSpc>
                <a:spcBef>
                  <a:spcPct val="0"/>
                </a:spcBef>
                <a:spcAft>
                  <a:spcPct val="0"/>
                </a:spcAft>
              </a:pPr>
              <a:endParaRPr lang="en-IE" sz="1200" noProof="0">
                <a:solidFill>
                  <a:schemeClr val="bg1">
                    <a:lumMod val="50000"/>
                  </a:schemeClr>
                </a:solidFill>
                <a:latin typeface="Montserrat" panose="00000500000000000000" pitchFamily="2" charset="0"/>
              </a:endParaRPr>
            </a:p>
            <a:p>
              <a:pPr defTabSz="586681" fontAlgn="base">
                <a:lnSpc>
                  <a:spcPct val="115000"/>
                </a:lnSpc>
                <a:spcBef>
                  <a:spcPct val="0"/>
                </a:spcBef>
                <a:spcAft>
                  <a:spcPct val="0"/>
                </a:spcAft>
              </a:pPr>
              <a:endParaRPr lang="en-IE" sz="1200" noProof="0">
                <a:solidFill>
                  <a:schemeClr val="bg1">
                    <a:lumMod val="50000"/>
                  </a:schemeClr>
                </a:solidFill>
                <a:latin typeface="Montserrat" panose="00000500000000000000" pitchFamily="2" charset="0"/>
              </a:endParaRPr>
            </a:p>
          </p:txBody>
        </p:sp>
        <p:pic>
          <p:nvPicPr>
            <p:cNvPr id="2" name="Imagen 1" descr="Model City en Steam">
              <a:extLst>
                <a:ext uri="{FF2B5EF4-FFF2-40B4-BE49-F238E27FC236}">
                  <a16:creationId xmlns:a16="http://schemas.microsoft.com/office/drawing/2014/main" id="{2B01A319-58C5-333C-FF57-4DDD192C6A3F}"/>
                </a:ext>
              </a:extLst>
            </p:cNvPr>
            <p:cNvPicPr>
              <a:picLocks noChangeAspect="1"/>
            </p:cNvPicPr>
            <p:nvPr/>
          </p:nvPicPr>
          <p:blipFill>
            <a:blip r:embed="rId3"/>
            <a:stretch>
              <a:fillRect/>
            </a:stretch>
          </p:blipFill>
          <p:spPr>
            <a:xfrm>
              <a:off x="1773185" y="5789212"/>
              <a:ext cx="3136683" cy="1457325"/>
            </a:xfrm>
            <a:prstGeom prst="rect">
              <a:avLst/>
            </a:prstGeom>
          </p:spPr>
        </p:pic>
        <p:sp>
          <p:nvSpPr>
            <p:cNvPr id="3" name="Title 2">
              <a:extLst>
                <a:ext uri="{FF2B5EF4-FFF2-40B4-BE49-F238E27FC236}">
                  <a16:creationId xmlns:a16="http://schemas.microsoft.com/office/drawing/2014/main" id="{CDCD0476-AE88-25BA-2C92-9D7F28D29E73}"/>
                </a:ext>
              </a:extLst>
            </p:cNvPr>
            <p:cNvSpPr txBox="1">
              <a:spLocks/>
            </p:cNvSpPr>
            <p:nvPr/>
          </p:nvSpPr>
          <p:spPr>
            <a:xfrm>
              <a:off x="226492" y="2556126"/>
              <a:ext cx="2145590" cy="506250"/>
            </a:xfrm>
            <a:prstGeom prst="rect">
              <a:avLst/>
            </a:prstGeom>
          </p:spPr>
          <p:txBody>
            <a:bodyPr vert="horz" lIns="0" tIns="0" rIns="0" bIns="0" rtlCol="0" anchor="t" anchorCtr="0">
              <a:noAutofit/>
            </a:bodyPr>
            <a:lstStyle>
              <a:lvl1pPr algn="l" defTabSz="514350" rtl="0" eaLnBrk="1" latinLnBrk="0" hangingPunct="1">
                <a:lnSpc>
                  <a:spcPct val="110000"/>
                </a:lnSpc>
                <a:spcBef>
                  <a:spcPct val="0"/>
                </a:spcBef>
                <a:buNone/>
                <a:defRPr sz="1406" b="1" i="0" kern="1200">
                  <a:solidFill>
                    <a:schemeClr val="tx2"/>
                  </a:solidFill>
                  <a:latin typeface="Montserrat" pitchFamily="2" charset="77"/>
                  <a:ea typeface="+mj-ea"/>
                  <a:cs typeface="+mj-cs"/>
                </a:defRPr>
              </a:lvl1pPr>
            </a:lstStyle>
            <a:p>
              <a:r>
                <a:rPr lang="en-IE" sz="1400" i="1" noProof="0" dirty="0">
                  <a:solidFill>
                    <a:srgbClr val="488BA6"/>
                  </a:solidFill>
                  <a:latin typeface="Montserrat"/>
                </a:rPr>
                <a:t>Using this </a:t>
              </a:r>
              <a:r>
                <a:rPr lang="en-IE" sz="1400" i="1" dirty="0">
                  <a:solidFill>
                    <a:srgbClr val="488BA6"/>
                  </a:solidFill>
                  <a:latin typeface="Montserrat"/>
                </a:rPr>
                <a:t>document</a:t>
              </a:r>
              <a:endParaRPr lang="en-IE" sz="1400" i="1" noProof="0" dirty="0">
                <a:solidFill>
                  <a:srgbClr val="488BA6"/>
                </a:solidFill>
              </a:endParaRPr>
            </a:p>
          </p:txBody>
        </p:sp>
      </p:grpSp>
      <p:sp>
        <p:nvSpPr>
          <p:cNvPr id="5" name="TextBox 4">
            <a:extLst>
              <a:ext uri="{FF2B5EF4-FFF2-40B4-BE49-F238E27FC236}">
                <a16:creationId xmlns:a16="http://schemas.microsoft.com/office/drawing/2014/main" id="{11B689F0-B3E2-48CF-44D3-EC5B4243C6D4}"/>
              </a:ext>
            </a:extLst>
          </p:cNvPr>
          <p:cNvSpPr txBox="1"/>
          <p:nvPr/>
        </p:nvSpPr>
        <p:spPr>
          <a:xfrm>
            <a:off x="504093" y="6863862"/>
            <a:ext cx="6098929" cy="20186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1875"/>
              </a:lnSpc>
            </a:pPr>
            <a:r>
              <a:rPr lang="en-IE" sz="1200" b="1" dirty="0">
                <a:solidFill>
                  <a:srgbClr val="7F7F7F"/>
                </a:solidFill>
                <a:latin typeface="Montserrat"/>
                <a:cs typeface="Segoe UI"/>
              </a:rPr>
              <a:t>Annex: Proposed Tools and Templates</a:t>
            </a:r>
            <a:r>
              <a:rPr lang="en-US" sz="1200" dirty="0">
                <a:latin typeface="Montserrat"/>
                <a:cs typeface="Segoe UI"/>
              </a:rPr>
              <a:t>​</a:t>
            </a:r>
          </a:p>
          <a:p>
            <a:pPr algn="just">
              <a:lnSpc>
                <a:spcPts val="1875"/>
              </a:lnSpc>
            </a:pPr>
            <a:r>
              <a:rPr lang="en-IE" sz="1100" dirty="0">
                <a:solidFill>
                  <a:srgbClr val="7F7F7F"/>
                </a:solidFill>
                <a:latin typeface="Montserrat"/>
                <a:cs typeface="Segoe UI"/>
              </a:rPr>
              <a:t>The annex of this document provides examples and further details of proposed activities, as </a:t>
            </a:r>
            <a:r>
              <a:rPr lang="en-US" sz="1100" dirty="0" err="1">
                <a:solidFill>
                  <a:srgbClr val="7F7F7F"/>
                </a:solidFill>
                <a:latin typeface="Montserrat"/>
                <a:cs typeface="Segoe UI"/>
              </a:rPr>
              <a:t>organised</a:t>
            </a:r>
            <a:r>
              <a:rPr lang="en-US" sz="1100" dirty="0">
                <a:solidFill>
                  <a:srgbClr val="7F7F7F"/>
                </a:solidFill>
                <a:latin typeface="Montserrat"/>
                <a:cs typeface="Segoe UI"/>
              </a:rPr>
              <a:t> by the recommended phase within the LL process. However, it is important to note that many of these tools can be </a:t>
            </a:r>
            <a:r>
              <a:rPr lang="en-US" sz="1100" dirty="0" err="1">
                <a:solidFill>
                  <a:srgbClr val="7F7F7F"/>
                </a:solidFill>
                <a:latin typeface="Montserrat"/>
                <a:cs typeface="Segoe UI"/>
              </a:rPr>
              <a:t>utilised</a:t>
            </a:r>
            <a:r>
              <a:rPr lang="en-US" sz="1100" dirty="0">
                <a:solidFill>
                  <a:srgbClr val="7F7F7F"/>
                </a:solidFill>
                <a:latin typeface="Montserrat"/>
                <a:cs typeface="Segoe UI"/>
              </a:rPr>
              <a:t> at more than one point to achieve different objectives. For more information on how to select when to use these different tools, see the POP Guidelines and Instructions </a:t>
            </a:r>
            <a:r>
              <a:rPr lang="en-US" sz="1100" u="sng" dirty="0">
                <a:solidFill>
                  <a:srgbClr val="3EC8D9"/>
                </a:solidFill>
                <a:latin typeface="Montserrat"/>
                <a:cs typeface="Segoe UI"/>
                <a:hlinkClick r:id="rId4">
                  <a:extLst>
                    <a:ext uri="{A12FA001-AC4F-418D-AE19-62706E023703}">
                      <ahyp:hlinkClr xmlns:ahyp="http://schemas.microsoft.com/office/drawing/2018/hyperlinkcolor" val="tx"/>
                    </a:ext>
                  </a:extLst>
                </a:hlinkClick>
              </a:rPr>
              <a:t>here</a:t>
            </a:r>
            <a:r>
              <a:rPr lang="en-US" sz="1100" u="sng" dirty="0">
                <a:solidFill>
                  <a:srgbClr val="7F7F7F"/>
                </a:solidFill>
                <a:latin typeface="Montserrat"/>
                <a:cs typeface="Segoe UI"/>
              </a:rPr>
              <a:t>.</a:t>
            </a:r>
            <a:r>
              <a:rPr lang="en-US" sz="1100" dirty="0">
                <a:solidFill>
                  <a:srgbClr val="7F7F7F"/>
                </a:solidFill>
                <a:latin typeface="Montserrat"/>
                <a:cs typeface="Segoe UI"/>
              </a:rPr>
              <a:t> Additional tool guidance and templates can be found in the Co-Creation Toolkit, which you can access </a:t>
            </a:r>
            <a:r>
              <a:rPr lang="en-US" sz="1100" u="sng" dirty="0">
                <a:solidFill>
                  <a:srgbClr val="3EC8D9"/>
                </a:solidFill>
                <a:latin typeface="Montserrat"/>
                <a:cs typeface="Segoe UI"/>
                <a:hlinkClick r:id="rId5">
                  <a:extLst>
                    <a:ext uri="{A12FA001-AC4F-418D-AE19-62706E023703}">
                      <ahyp:hlinkClr xmlns:ahyp="http://schemas.microsoft.com/office/drawing/2018/hyperlinkcolor" val="tx"/>
                    </a:ext>
                  </a:extLst>
                </a:hlinkClick>
              </a:rPr>
              <a:t>here</a:t>
            </a:r>
            <a:r>
              <a:rPr lang="en-US" sz="1100" dirty="0">
                <a:solidFill>
                  <a:srgbClr val="7F7F7F"/>
                </a:solidFill>
                <a:latin typeface="Montserrat"/>
                <a:cs typeface="Segoe UI"/>
              </a:rPr>
              <a:t>. </a:t>
            </a:r>
          </a:p>
        </p:txBody>
      </p:sp>
    </p:spTree>
    <p:extLst>
      <p:ext uri="{BB962C8B-B14F-4D97-AF65-F5344CB8AC3E}">
        <p14:creationId xmlns:p14="http://schemas.microsoft.com/office/powerpoint/2010/main" val="3592971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lecha: cheurón 24">
            <a:extLst>
              <a:ext uri="{FF2B5EF4-FFF2-40B4-BE49-F238E27FC236}">
                <a16:creationId xmlns:a16="http://schemas.microsoft.com/office/drawing/2014/main" id="{94AF48A8-E8B7-40DF-8009-E170C3305223}"/>
              </a:ext>
            </a:extLst>
          </p:cNvPr>
          <p:cNvSpPr/>
          <p:nvPr/>
        </p:nvSpPr>
        <p:spPr>
          <a:xfrm>
            <a:off x="713754" y="816920"/>
            <a:ext cx="6008041" cy="200463"/>
          </a:xfrm>
          <a:prstGeom prst="chevron">
            <a:avLst/>
          </a:prstGeom>
          <a:solidFill>
            <a:srgbClr val="99DD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900" b="1" noProof="0">
                <a:solidFill>
                  <a:srgbClr val="19616F"/>
                </a:solidFill>
                <a:latin typeface="Montserrat" panose="00000500000000000000" pitchFamily="2" charset="0"/>
              </a:rPr>
              <a:t>Planning</a:t>
            </a:r>
            <a:endParaRPr lang="en-IE" sz="394" b="1" noProof="0">
              <a:solidFill>
                <a:srgbClr val="19616F"/>
              </a:solidFill>
              <a:latin typeface="Montserrat" panose="00000500000000000000" pitchFamily="2" charset="0"/>
            </a:endParaRPr>
          </a:p>
        </p:txBody>
      </p:sp>
      <p:sp>
        <p:nvSpPr>
          <p:cNvPr id="33" name="Rectangle 17">
            <a:extLst>
              <a:ext uri="{FF2B5EF4-FFF2-40B4-BE49-F238E27FC236}">
                <a16:creationId xmlns:a16="http://schemas.microsoft.com/office/drawing/2014/main" id="{F2FC8EC9-3654-404F-B87D-8028A48EAEC4}"/>
              </a:ext>
            </a:extLst>
          </p:cNvPr>
          <p:cNvSpPr/>
          <p:nvPr/>
        </p:nvSpPr>
        <p:spPr bwMode="auto">
          <a:xfrm>
            <a:off x="686627" y="1019596"/>
            <a:ext cx="5930134" cy="651614"/>
          </a:xfrm>
          <a:prstGeom prst="rect">
            <a:avLst/>
          </a:prstGeom>
          <a:solidFill>
            <a:schemeClr val="bg1"/>
          </a:solidFill>
          <a:ln>
            <a:solidFill>
              <a:srgbClr val="99DDEB"/>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51435" tIns="20250" rIns="51435" bIns="25718" numCol="1" rtlCol="0" anchor="t" anchorCtr="0" compatLnSpc="1">
            <a:prstTxWarp prst="textNoShape">
              <a:avLst/>
            </a:prstTxWarp>
          </a:bodyPr>
          <a:lstStyle/>
          <a:p>
            <a:pPr algn="ctr" defTabSz="586681" fontAlgn="base">
              <a:lnSpc>
                <a:spcPct val="115000"/>
              </a:lnSpc>
              <a:spcBef>
                <a:spcPct val="0"/>
              </a:spcBef>
              <a:spcAft>
                <a:spcPct val="0"/>
              </a:spcAft>
            </a:pPr>
            <a:r>
              <a:rPr lang="en-IE" sz="1100" noProof="0">
                <a:solidFill>
                  <a:srgbClr val="56B5D1"/>
                </a:solidFill>
                <a:latin typeface="Montserrat" panose="00000500000000000000" pitchFamily="2" charset="0"/>
              </a:rPr>
              <a:t>Strategic phase where the structure of the LL is defined. The main purpose is to identify, inform and link to the LL activities the most relevant agents that the LL team intends to incorporate.</a:t>
            </a:r>
          </a:p>
        </p:txBody>
      </p:sp>
      <p:sp>
        <p:nvSpPr>
          <p:cNvPr id="35" name="Title 2">
            <a:extLst>
              <a:ext uri="{FF2B5EF4-FFF2-40B4-BE49-F238E27FC236}">
                <a16:creationId xmlns:a16="http://schemas.microsoft.com/office/drawing/2014/main" id="{E830E562-45DD-4BBC-830A-8D8473B699FB}"/>
              </a:ext>
            </a:extLst>
          </p:cNvPr>
          <p:cNvSpPr>
            <a:spLocks noGrp="1"/>
          </p:cNvSpPr>
          <p:nvPr>
            <p:ph type="title"/>
          </p:nvPr>
        </p:nvSpPr>
        <p:spPr>
          <a:xfrm>
            <a:off x="122560" y="152448"/>
            <a:ext cx="7567513" cy="506250"/>
          </a:xfrm>
        </p:spPr>
        <p:txBody>
          <a:bodyPr/>
          <a:lstStyle/>
          <a:p>
            <a:r>
              <a:rPr lang="en-IE" noProof="0"/>
              <a:t>POP. PHASE 1: EMPATHISE &amp; DEFINE. PROBLEM SPACE. </a:t>
            </a:r>
          </a:p>
        </p:txBody>
      </p:sp>
      <p:cxnSp>
        <p:nvCxnSpPr>
          <p:cNvPr id="3" name="Conector recto 2">
            <a:extLst>
              <a:ext uri="{FF2B5EF4-FFF2-40B4-BE49-F238E27FC236}">
                <a16:creationId xmlns:a16="http://schemas.microsoft.com/office/drawing/2014/main" id="{60DA2EB5-4B7E-4125-A127-152100511C8B}"/>
              </a:ext>
            </a:extLst>
          </p:cNvPr>
          <p:cNvCxnSpPr>
            <a:cxnSpLocks/>
          </p:cNvCxnSpPr>
          <p:nvPr/>
        </p:nvCxnSpPr>
        <p:spPr>
          <a:xfrm>
            <a:off x="545025" y="5447091"/>
            <a:ext cx="5874921" cy="0"/>
          </a:xfrm>
          <a:prstGeom prst="line">
            <a:avLst/>
          </a:prstGeom>
          <a:ln w="28575">
            <a:solidFill>
              <a:srgbClr val="19616F"/>
            </a:solidFill>
          </a:ln>
        </p:spPr>
        <p:style>
          <a:lnRef idx="1">
            <a:schemeClr val="accent1"/>
          </a:lnRef>
          <a:fillRef idx="0">
            <a:schemeClr val="accent1"/>
          </a:fillRef>
          <a:effectRef idx="0">
            <a:schemeClr val="accent1"/>
          </a:effectRef>
          <a:fontRef idx="minor">
            <a:schemeClr val="tx1"/>
          </a:fontRef>
        </p:style>
      </p:cxnSp>
      <p:sp>
        <p:nvSpPr>
          <p:cNvPr id="21" name="Rectangle 17">
            <a:extLst>
              <a:ext uri="{FF2B5EF4-FFF2-40B4-BE49-F238E27FC236}">
                <a16:creationId xmlns:a16="http://schemas.microsoft.com/office/drawing/2014/main" id="{93FFAC2F-9FF7-4C2D-A3B3-697A6574A7EC}"/>
              </a:ext>
            </a:extLst>
          </p:cNvPr>
          <p:cNvSpPr/>
          <p:nvPr/>
        </p:nvSpPr>
        <p:spPr bwMode="auto">
          <a:xfrm>
            <a:off x="833591" y="1864058"/>
            <a:ext cx="1597476" cy="349479"/>
          </a:xfrm>
          <a:prstGeom prst="rect">
            <a:avLst/>
          </a:prstGeom>
          <a:no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51435" tIns="20250" rIns="51435" bIns="25718" numCol="1" rtlCol="0" anchor="t" anchorCtr="0" compatLnSpc="1">
            <a:prstTxWarp prst="textNoShape">
              <a:avLst/>
            </a:prstTxWarp>
          </a:bodyPr>
          <a:lstStyle/>
          <a:p>
            <a:pPr algn="ctr" defTabSz="586681" fontAlgn="base">
              <a:lnSpc>
                <a:spcPct val="115000"/>
              </a:lnSpc>
              <a:spcBef>
                <a:spcPct val="0"/>
              </a:spcBef>
              <a:spcAft>
                <a:spcPct val="0"/>
              </a:spcAft>
            </a:pPr>
            <a:r>
              <a:rPr lang="en-IE" sz="1100" b="1" noProof="0">
                <a:solidFill>
                  <a:srgbClr val="19616F"/>
                </a:solidFill>
                <a:latin typeface="Montserrat" panose="00000500000000000000" pitchFamily="2" charset="0"/>
              </a:rPr>
              <a:t>1</a:t>
            </a:r>
          </a:p>
          <a:p>
            <a:pPr algn="ctr" defTabSz="586681" fontAlgn="base">
              <a:lnSpc>
                <a:spcPct val="115000"/>
              </a:lnSpc>
              <a:spcBef>
                <a:spcPct val="0"/>
              </a:spcBef>
              <a:spcAft>
                <a:spcPct val="0"/>
              </a:spcAft>
            </a:pPr>
            <a:r>
              <a:rPr lang="en-IE" sz="1100" b="1" noProof="0">
                <a:solidFill>
                  <a:srgbClr val="19616F"/>
                </a:solidFill>
                <a:latin typeface="Montserrat" panose="00000500000000000000" pitchFamily="2" charset="0"/>
              </a:rPr>
              <a:t>VISION OF THE LL</a:t>
            </a:r>
          </a:p>
        </p:txBody>
      </p:sp>
      <p:sp>
        <p:nvSpPr>
          <p:cNvPr id="23" name="Rectangle 17">
            <a:extLst>
              <a:ext uri="{FF2B5EF4-FFF2-40B4-BE49-F238E27FC236}">
                <a16:creationId xmlns:a16="http://schemas.microsoft.com/office/drawing/2014/main" id="{9F2909B4-0B6F-4615-B139-708C4066595A}"/>
              </a:ext>
            </a:extLst>
          </p:cNvPr>
          <p:cNvSpPr/>
          <p:nvPr/>
        </p:nvSpPr>
        <p:spPr bwMode="auto">
          <a:xfrm>
            <a:off x="3906987" y="1861005"/>
            <a:ext cx="1597476" cy="349479"/>
          </a:xfrm>
          <a:prstGeom prst="rect">
            <a:avLst/>
          </a:prstGeom>
          <a:no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51435" tIns="20250" rIns="51435" bIns="25718" numCol="1" rtlCol="0" anchor="t" anchorCtr="0" compatLnSpc="1">
            <a:prstTxWarp prst="textNoShape">
              <a:avLst/>
            </a:prstTxWarp>
          </a:bodyPr>
          <a:lstStyle/>
          <a:p>
            <a:pPr algn="ctr" defTabSz="586681" fontAlgn="base">
              <a:lnSpc>
                <a:spcPct val="115000"/>
              </a:lnSpc>
              <a:spcBef>
                <a:spcPct val="0"/>
              </a:spcBef>
              <a:spcAft>
                <a:spcPct val="0"/>
              </a:spcAft>
            </a:pPr>
            <a:r>
              <a:rPr lang="en-IE" sz="1100" b="1" noProof="0">
                <a:solidFill>
                  <a:srgbClr val="19616F"/>
                </a:solidFill>
                <a:latin typeface="Montserrat" panose="00000500000000000000" pitchFamily="2" charset="0"/>
              </a:rPr>
              <a:t>2</a:t>
            </a:r>
          </a:p>
          <a:p>
            <a:pPr algn="ctr" defTabSz="586681" fontAlgn="base">
              <a:lnSpc>
                <a:spcPct val="115000"/>
              </a:lnSpc>
              <a:spcBef>
                <a:spcPct val="0"/>
              </a:spcBef>
              <a:spcAft>
                <a:spcPct val="0"/>
              </a:spcAft>
            </a:pPr>
            <a:r>
              <a:rPr lang="en-IE" sz="1100" b="1" noProof="0">
                <a:solidFill>
                  <a:srgbClr val="19616F"/>
                </a:solidFill>
                <a:latin typeface="Montserrat" panose="00000500000000000000" pitchFamily="2" charset="0"/>
              </a:rPr>
              <a:t>SHARED GOAL OF ALL LL MEMBERS</a:t>
            </a:r>
          </a:p>
        </p:txBody>
      </p:sp>
      <p:cxnSp>
        <p:nvCxnSpPr>
          <p:cNvPr id="24" name="Conector recto 23">
            <a:extLst>
              <a:ext uri="{FF2B5EF4-FFF2-40B4-BE49-F238E27FC236}">
                <a16:creationId xmlns:a16="http://schemas.microsoft.com/office/drawing/2014/main" id="{9A539931-1D67-4B38-8A89-486ED83DB4AA}"/>
              </a:ext>
            </a:extLst>
          </p:cNvPr>
          <p:cNvCxnSpPr>
            <a:cxnSpLocks/>
          </p:cNvCxnSpPr>
          <p:nvPr/>
        </p:nvCxnSpPr>
        <p:spPr>
          <a:xfrm>
            <a:off x="3406765" y="1858387"/>
            <a:ext cx="0" cy="3588704"/>
          </a:xfrm>
          <a:prstGeom prst="line">
            <a:avLst/>
          </a:prstGeom>
          <a:ln w="28575">
            <a:solidFill>
              <a:srgbClr val="19616F"/>
            </a:solidFill>
          </a:ln>
        </p:spPr>
        <p:style>
          <a:lnRef idx="1">
            <a:schemeClr val="accent1"/>
          </a:lnRef>
          <a:fillRef idx="0">
            <a:schemeClr val="accent1"/>
          </a:fillRef>
          <a:effectRef idx="0">
            <a:schemeClr val="accent1"/>
          </a:effectRef>
          <a:fontRef idx="minor">
            <a:schemeClr val="tx1"/>
          </a:fontRef>
        </p:style>
      </p:cxnSp>
      <p:sp>
        <p:nvSpPr>
          <p:cNvPr id="26" name="Rectangle 17">
            <a:extLst>
              <a:ext uri="{FF2B5EF4-FFF2-40B4-BE49-F238E27FC236}">
                <a16:creationId xmlns:a16="http://schemas.microsoft.com/office/drawing/2014/main" id="{9BFDC189-9864-4CBD-83BD-980833FACD61}"/>
              </a:ext>
            </a:extLst>
          </p:cNvPr>
          <p:cNvSpPr/>
          <p:nvPr/>
        </p:nvSpPr>
        <p:spPr bwMode="auto">
          <a:xfrm>
            <a:off x="545025" y="5694925"/>
            <a:ext cx="3521616" cy="329818"/>
          </a:xfrm>
          <a:prstGeom prst="rect">
            <a:avLst/>
          </a:prstGeom>
          <a:no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51435" tIns="20250" rIns="51435" bIns="25718" numCol="1" rtlCol="0" anchor="t" anchorCtr="0" compatLnSpc="1">
            <a:prstTxWarp prst="textNoShape">
              <a:avLst/>
            </a:prstTxWarp>
          </a:bodyPr>
          <a:lstStyle/>
          <a:p>
            <a:pPr defTabSz="586681" fontAlgn="base">
              <a:lnSpc>
                <a:spcPct val="115000"/>
              </a:lnSpc>
              <a:spcBef>
                <a:spcPct val="0"/>
              </a:spcBef>
              <a:spcAft>
                <a:spcPct val="0"/>
              </a:spcAft>
            </a:pPr>
            <a:r>
              <a:rPr lang="en-IE" sz="1400" b="1" noProof="0">
                <a:solidFill>
                  <a:srgbClr val="19616F"/>
                </a:solidFill>
                <a:latin typeface="Montserrat"/>
              </a:rPr>
              <a:t>STRUCTURAL ORGANISATION</a:t>
            </a:r>
          </a:p>
          <a:p>
            <a:pPr defTabSz="586681" fontAlgn="base">
              <a:lnSpc>
                <a:spcPct val="115000"/>
              </a:lnSpc>
              <a:spcBef>
                <a:spcPct val="0"/>
              </a:spcBef>
              <a:spcAft>
                <a:spcPct val="0"/>
              </a:spcAft>
            </a:pPr>
            <a:endParaRPr lang="en-IE" sz="1050" noProof="0">
              <a:solidFill>
                <a:srgbClr val="7B7B80"/>
              </a:solidFill>
              <a:latin typeface="Montserrat" panose="00000500000000000000" pitchFamily="2" charset="0"/>
            </a:endParaRPr>
          </a:p>
        </p:txBody>
      </p:sp>
      <p:grpSp>
        <p:nvGrpSpPr>
          <p:cNvPr id="14" name="Group 248">
            <a:extLst>
              <a:ext uri="{FF2B5EF4-FFF2-40B4-BE49-F238E27FC236}">
                <a16:creationId xmlns:a16="http://schemas.microsoft.com/office/drawing/2014/main" id="{D64E0D15-215B-4A21-B928-97ECC3531FF6}"/>
              </a:ext>
            </a:extLst>
          </p:cNvPr>
          <p:cNvGrpSpPr>
            <a:grpSpLocks noChangeAspect="1"/>
          </p:cNvGrpSpPr>
          <p:nvPr/>
        </p:nvGrpSpPr>
        <p:grpSpPr bwMode="auto">
          <a:xfrm>
            <a:off x="132087" y="601926"/>
            <a:ext cx="701315" cy="701305"/>
            <a:chOff x="3727" y="641"/>
            <a:chExt cx="226" cy="226"/>
          </a:xfrm>
          <a:solidFill>
            <a:srgbClr val="99DDEB"/>
          </a:solidFill>
        </p:grpSpPr>
        <p:sp>
          <p:nvSpPr>
            <p:cNvPr id="15" name="Freeform 249">
              <a:extLst>
                <a:ext uri="{FF2B5EF4-FFF2-40B4-BE49-F238E27FC236}">
                  <a16:creationId xmlns:a16="http://schemas.microsoft.com/office/drawing/2014/main" id="{21F2D516-FA5C-4F8E-869B-A5828C694663}"/>
                </a:ext>
              </a:extLst>
            </p:cNvPr>
            <p:cNvSpPr>
              <a:spLocks noEditPoints="1"/>
            </p:cNvSpPr>
            <p:nvPr/>
          </p:nvSpPr>
          <p:spPr bwMode="auto">
            <a:xfrm>
              <a:off x="3821" y="774"/>
              <a:ext cx="38" cy="26"/>
            </a:xfrm>
            <a:custGeom>
              <a:avLst/>
              <a:gdLst>
                <a:gd name="T0" fmla="*/ 209 w 238"/>
                <a:gd name="T1" fmla="*/ 0 h 168"/>
                <a:gd name="T2" fmla="*/ 29 w 238"/>
                <a:gd name="T3" fmla="*/ 0 h 168"/>
                <a:gd name="T4" fmla="*/ 0 w 238"/>
                <a:gd name="T5" fmla="*/ 28 h 168"/>
                <a:gd name="T6" fmla="*/ 0 w 238"/>
                <a:gd name="T7" fmla="*/ 139 h 168"/>
                <a:gd name="T8" fmla="*/ 29 w 238"/>
                <a:gd name="T9" fmla="*/ 168 h 168"/>
                <a:gd name="T10" fmla="*/ 209 w 238"/>
                <a:gd name="T11" fmla="*/ 168 h 168"/>
                <a:gd name="T12" fmla="*/ 238 w 238"/>
                <a:gd name="T13" fmla="*/ 139 h 168"/>
                <a:gd name="T14" fmla="*/ 238 w 238"/>
                <a:gd name="T15" fmla="*/ 28 h 168"/>
                <a:gd name="T16" fmla="*/ 209 w 238"/>
                <a:gd name="T17" fmla="*/ 0 h 168"/>
                <a:gd name="T18" fmla="*/ 175 w 238"/>
                <a:gd name="T19" fmla="*/ 131 h 168"/>
                <a:gd name="T20" fmla="*/ 63 w 238"/>
                <a:gd name="T21" fmla="*/ 131 h 168"/>
                <a:gd name="T22" fmla="*/ 47 w 238"/>
                <a:gd name="T23" fmla="*/ 116 h 168"/>
                <a:gd name="T24" fmla="*/ 63 w 238"/>
                <a:gd name="T25" fmla="*/ 100 h 168"/>
                <a:gd name="T26" fmla="*/ 175 w 238"/>
                <a:gd name="T27" fmla="*/ 100 h 168"/>
                <a:gd name="T28" fmla="*/ 190 w 238"/>
                <a:gd name="T29" fmla="*/ 116 h 168"/>
                <a:gd name="T30" fmla="*/ 175 w 238"/>
                <a:gd name="T31" fmla="*/ 131 h 168"/>
                <a:gd name="T32" fmla="*/ 175 w 238"/>
                <a:gd name="T33" fmla="*/ 68 h 168"/>
                <a:gd name="T34" fmla="*/ 63 w 238"/>
                <a:gd name="T35" fmla="*/ 68 h 168"/>
                <a:gd name="T36" fmla="*/ 47 w 238"/>
                <a:gd name="T37" fmla="*/ 52 h 168"/>
                <a:gd name="T38" fmla="*/ 63 w 238"/>
                <a:gd name="T39" fmla="*/ 37 h 168"/>
                <a:gd name="T40" fmla="*/ 175 w 238"/>
                <a:gd name="T41" fmla="*/ 37 h 168"/>
                <a:gd name="T42" fmla="*/ 190 w 238"/>
                <a:gd name="T43" fmla="*/ 52 h 168"/>
                <a:gd name="T44" fmla="*/ 175 w 238"/>
                <a:gd name="T45" fmla="*/ 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8" h="168">
                  <a:moveTo>
                    <a:pt x="209" y="0"/>
                  </a:moveTo>
                  <a:cubicBezTo>
                    <a:pt x="29" y="0"/>
                    <a:pt x="29" y="0"/>
                    <a:pt x="29" y="0"/>
                  </a:cubicBezTo>
                  <a:cubicBezTo>
                    <a:pt x="13" y="0"/>
                    <a:pt x="0" y="13"/>
                    <a:pt x="0" y="28"/>
                  </a:cubicBezTo>
                  <a:cubicBezTo>
                    <a:pt x="0" y="139"/>
                    <a:pt x="0" y="139"/>
                    <a:pt x="0" y="139"/>
                  </a:cubicBezTo>
                  <a:cubicBezTo>
                    <a:pt x="0" y="155"/>
                    <a:pt x="13" y="168"/>
                    <a:pt x="29" y="168"/>
                  </a:cubicBezTo>
                  <a:cubicBezTo>
                    <a:pt x="209" y="168"/>
                    <a:pt x="209" y="168"/>
                    <a:pt x="209" y="168"/>
                  </a:cubicBezTo>
                  <a:cubicBezTo>
                    <a:pt x="225" y="168"/>
                    <a:pt x="238" y="155"/>
                    <a:pt x="238" y="139"/>
                  </a:cubicBezTo>
                  <a:cubicBezTo>
                    <a:pt x="238" y="28"/>
                    <a:pt x="238" y="28"/>
                    <a:pt x="238" y="28"/>
                  </a:cubicBezTo>
                  <a:cubicBezTo>
                    <a:pt x="238" y="13"/>
                    <a:pt x="225" y="0"/>
                    <a:pt x="209" y="0"/>
                  </a:cubicBezTo>
                  <a:close/>
                  <a:moveTo>
                    <a:pt x="175" y="131"/>
                  </a:moveTo>
                  <a:cubicBezTo>
                    <a:pt x="63" y="131"/>
                    <a:pt x="63" y="131"/>
                    <a:pt x="63" y="131"/>
                  </a:cubicBezTo>
                  <a:cubicBezTo>
                    <a:pt x="54" y="131"/>
                    <a:pt x="47" y="124"/>
                    <a:pt x="47" y="116"/>
                  </a:cubicBezTo>
                  <a:cubicBezTo>
                    <a:pt x="47" y="107"/>
                    <a:pt x="54" y="100"/>
                    <a:pt x="63" y="100"/>
                  </a:cubicBezTo>
                  <a:cubicBezTo>
                    <a:pt x="175" y="100"/>
                    <a:pt x="175" y="100"/>
                    <a:pt x="175" y="100"/>
                  </a:cubicBezTo>
                  <a:cubicBezTo>
                    <a:pt x="183" y="100"/>
                    <a:pt x="190" y="107"/>
                    <a:pt x="190" y="116"/>
                  </a:cubicBezTo>
                  <a:cubicBezTo>
                    <a:pt x="190" y="124"/>
                    <a:pt x="183" y="131"/>
                    <a:pt x="175" y="131"/>
                  </a:cubicBezTo>
                  <a:close/>
                  <a:moveTo>
                    <a:pt x="175" y="68"/>
                  </a:moveTo>
                  <a:cubicBezTo>
                    <a:pt x="63" y="68"/>
                    <a:pt x="63" y="68"/>
                    <a:pt x="63" y="68"/>
                  </a:cubicBezTo>
                  <a:cubicBezTo>
                    <a:pt x="54" y="68"/>
                    <a:pt x="47" y="61"/>
                    <a:pt x="47" y="52"/>
                  </a:cubicBezTo>
                  <a:cubicBezTo>
                    <a:pt x="47" y="44"/>
                    <a:pt x="54" y="37"/>
                    <a:pt x="63" y="37"/>
                  </a:cubicBezTo>
                  <a:cubicBezTo>
                    <a:pt x="175" y="37"/>
                    <a:pt x="175" y="37"/>
                    <a:pt x="175" y="37"/>
                  </a:cubicBezTo>
                  <a:cubicBezTo>
                    <a:pt x="183" y="37"/>
                    <a:pt x="190" y="44"/>
                    <a:pt x="190" y="52"/>
                  </a:cubicBezTo>
                  <a:cubicBezTo>
                    <a:pt x="190" y="61"/>
                    <a:pt x="183" y="68"/>
                    <a:pt x="175"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sp>
          <p:nvSpPr>
            <p:cNvPr id="16" name="Freeform 250">
              <a:extLst>
                <a:ext uri="{FF2B5EF4-FFF2-40B4-BE49-F238E27FC236}">
                  <a16:creationId xmlns:a16="http://schemas.microsoft.com/office/drawing/2014/main" id="{918EA90B-8895-47FB-9DF8-3283D42C627C}"/>
                </a:ext>
              </a:extLst>
            </p:cNvPr>
            <p:cNvSpPr>
              <a:spLocks noEditPoints="1"/>
            </p:cNvSpPr>
            <p:nvPr/>
          </p:nvSpPr>
          <p:spPr bwMode="auto">
            <a:xfrm>
              <a:off x="3762" y="774"/>
              <a:ext cx="37" cy="26"/>
            </a:xfrm>
            <a:custGeom>
              <a:avLst/>
              <a:gdLst>
                <a:gd name="T0" fmla="*/ 209 w 237"/>
                <a:gd name="T1" fmla="*/ 0 h 168"/>
                <a:gd name="T2" fmla="*/ 28 w 237"/>
                <a:gd name="T3" fmla="*/ 0 h 168"/>
                <a:gd name="T4" fmla="*/ 0 w 237"/>
                <a:gd name="T5" fmla="*/ 28 h 168"/>
                <a:gd name="T6" fmla="*/ 0 w 237"/>
                <a:gd name="T7" fmla="*/ 139 h 168"/>
                <a:gd name="T8" fmla="*/ 28 w 237"/>
                <a:gd name="T9" fmla="*/ 168 h 168"/>
                <a:gd name="T10" fmla="*/ 209 w 237"/>
                <a:gd name="T11" fmla="*/ 168 h 168"/>
                <a:gd name="T12" fmla="*/ 237 w 237"/>
                <a:gd name="T13" fmla="*/ 139 h 168"/>
                <a:gd name="T14" fmla="*/ 237 w 237"/>
                <a:gd name="T15" fmla="*/ 28 h 168"/>
                <a:gd name="T16" fmla="*/ 209 w 237"/>
                <a:gd name="T17" fmla="*/ 0 h 168"/>
                <a:gd name="T18" fmla="*/ 174 w 237"/>
                <a:gd name="T19" fmla="*/ 131 h 168"/>
                <a:gd name="T20" fmla="*/ 62 w 237"/>
                <a:gd name="T21" fmla="*/ 131 h 168"/>
                <a:gd name="T22" fmla="*/ 47 w 237"/>
                <a:gd name="T23" fmla="*/ 116 h 168"/>
                <a:gd name="T24" fmla="*/ 62 w 237"/>
                <a:gd name="T25" fmla="*/ 100 h 168"/>
                <a:gd name="T26" fmla="*/ 174 w 237"/>
                <a:gd name="T27" fmla="*/ 100 h 168"/>
                <a:gd name="T28" fmla="*/ 190 w 237"/>
                <a:gd name="T29" fmla="*/ 116 h 168"/>
                <a:gd name="T30" fmla="*/ 174 w 237"/>
                <a:gd name="T31" fmla="*/ 131 h 168"/>
                <a:gd name="T32" fmla="*/ 174 w 237"/>
                <a:gd name="T33" fmla="*/ 68 h 168"/>
                <a:gd name="T34" fmla="*/ 62 w 237"/>
                <a:gd name="T35" fmla="*/ 68 h 168"/>
                <a:gd name="T36" fmla="*/ 47 w 237"/>
                <a:gd name="T37" fmla="*/ 52 h 168"/>
                <a:gd name="T38" fmla="*/ 62 w 237"/>
                <a:gd name="T39" fmla="*/ 37 h 168"/>
                <a:gd name="T40" fmla="*/ 174 w 237"/>
                <a:gd name="T41" fmla="*/ 37 h 168"/>
                <a:gd name="T42" fmla="*/ 190 w 237"/>
                <a:gd name="T43" fmla="*/ 52 h 168"/>
                <a:gd name="T44" fmla="*/ 174 w 237"/>
                <a:gd name="T45" fmla="*/ 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7" h="168">
                  <a:moveTo>
                    <a:pt x="209" y="0"/>
                  </a:moveTo>
                  <a:cubicBezTo>
                    <a:pt x="28" y="0"/>
                    <a:pt x="28" y="0"/>
                    <a:pt x="28" y="0"/>
                  </a:cubicBezTo>
                  <a:cubicBezTo>
                    <a:pt x="13" y="0"/>
                    <a:pt x="0" y="13"/>
                    <a:pt x="0" y="28"/>
                  </a:cubicBezTo>
                  <a:cubicBezTo>
                    <a:pt x="0" y="139"/>
                    <a:pt x="0" y="139"/>
                    <a:pt x="0" y="139"/>
                  </a:cubicBezTo>
                  <a:cubicBezTo>
                    <a:pt x="0" y="155"/>
                    <a:pt x="13" y="168"/>
                    <a:pt x="28" y="168"/>
                  </a:cubicBezTo>
                  <a:cubicBezTo>
                    <a:pt x="209" y="168"/>
                    <a:pt x="209" y="168"/>
                    <a:pt x="209" y="168"/>
                  </a:cubicBezTo>
                  <a:cubicBezTo>
                    <a:pt x="224" y="168"/>
                    <a:pt x="237" y="155"/>
                    <a:pt x="237" y="139"/>
                  </a:cubicBezTo>
                  <a:cubicBezTo>
                    <a:pt x="237" y="28"/>
                    <a:pt x="237" y="28"/>
                    <a:pt x="237" y="28"/>
                  </a:cubicBezTo>
                  <a:cubicBezTo>
                    <a:pt x="237" y="13"/>
                    <a:pt x="224" y="0"/>
                    <a:pt x="209" y="0"/>
                  </a:cubicBezTo>
                  <a:close/>
                  <a:moveTo>
                    <a:pt x="174" y="131"/>
                  </a:moveTo>
                  <a:cubicBezTo>
                    <a:pt x="62" y="131"/>
                    <a:pt x="62" y="131"/>
                    <a:pt x="62" y="131"/>
                  </a:cubicBezTo>
                  <a:cubicBezTo>
                    <a:pt x="54" y="131"/>
                    <a:pt x="47" y="124"/>
                    <a:pt x="47" y="116"/>
                  </a:cubicBezTo>
                  <a:cubicBezTo>
                    <a:pt x="47" y="107"/>
                    <a:pt x="54" y="100"/>
                    <a:pt x="62" y="100"/>
                  </a:cubicBezTo>
                  <a:cubicBezTo>
                    <a:pt x="174" y="100"/>
                    <a:pt x="174" y="100"/>
                    <a:pt x="174" y="100"/>
                  </a:cubicBezTo>
                  <a:cubicBezTo>
                    <a:pt x="183" y="100"/>
                    <a:pt x="190" y="107"/>
                    <a:pt x="190" y="116"/>
                  </a:cubicBezTo>
                  <a:cubicBezTo>
                    <a:pt x="190" y="124"/>
                    <a:pt x="183" y="131"/>
                    <a:pt x="174" y="131"/>
                  </a:cubicBezTo>
                  <a:close/>
                  <a:moveTo>
                    <a:pt x="174" y="68"/>
                  </a:moveTo>
                  <a:cubicBezTo>
                    <a:pt x="62" y="68"/>
                    <a:pt x="62" y="68"/>
                    <a:pt x="62" y="68"/>
                  </a:cubicBezTo>
                  <a:cubicBezTo>
                    <a:pt x="54" y="68"/>
                    <a:pt x="47" y="61"/>
                    <a:pt x="47" y="52"/>
                  </a:cubicBezTo>
                  <a:cubicBezTo>
                    <a:pt x="47" y="44"/>
                    <a:pt x="54" y="37"/>
                    <a:pt x="62" y="37"/>
                  </a:cubicBezTo>
                  <a:cubicBezTo>
                    <a:pt x="174" y="37"/>
                    <a:pt x="174" y="37"/>
                    <a:pt x="174" y="37"/>
                  </a:cubicBezTo>
                  <a:cubicBezTo>
                    <a:pt x="183" y="37"/>
                    <a:pt x="190" y="44"/>
                    <a:pt x="190" y="52"/>
                  </a:cubicBezTo>
                  <a:cubicBezTo>
                    <a:pt x="190" y="61"/>
                    <a:pt x="183" y="68"/>
                    <a:pt x="174"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sp>
          <p:nvSpPr>
            <p:cNvPr id="17" name="Freeform 251">
              <a:extLst>
                <a:ext uri="{FF2B5EF4-FFF2-40B4-BE49-F238E27FC236}">
                  <a16:creationId xmlns:a16="http://schemas.microsoft.com/office/drawing/2014/main" id="{FE6C873E-0920-420A-AA23-C68A31A7B240}"/>
                </a:ext>
              </a:extLst>
            </p:cNvPr>
            <p:cNvSpPr>
              <a:spLocks noEditPoints="1"/>
            </p:cNvSpPr>
            <p:nvPr/>
          </p:nvSpPr>
          <p:spPr bwMode="auto">
            <a:xfrm>
              <a:off x="3808" y="684"/>
              <a:ext cx="65" cy="36"/>
            </a:xfrm>
            <a:custGeom>
              <a:avLst/>
              <a:gdLst>
                <a:gd name="T0" fmla="*/ 28 w 417"/>
                <a:gd name="T1" fmla="*/ 227 h 227"/>
                <a:gd name="T2" fmla="*/ 388 w 417"/>
                <a:gd name="T3" fmla="*/ 227 h 227"/>
                <a:gd name="T4" fmla="*/ 417 w 417"/>
                <a:gd name="T5" fmla="*/ 199 h 227"/>
                <a:gd name="T6" fmla="*/ 417 w 417"/>
                <a:gd name="T7" fmla="*/ 28 h 227"/>
                <a:gd name="T8" fmla="*/ 388 w 417"/>
                <a:gd name="T9" fmla="*/ 0 h 227"/>
                <a:gd name="T10" fmla="*/ 28 w 417"/>
                <a:gd name="T11" fmla="*/ 0 h 227"/>
                <a:gd name="T12" fmla="*/ 0 w 417"/>
                <a:gd name="T13" fmla="*/ 28 h 227"/>
                <a:gd name="T14" fmla="*/ 0 w 417"/>
                <a:gd name="T15" fmla="*/ 199 h 227"/>
                <a:gd name="T16" fmla="*/ 28 w 417"/>
                <a:gd name="T17" fmla="*/ 227 h 227"/>
                <a:gd name="T18" fmla="*/ 74 w 417"/>
                <a:gd name="T19" fmla="*/ 40 h 227"/>
                <a:gd name="T20" fmla="*/ 342 w 417"/>
                <a:gd name="T21" fmla="*/ 40 h 227"/>
                <a:gd name="T22" fmla="*/ 358 w 417"/>
                <a:gd name="T23" fmla="*/ 55 h 227"/>
                <a:gd name="T24" fmla="*/ 342 w 417"/>
                <a:gd name="T25" fmla="*/ 71 h 227"/>
                <a:gd name="T26" fmla="*/ 74 w 417"/>
                <a:gd name="T27" fmla="*/ 71 h 227"/>
                <a:gd name="T28" fmla="*/ 58 w 417"/>
                <a:gd name="T29" fmla="*/ 55 h 227"/>
                <a:gd name="T30" fmla="*/ 74 w 417"/>
                <a:gd name="T31" fmla="*/ 40 h 227"/>
                <a:gd name="T32" fmla="*/ 74 w 417"/>
                <a:gd name="T33" fmla="*/ 98 h 227"/>
                <a:gd name="T34" fmla="*/ 342 w 417"/>
                <a:gd name="T35" fmla="*/ 98 h 227"/>
                <a:gd name="T36" fmla="*/ 358 w 417"/>
                <a:gd name="T37" fmla="*/ 113 h 227"/>
                <a:gd name="T38" fmla="*/ 342 w 417"/>
                <a:gd name="T39" fmla="*/ 129 h 227"/>
                <a:gd name="T40" fmla="*/ 74 w 417"/>
                <a:gd name="T41" fmla="*/ 129 h 227"/>
                <a:gd name="T42" fmla="*/ 58 w 417"/>
                <a:gd name="T43" fmla="*/ 113 h 227"/>
                <a:gd name="T44" fmla="*/ 74 w 417"/>
                <a:gd name="T45" fmla="*/ 98 h 227"/>
                <a:gd name="T46" fmla="*/ 74 w 417"/>
                <a:gd name="T47" fmla="*/ 156 h 227"/>
                <a:gd name="T48" fmla="*/ 342 w 417"/>
                <a:gd name="T49" fmla="*/ 156 h 227"/>
                <a:gd name="T50" fmla="*/ 358 w 417"/>
                <a:gd name="T51" fmla="*/ 172 h 227"/>
                <a:gd name="T52" fmla="*/ 342 w 417"/>
                <a:gd name="T53" fmla="*/ 187 h 227"/>
                <a:gd name="T54" fmla="*/ 74 w 417"/>
                <a:gd name="T55" fmla="*/ 187 h 227"/>
                <a:gd name="T56" fmla="*/ 58 w 417"/>
                <a:gd name="T57" fmla="*/ 172 h 227"/>
                <a:gd name="T58" fmla="*/ 74 w 417"/>
                <a:gd name="T59" fmla="*/ 15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7" h="227">
                  <a:moveTo>
                    <a:pt x="28" y="227"/>
                  </a:moveTo>
                  <a:cubicBezTo>
                    <a:pt x="388" y="227"/>
                    <a:pt x="388" y="227"/>
                    <a:pt x="388" y="227"/>
                  </a:cubicBezTo>
                  <a:cubicBezTo>
                    <a:pt x="404" y="227"/>
                    <a:pt x="417" y="214"/>
                    <a:pt x="417" y="199"/>
                  </a:cubicBezTo>
                  <a:cubicBezTo>
                    <a:pt x="417" y="28"/>
                    <a:pt x="417" y="28"/>
                    <a:pt x="417" y="28"/>
                  </a:cubicBezTo>
                  <a:cubicBezTo>
                    <a:pt x="417" y="12"/>
                    <a:pt x="404" y="0"/>
                    <a:pt x="388" y="0"/>
                  </a:cubicBezTo>
                  <a:cubicBezTo>
                    <a:pt x="28" y="0"/>
                    <a:pt x="28" y="0"/>
                    <a:pt x="28" y="0"/>
                  </a:cubicBezTo>
                  <a:cubicBezTo>
                    <a:pt x="12" y="0"/>
                    <a:pt x="0" y="12"/>
                    <a:pt x="0" y="28"/>
                  </a:cubicBezTo>
                  <a:cubicBezTo>
                    <a:pt x="0" y="199"/>
                    <a:pt x="0" y="199"/>
                    <a:pt x="0" y="199"/>
                  </a:cubicBezTo>
                  <a:cubicBezTo>
                    <a:pt x="0" y="214"/>
                    <a:pt x="12" y="227"/>
                    <a:pt x="28" y="227"/>
                  </a:cubicBezTo>
                  <a:close/>
                  <a:moveTo>
                    <a:pt x="74" y="40"/>
                  </a:moveTo>
                  <a:cubicBezTo>
                    <a:pt x="342" y="40"/>
                    <a:pt x="342" y="40"/>
                    <a:pt x="342" y="40"/>
                  </a:cubicBezTo>
                  <a:cubicBezTo>
                    <a:pt x="351" y="40"/>
                    <a:pt x="358" y="46"/>
                    <a:pt x="358" y="55"/>
                  </a:cubicBezTo>
                  <a:cubicBezTo>
                    <a:pt x="358" y="64"/>
                    <a:pt x="351" y="71"/>
                    <a:pt x="342" y="71"/>
                  </a:cubicBezTo>
                  <a:cubicBezTo>
                    <a:pt x="74" y="71"/>
                    <a:pt x="74" y="71"/>
                    <a:pt x="74" y="71"/>
                  </a:cubicBezTo>
                  <a:cubicBezTo>
                    <a:pt x="65" y="71"/>
                    <a:pt x="58" y="64"/>
                    <a:pt x="58" y="55"/>
                  </a:cubicBezTo>
                  <a:cubicBezTo>
                    <a:pt x="58" y="46"/>
                    <a:pt x="65" y="40"/>
                    <a:pt x="74" y="40"/>
                  </a:cubicBezTo>
                  <a:close/>
                  <a:moveTo>
                    <a:pt x="74" y="98"/>
                  </a:moveTo>
                  <a:cubicBezTo>
                    <a:pt x="342" y="98"/>
                    <a:pt x="342" y="98"/>
                    <a:pt x="342" y="98"/>
                  </a:cubicBezTo>
                  <a:cubicBezTo>
                    <a:pt x="351" y="98"/>
                    <a:pt x="358" y="105"/>
                    <a:pt x="358" y="113"/>
                  </a:cubicBezTo>
                  <a:cubicBezTo>
                    <a:pt x="358" y="122"/>
                    <a:pt x="351" y="129"/>
                    <a:pt x="342" y="129"/>
                  </a:cubicBezTo>
                  <a:cubicBezTo>
                    <a:pt x="74" y="129"/>
                    <a:pt x="74" y="129"/>
                    <a:pt x="74" y="129"/>
                  </a:cubicBezTo>
                  <a:cubicBezTo>
                    <a:pt x="65" y="129"/>
                    <a:pt x="58" y="122"/>
                    <a:pt x="58" y="113"/>
                  </a:cubicBezTo>
                  <a:cubicBezTo>
                    <a:pt x="58" y="105"/>
                    <a:pt x="65" y="98"/>
                    <a:pt x="74" y="98"/>
                  </a:cubicBezTo>
                  <a:close/>
                  <a:moveTo>
                    <a:pt x="74" y="156"/>
                  </a:moveTo>
                  <a:cubicBezTo>
                    <a:pt x="342" y="156"/>
                    <a:pt x="342" y="156"/>
                    <a:pt x="342" y="156"/>
                  </a:cubicBezTo>
                  <a:cubicBezTo>
                    <a:pt x="351" y="156"/>
                    <a:pt x="358" y="163"/>
                    <a:pt x="358" y="172"/>
                  </a:cubicBezTo>
                  <a:cubicBezTo>
                    <a:pt x="358" y="180"/>
                    <a:pt x="351" y="187"/>
                    <a:pt x="342" y="187"/>
                  </a:cubicBezTo>
                  <a:cubicBezTo>
                    <a:pt x="74" y="187"/>
                    <a:pt x="74" y="187"/>
                    <a:pt x="74" y="187"/>
                  </a:cubicBezTo>
                  <a:cubicBezTo>
                    <a:pt x="65" y="187"/>
                    <a:pt x="58" y="180"/>
                    <a:pt x="58" y="172"/>
                  </a:cubicBezTo>
                  <a:cubicBezTo>
                    <a:pt x="58" y="163"/>
                    <a:pt x="65" y="156"/>
                    <a:pt x="74" y="1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sp>
          <p:nvSpPr>
            <p:cNvPr id="18" name="Freeform 252">
              <a:extLst>
                <a:ext uri="{FF2B5EF4-FFF2-40B4-BE49-F238E27FC236}">
                  <a16:creationId xmlns:a16="http://schemas.microsoft.com/office/drawing/2014/main" id="{0E6C91D7-AA3A-4FD2-8945-D6B87D8768FF}"/>
                </a:ext>
              </a:extLst>
            </p:cNvPr>
            <p:cNvSpPr>
              <a:spLocks noEditPoints="1"/>
            </p:cNvSpPr>
            <p:nvPr/>
          </p:nvSpPr>
          <p:spPr bwMode="auto">
            <a:xfrm>
              <a:off x="3727" y="641"/>
              <a:ext cx="226" cy="226"/>
            </a:xfrm>
            <a:custGeom>
              <a:avLst/>
              <a:gdLst>
                <a:gd name="T0" fmla="*/ 0 w 1450"/>
                <a:gd name="T1" fmla="*/ 725 h 1450"/>
                <a:gd name="T2" fmla="*/ 1450 w 1450"/>
                <a:gd name="T3" fmla="*/ 725 h 1450"/>
                <a:gd name="T4" fmla="*/ 486 w 1450"/>
                <a:gd name="T5" fmla="*/ 306 h 1450"/>
                <a:gd name="T6" fmla="*/ 905 w 1450"/>
                <a:gd name="T7" fmla="*/ 247 h 1450"/>
                <a:gd name="T8" fmla="*/ 965 w 1450"/>
                <a:gd name="T9" fmla="*/ 477 h 1450"/>
                <a:gd name="T10" fmla="*/ 545 w 1450"/>
                <a:gd name="T11" fmla="*/ 536 h 1450"/>
                <a:gd name="T12" fmla="*/ 486 w 1450"/>
                <a:gd name="T13" fmla="*/ 306 h 1450"/>
                <a:gd name="T14" fmla="*/ 358 w 1450"/>
                <a:gd name="T15" fmla="*/ 699 h 1450"/>
                <a:gd name="T16" fmla="*/ 709 w 1450"/>
                <a:gd name="T17" fmla="*/ 581 h 1450"/>
                <a:gd name="T18" fmla="*/ 740 w 1450"/>
                <a:gd name="T19" fmla="*/ 581 h 1450"/>
                <a:gd name="T20" fmla="*/ 1092 w 1450"/>
                <a:gd name="T21" fmla="*/ 699 h 1450"/>
                <a:gd name="T22" fmla="*/ 1124 w 1450"/>
                <a:gd name="T23" fmla="*/ 780 h 1450"/>
                <a:gd name="T24" fmla="*/ 1093 w 1450"/>
                <a:gd name="T25" fmla="*/ 780 h 1450"/>
                <a:gd name="T26" fmla="*/ 740 w 1450"/>
                <a:gd name="T27" fmla="*/ 731 h 1450"/>
                <a:gd name="T28" fmla="*/ 725 w 1450"/>
                <a:gd name="T29" fmla="*/ 796 h 1450"/>
                <a:gd name="T30" fmla="*/ 709 w 1450"/>
                <a:gd name="T31" fmla="*/ 731 h 1450"/>
                <a:gd name="T32" fmla="*/ 357 w 1450"/>
                <a:gd name="T33" fmla="*/ 780 h 1450"/>
                <a:gd name="T34" fmla="*/ 326 w 1450"/>
                <a:gd name="T35" fmla="*/ 780 h 1450"/>
                <a:gd name="T36" fmla="*/ 491 w 1450"/>
                <a:gd name="T37" fmla="*/ 992 h 1450"/>
                <a:gd name="T38" fmla="*/ 251 w 1450"/>
                <a:gd name="T39" fmla="*/ 1052 h 1450"/>
                <a:gd name="T40" fmla="*/ 192 w 1450"/>
                <a:gd name="T41" fmla="*/ 881 h 1450"/>
                <a:gd name="T42" fmla="*/ 432 w 1450"/>
                <a:gd name="T43" fmla="*/ 822 h 1450"/>
                <a:gd name="T44" fmla="*/ 491 w 1450"/>
                <a:gd name="T45" fmla="*/ 992 h 1450"/>
                <a:gd name="T46" fmla="*/ 815 w 1450"/>
                <a:gd name="T47" fmla="*/ 1052 h 1450"/>
                <a:gd name="T48" fmla="*/ 575 w 1450"/>
                <a:gd name="T49" fmla="*/ 992 h 1450"/>
                <a:gd name="T50" fmla="*/ 635 w 1450"/>
                <a:gd name="T51" fmla="*/ 822 h 1450"/>
                <a:gd name="T52" fmla="*/ 875 w 1450"/>
                <a:gd name="T53" fmla="*/ 881 h 1450"/>
                <a:gd name="T54" fmla="*/ 1199 w 1450"/>
                <a:gd name="T55" fmla="*/ 1052 h 1450"/>
                <a:gd name="T56" fmla="*/ 959 w 1450"/>
                <a:gd name="T57" fmla="*/ 992 h 1450"/>
                <a:gd name="T58" fmla="*/ 1018 w 1450"/>
                <a:gd name="T59" fmla="*/ 822 h 1450"/>
                <a:gd name="T60" fmla="*/ 1258 w 1450"/>
                <a:gd name="T61" fmla="*/ 881 h 1450"/>
                <a:gd name="T62" fmla="*/ 1199 w 1450"/>
                <a:gd name="T63" fmla="*/ 1052 h 1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50" h="1450">
                  <a:moveTo>
                    <a:pt x="725" y="0"/>
                  </a:moveTo>
                  <a:cubicBezTo>
                    <a:pt x="325" y="0"/>
                    <a:pt x="0" y="324"/>
                    <a:pt x="0" y="725"/>
                  </a:cubicBezTo>
                  <a:cubicBezTo>
                    <a:pt x="0" y="1125"/>
                    <a:pt x="325" y="1450"/>
                    <a:pt x="725" y="1450"/>
                  </a:cubicBezTo>
                  <a:cubicBezTo>
                    <a:pt x="1125" y="1450"/>
                    <a:pt x="1450" y="1125"/>
                    <a:pt x="1450" y="725"/>
                  </a:cubicBezTo>
                  <a:cubicBezTo>
                    <a:pt x="1450" y="324"/>
                    <a:pt x="1125" y="0"/>
                    <a:pt x="725" y="0"/>
                  </a:cubicBezTo>
                  <a:close/>
                  <a:moveTo>
                    <a:pt x="486" y="306"/>
                  </a:moveTo>
                  <a:cubicBezTo>
                    <a:pt x="486" y="273"/>
                    <a:pt x="512" y="247"/>
                    <a:pt x="545" y="247"/>
                  </a:cubicBezTo>
                  <a:cubicBezTo>
                    <a:pt x="905" y="247"/>
                    <a:pt x="905" y="247"/>
                    <a:pt x="905" y="247"/>
                  </a:cubicBezTo>
                  <a:cubicBezTo>
                    <a:pt x="938" y="247"/>
                    <a:pt x="965" y="273"/>
                    <a:pt x="965" y="306"/>
                  </a:cubicBezTo>
                  <a:cubicBezTo>
                    <a:pt x="965" y="477"/>
                    <a:pt x="965" y="477"/>
                    <a:pt x="965" y="477"/>
                  </a:cubicBezTo>
                  <a:cubicBezTo>
                    <a:pt x="965" y="510"/>
                    <a:pt x="938" y="536"/>
                    <a:pt x="905" y="536"/>
                  </a:cubicBezTo>
                  <a:cubicBezTo>
                    <a:pt x="545" y="536"/>
                    <a:pt x="545" y="536"/>
                    <a:pt x="545" y="536"/>
                  </a:cubicBezTo>
                  <a:cubicBezTo>
                    <a:pt x="512" y="536"/>
                    <a:pt x="486" y="510"/>
                    <a:pt x="486" y="477"/>
                  </a:cubicBezTo>
                  <a:lnTo>
                    <a:pt x="486" y="306"/>
                  </a:lnTo>
                  <a:close/>
                  <a:moveTo>
                    <a:pt x="326" y="731"/>
                  </a:moveTo>
                  <a:cubicBezTo>
                    <a:pt x="326" y="713"/>
                    <a:pt x="340" y="699"/>
                    <a:pt x="358" y="699"/>
                  </a:cubicBezTo>
                  <a:cubicBezTo>
                    <a:pt x="709" y="699"/>
                    <a:pt x="709" y="699"/>
                    <a:pt x="709" y="699"/>
                  </a:cubicBezTo>
                  <a:cubicBezTo>
                    <a:pt x="709" y="581"/>
                    <a:pt x="709" y="581"/>
                    <a:pt x="709" y="581"/>
                  </a:cubicBezTo>
                  <a:cubicBezTo>
                    <a:pt x="709" y="572"/>
                    <a:pt x="716" y="565"/>
                    <a:pt x="725" y="565"/>
                  </a:cubicBezTo>
                  <a:cubicBezTo>
                    <a:pt x="733" y="565"/>
                    <a:pt x="740" y="572"/>
                    <a:pt x="740" y="581"/>
                  </a:cubicBezTo>
                  <a:cubicBezTo>
                    <a:pt x="740" y="699"/>
                    <a:pt x="740" y="699"/>
                    <a:pt x="740" y="699"/>
                  </a:cubicBezTo>
                  <a:cubicBezTo>
                    <a:pt x="1092" y="699"/>
                    <a:pt x="1092" y="699"/>
                    <a:pt x="1092" y="699"/>
                  </a:cubicBezTo>
                  <a:cubicBezTo>
                    <a:pt x="1110" y="699"/>
                    <a:pt x="1124" y="713"/>
                    <a:pt x="1124" y="731"/>
                  </a:cubicBezTo>
                  <a:cubicBezTo>
                    <a:pt x="1124" y="780"/>
                    <a:pt x="1124" y="780"/>
                    <a:pt x="1124" y="780"/>
                  </a:cubicBezTo>
                  <a:cubicBezTo>
                    <a:pt x="1124" y="789"/>
                    <a:pt x="1117" y="796"/>
                    <a:pt x="1109" y="796"/>
                  </a:cubicBezTo>
                  <a:cubicBezTo>
                    <a:pt x="1100" y="796"/>
                    <a:pt x="1093" y="789"/>
                    <a:pt x="1093" y="780"/>
                  </a:cubicBezTo>
                  <a:cubicBezTo>
                    <a:pt x="1093" y="731"/>
                    <a:pt x="1093" y="731"/>
                    <a:pt x="1093" y="731"/>
                  </a:cubicBezTo>
                  <a:cubicBezTo>
                    <a:pt x="740" y="731"/>
                    <a:pt x="740" y="731"/>
                    <a:pt x="740" y="731"/>
                  </a:cubicBezTo>
                  <a:cubicBezTo>
                    <a:pt x="740" y="780"/>
                    <a:pt x="740" y="780"/>
                    <a:pt x="740" y="780"/>
                  </a:cubicBezTo>
                  <a:cubicBezTo>
                    <a:pt x="740" y="789"/>
                    <a:pt x="733" y="796"/>
                    <a:pt x="725" y="796"/>
                  </a:cubicBezTo>
                  <a:cubicBezTo>
                    <a:pt x="716" y="796"/>
                    <a:pt x="709" y="789"/>
                    <a:pt x="709" y="780"/>
                  </a:cubicBezTo>
                  <a:cubicBezTo>
                    <a:pt x="709" y="731"/>
                    <a:pt x="709" y="731"/>
                    <a:pt x="709" y="731"/>
                  </a:cubicBezTo>
                  <a:cubicBezTo>
                    <a:pt x="358" y="730"/>
                    <a:pt x="358" y="730"/>
                    <a:pt x="358" y="730"/>
                  </a:cubicBezTo>
                  <a:cubicBezTo>
                    <a:pt x="357" y="780"/>
                    <a:pt x="357" y="780"/>
                    <a:pt x="357" y="780"/>
                  </a:cubicBezTo>
                  <a:cubicBezTo>
                    <a:pt x="357" y="789"/>
                    <a:pt x="350" y="796"/>
                    <a:pt x="341" y="796"/>
                  </a:cubicBezTo>
                  <a:cubicBezTo>
                    <a:pt x="333" y="796"/>
                    <a:pt x="326" y="789"/>
                    <a:pt x="326" y="780"/>
                  </a:cubicBezTo>
                  <a:lnTo>
                    <a:pt x="326" y="731"/>
                  </a:lnTo>
                  <a:close/>
                  <a:moveTo>
                    <a:pt x="491" y="992"/>
                  </a:moveTo>
                  <a:cubicBezTo>
                    <a:pt x="491" y="1025"/>
                    <a:pt x="464" y="1052"/>
                    <a:pt x="432" y="1052"/>
                  </a:cubicBezTo>
                  <a:cubicBezTo>
                    <a:pt x="251" y="1052"/>
                    <a:pt x="251" y="1052"/>
                    <a:pt x="251" y="1052"/>
                  </a:cubicBezTo>
                  <a:cubicBezTo>
                    <a:pt x="218" y="1052"/>
                    <a:pt x="192" y="1025"/>
                    <a:pt x="192" y="992"/>
                  </a:cubicBezTo>
                  <a:cubicBezTo>
                    <a:pt x="192" y="881"/>
                    <a:pt x="192" y="881"/>
                    <a:pt x="192" y="881"/>
                  </a:cubicBezTo>
                  <a:cubicBezTo>
                    <a:pt x="192" y="848"/>
                    <a:pt x="218" y="822"/>
                    <a:pt x="251" y="822"/>
                  </a:cubicBezTo>
                  <a:cubicBezTo>
                    <a:pt x="432" y="822"/>
                    <a:pt x="432" y="822"/>
                    <a:pt x="432" y="822"/>
                  </a:cubicBezTo>
                  <a:cubicBezTo>
                    <a:pt x="464" y="822"/>
                    <a:pt x="491" y="848"/>
                    <a:pt x="491" y="881"/>
                  </a:cubicBezTo>
                  <a:lnTo>
                    <a:pt x="491" y="992"/>
                  </a:lnTo>
                  <a:close/>
                  <a:moveTo>
                    <a:pt x="875" y="992"/>
                  </a:moveTo>
                  <a:cubicBezTo>
                    <a:pt x="875" y="1025"/>
                    <a:pt x="848" y="1052"/>
                    <a:pt x="815" y="1052"/>
                  </a:cubicBezTo>
                  <a:cubicBezTo>
                    <a:pt x="635" y="1052"/>
                    <a:pt x="635" y="1052"/>
                    <a:pt x="635" y="1052"/>
                  </a:cubicBezTo>
                  <a:cubicBezTo>
                    <a:pt x="602" y="1052"/>
                    <a:pt x="575" y="1025"/>
                    <a:pt x="575" y="992"/>
                  </a:cubicBezTo>
                  <a:cubicBezTo>
                    <a:pt x="575" y="881"/>
                    <a:pt x="575" y="881"/>
                    <a:pt x="575" y="881"/>
                  </a:cubicBezTo>
                  <a:cubicBezTo>
                    <a:pt x="575" y="848"/>
                    <a:pt x="602" y="822"/>
                    <a:pt x="635" y="822"/>
                  </a:cubicBezTo>
                  <a:cubicBezTo>
                    <a:pt x="815" y="822"/>
                    <a:pt x="815" y="822"/>
                    <a:pt x="815" y="822"/>
                  </a:cubicBezTo>
                  <a:cubicBezTo>
                    <a:pt x="848" y="822"/>
                    <a:pt x="875" y="848"/>
                    <a:pt x="875" y="881"/>
                  </a:cubicBezTo>
                  <a:lnTo>
                    <a:pt x="875" y="992"/>
                  </a:lnTo>
                  <a:close/>
                  <a:moveTo>
                    <a:pt x="1199" y="1052"/>
                  </a:moveTo>
                  <a:cubicBezTo>
                    <a:pt x="1018" y="1052"/>
                    <a:pt x="1018" y="1052"/>
                    <a:pt x="1018" y="1052"/>
                  </a:cubicBezTo>
                  <a:cubicBezTo>
                    <a:pt x="985" y="1052"/>
                    <a:pt x="959" y="1025"/>
                    <a:pt x="959" y="992"/>
                  </a:cubicBezTo>
                  <a:cubicBezTo>
                    <a:pt x="959" y="881"/>
                    <a:pt x="959" y="881"/>
                    <a:pt x="959" y="881"/>
                  </a:cubicBezTo>
                  <a:cubicBezTo>
                    <a:pt x="959" y="848"/>
                    <a:pt x="985" y="822"/>
                    <a:pt x="1018" y="822"/>
                  </a:cubicBezTo>
                  <a:cubicBezTo>
                    <a:pt x="1199" y="822"/>
                    <a:pt x="1199" y="822"/>
                    <a:pt x="1199" y="822"/>
                  </a:cubicBezTo>
                  <a:cubicBezTo>
                    <a:pt x="1232" y="822"/>
                    <a:pt x="1258" y="848"/>
                    <a:pt x="1258" y="881"/>
                  </a:cubicBezTo>
                  <a:cubicBezTo>
                    <a:pt x="1258" y="992"/>
                    <a:pt x="1258" y="992"/>
                    <a:pt x="1258" y="992"/>
                  </a:cubicBezTo>
                  <a:cubicBezTo>
                    <a:pt x="1258" y="1025"/>
                    <a:pt x="1232" y="1052"/>
                    <a:pt x="1199" y="10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sp>
          <p:nvSpPr>
            <p:cNvPr id="19" name="Freeform 253">
              <a:extLst>
                <a:ext uri="{FF2B5EF4-FFF2-40B4-BE49-F238E27FC236}">
                  <a16:creationId xmlns:a16="http://schemas.microsoft.com/office/drawing/2014/main" id="{6CA17163-9B70-4B6F-B5C6-2B549791B2FE}"/>
                </a:ext>
              </a:extLst>
            </p:cNvPr>
            <p:cNvSpPr>
              <a:spLocks noEditPoints="1"/>
            </p:cNvSpPr>
            <p:nvPr/>
          </p:nvSpPr>
          <p:spPr bwMode="auto">
            <a:xfrm>
              <a:off x="3881" y="774"/>
              <a:ext cx="37" cy="26"/>
            </a:xfrm>
            <a:custGeom>
              <a:avLst/>
              <a:gdLst>
                <a:gd name="T0" fmla="*/ 209 w 237"/>
                <a:gd name="T1" fmla="*/ 0 h 168"/>
                <a:gd name="T2" fmla="*/ 28 w 237"/>
                <a:gd name="T3" fmla="*/ 0 h 168"/>
                <a:gd name="T4" fmla="*/ 0 w 237"/>
                <a:gd name="T5" fmla="*/ 28 h 168"/>
                <a:gd name="T6" fmla="*/ 0 w 237"/>
                <a:gd name="T7" fmla="*/ 139 h 168"/>
                <a:gd name="T8" fmla="*/ 28 w 237"/>
                <a:gd name="T9" fmla="*/ 168 h 168"/>
                <a:gd name="T10" fmla="*/ 209 w 237"/>
                <a:gd name="T11" fmla="*/ 168 h 168"/>
                <a:gd name="T12" fmla="*/ 237 w 237"/>
                <a:gd name="T13" fmla="*/ 139 h 168"/>
                <a:gd name="T14" fmla="*/ 237 w 237"/>
                <a:gd name="T15" fmla="*/ 28 h 168"/>
                <a:gd name="T16" fmla="*/ 209 w 237"/>
                <a:gd name="T17" fmla="*/ 0 h 168"/>
                <a:gd name="T18" fmla="*/ 174 w 237"/>
                <a:gd name="T19" fmla="*/ 131 h 168"/>
                <a:gd name="T20" fmla="*/ 63 w 237"/>
                <a:gd name="T21" fmla="*/ 131 h 168"/>
                <a:gd name="T22" fmla="*/ 47 w 237"/>
                <a:gd name="T23" fmla="*/ 116 h 168"/>
                <a:gd name="T24" fmla="*/ 63 w 237"/>
                <a:gd name="T25" fmla="*/ 100 h 168"/>
                <a:gd name="T26" fmla="*/ 174 w 237"/>
                <a:gd name="T27" fmla="*/ 100 h 168"/>
                <a:gd name="T28" fmla="*/ 190 w 237"/>
                <a:gd name="T29" fmla="*/ 116 h 168"/>
                <a:gd name="T30" fmla="*/ 174 w 237"/>
                <a:gd name="T31" fmla="*/ 131 h 168"/>
                <a:gd name="T32" fmla="*/ 174 w 237"/>
                <a:gd name="T33" fmla="*/ 68 h 168"/>
                <a:gd name="T34" fmla="*/ 63 w 237"/>
                <a:gd name="T35" fmla="*/ 68 h 168"/>
                <a:gd name="T36" fmla="*/ 47 w 237"/>
                <a:gd name="T37" fmla="*/ 52 h 168"/>
                <a:gd name="T38" fmla="*/ 63 w 237"/>
                <a:gd name="T39" fmla="*/ 37 h 168"/>
                <a:gd name="T40" fmla="*/ 174 w 237"/>
                <a:gd name="T41" fmla="*/ 37 h 168"/>
                <a:gd name="T42" fmla="*/ 190 w 237"/>
                <a:gd name="T43" fmla="*/ 52 h 168"/>
                <a:gd name="T44" fmla="*/ 174 w 237"/>
                <a:gd name="T45" fmla="*/ 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7" h="168">
                  <a:moveTo>
                    <a:pt x="209" y="0"/>
                  </a:moveTo>
                  <a:cubicBezTo>
                    <a:pt x="28" y="0"/>
                    <a:pt x="28" y="0"/>
                    <a:pt x="28" y="0"/>
                  </a:cubicBezTo>
                  <a:cubicBezTo>
                    <a:pt x="13" y="0"/>
                    <a:pt x="0" y="13"/>
                    <a:pt x="0" y="28"/>
                  </a:cubicBezTo>
                  <a:cubicBezTo>
                    <a:pt x="0" y="139"/>
                    <a:pt x="0" y="139"/>
                    <a:pt x="0" y="139"/>
                  </a:cubicBezTo>
                  <a:cubicBezTo>
                    <a:pt x="0" y="155"/>
                    <a:pt x="13" y="168"/>
                    <a:pt x="28" y="168"/>
                  </a:cubicBezTo>
                  <a:cubicBezTo>
                    <a:pt x="209" y="168"/>
                    <a:pt x="209" y="168"/>
                    <a:pt x="209" y="168"/>
                  </a:cubicBezTo>
                  <a:cubicBezTo>
                    <a:pt x="224" y="168"/>
                    <a:pt x="237" y="155"/>
                    <a:pt x="237" y="139"/>
                  </a:cubicBezTo>
                  <a:cubicBezTo>
                    <a:pt x="237" y="28"/>
                    <a:pt x="237" y="28"/>
                    <a:pt x="237" y="28"/>
                  </a:cubicBezTo>
                  <a:cubicBezTo>
                    <a:pt x="237" y="13"/>
                    <a:pt x="224" y="0"/>
                    <a:pt x="209" y="0"/>
                  </a:cubicBezTo>
                  <a:close/>
                  <a:moveTo>
                    <a:pt x="174" y="131"/>
                  </a:moveTo>
                  <a:cubicBezTo>
                    <a:pt x="63" y="131"/>
                    <a:pt x="63" y="131"/>
                    <a:pt x="63" y="131"/>
                  </a:cubicBezTo>
                  <a:cubicBezTo>
                    <a:pt x="54" y="131"/>
                    <a:pt x="47" y="124"/>
                    <a:pt x="47" y="116"/>
                  </a:cubicBezTo>
                  <a:cubicBezTo>
                    <a:pt x="47" y="107"/>
                    <a:pt x="54" y="100"/>
                    <a:pt x="63" y="100"/>
                  </a:cubicBezTo>
                  <a:cubicBezTo>
                    <a:pt x="174" y="100"/>
                    <a:pt x="174" y="100"/>
                    <a:pt x="174" y="100"/>
                  </a:cubicBezTo>
                  <a:cubicBezTo>
                    <a:pt x="183" y="100"/>
                    <a:pt x="190" y="107"/>
                    <a:pt x="190" y="116"/>
                  </a:cubicBezTo>
                  <a:cubicBezTo>
                    <a:pt x="190" y="124"/>
                    <a:pt x="183" y="131"/>
                    <a:pt x="174" y="131"/>
                  </a:cubicBezTo>
                  <a:close/>
                  <a:moveTo>
                    <a:pt x="174" y="68"/>
                  </a:moveTo>
                  <a:cubicBezTo>
                    <a:pt x="63" y="68"/>
                    <a:pt x="63" y="68"/>
                    <a:pt x="63" y="68"/>
                  </a:cubicBezTo>
                  <a:cubicBezTo>
                    <a:pt x="54" y="68"/>
                    <a:pt x="47" y="61"/>
                    <a:pt x="47" y="52"/>
                  </a:cubicBezTo>
                  <a:cubicBezTo>
                    <a:pt x="47" y="44"/>
                    <a:pt x="54" y="37"/>
                    <a:pt x="63" y="37"/>
                  </a:cubicBezTo>
                  <a:cubicBezTo>
                    <a:pt x="174" y="37"/>
                    <a:pt x="174" y="37"/>
                    <a:pt x="174" y="37"/>
                  </a:cubicBezTo>
                  <a:cubicBezTo>
                    <a:pt x="183" y="37"/>
                    <a:pt x="190" y="44"/>
                    <a:pt x="190" y="52"/>
                  </a:cubicBezTo>
                  <a:cubicBezTo>
                    <a:pt x="190" y="61"/>
                    <a:pt x="183" y="68"/>
                    <a:pt x="174"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grpSp>
      <p:graphicFrame>
        <p:nvGraphicFramePr>
          <p:cNvPr id="4" name="Tabla 11">
            <a:extLst>
              <a:ext uri="{FF2B5EF4-FFF2-40B4-BE49-F238E27FC236}">
                <a16:creationId xmlns:a16="http://schemas.microsoft.com/office/drawing/2014/main" id="{5B389440-45FF-9CAB-3002-2253D7622E70}"/>
              </a:ext>
            </a:extLst>
          </p:cNvPr>
          <p:cNvGraphicFramePr>
            <a:graphicFrameLocks noGrp="1"/>
          </p:cNvGraphicFramePr>
          <p:nvPr>
            <p:extLst>
              <p:ext uri="{D42A27DB-BD31-4B8C-83A1-F6EECF244321}">
                <p14:modId xmlns:p14="http://schemas.microsoft.com/office/powerpoint/2010/main" val="2765363864"/>
              </p:ext>
            </p:extLst>
          </p:nvPr>
        </p:nvGraphicFramePr>
        <p:xfrm>
          <a:off x="281385" y="7534600"/>
          <a:ext cx="6250760" cy="1554480"/>
        </p:xfrm>
        <a:graphic>
          <a:graphicData uri="http://schemas.openxmlformats.org/drawingml/2006/table">
            <a:tbl>
              <a:tblPr firstRow="1" bandRow="1">
                <a:tableStyleId>{5C22544A-7EE6-4342-B048-85BDC9FD1C3A}</a:tableStyleId>
              </a:tblPr>
              <a:tblGrid>
                <a:gridCol w="1523969">
                  <a:extLst>
                    <a:ext uri="{9D8B030D-6E8A-4147-A177-3AD203B41FA5}">
                      <a16:colId xmlns:a16="http://schemas.microsoft.com/office/drawing/2014/main" val="1575577767"/>
                    </a:ext>
                  </a:extLst>
                </a:gridCol>
                <a:gridCol w="976335">
                  <a:extLst>
                    <a:ext uri="{9D8B030D-6E8A-4147-A177-3AD203B41FA5}">
                      <a16:colId xmlns:a16="http://schemas.microsoft.com/office/drawing/2014/main" val="2263215680"/>
                    </a:ext>
                  </a:extLst>
                </a:gridCol>
                <a:gridCol w="1250152">
                  <a:extLst>
                    <a:ext uri="{9D8B030D-6E8A-4147-A177-3AD203B41FA5}">
                      <a16:colId xmlns:a16="http://schemas.microsoft.com/office/drawing/2014/main" val="1146166769"/>
                    </a:ext>
                  </a:extLst>
                </a:gridCol>
                <a:gridCol w="1250152">
                  <a:extLst>
                    <a:ext uri="{9D8B030D-6E8A-4147-A177-3AD203B41FA5}">
                      <a16:colId xmlns:a16="http://schemas.microsoft.com/office/drawing/2014/main" val="1790264605"/>
                    </a:ext>
                  </a:extLst>
                </a:gridCol>
                <a:gridCol w="1250152">
                  <a:extLst>
                    <a:ext uri="{9D8B030D-6E8A-4147-A177-3AD203B41FA5}">
                      <a16:colId xmlns:a16="http://schemas.microsoft.com/office/drawing/2014/main" val="1714366760"/>
                    </a:ext>
                  </a:extLst>
                </a:gridCol>
              </a:tblGrid>
              <a:tr h="395102">
                <a:tc gridSpan="5">
                  <a:txBody>
                    <a:bodyPr/>
                    <a:lstStyle/>
                    <a:p>
                      <a:pPr marL="0" algn="l" defTabSz="514350" rtl="0" eaLnBrk="1" fontAlgn="base" latinLnBrk="0" hangingPunct="1"/>
                      <a:r>
                        <a:rPr lang="en-IE" sz="1050" b="1" kern="1200" noProof="0" dirty="0">
                          <a:solidFill>
                            <a:srgbClr val="7B7B80"/>
                          </a:solidFill>
                          <a:latin typeface="Montserrat"/>
                        </a:rPr>
                        <a:t>HELPDESK​</a:t>
                      </a:r>
                    </a:p>
                    <a:p>
                      <a:pPr marL="0" algn="l" defTabSz="514350" rtl="0" eaLnBrk="1" fontAlgn="base" latinLnBrk="0" hangingPunct="1"/>
                      <a:r>
                        <a:rPr lang="en-IE" sz="1050" b="1" kern="1200" noProof="0" dirty="0">
                          <a:solidFill>
                            <a:srgbClr val="7B7B80"/>
                          </a:solidFill>
                          <a:latin typeface="Montserrat"/>
                        </a:rPr>
                        <a:t>(Panel/ Community manager)​</a:t>
                      </a:r>
                      <a:endParaRPr lang="en-IE" sz="1050" b="1" kern="1200" noProof="0">
                        <a:solidFill>
                          <a:srgbClr val="7B7B80"/>
                        </a:solidFill>
                        <a:latin typeface="Montserrat"/>
                        <a:ea typeface="+mn-ea"/>
                        <a:cs typeface="+mn-cs"/>
                      </a:endParaRPr>
                    </a:p>
                  </a:txBody>
                  <a:tcPr>
                    <a:lnL w="19050" cap="flat" cmpd="sng" algn="ctr">
                      <a:solidFill>
                        <a:srgbClr val="19616F"/>
                      </a:solidFill>
                      <a:prstDash val="solid"/>
                      <a:round/>
                      <a:headEnd type="none" w="med" len="med"/>
                      <a:tailEnd type="none" w="med" len="med"/>
                    </a:lnL>
                    <a:lnR w="19050" cap="flat" cmpd="sng" algn="ctr">
                      <a:solidFill>
                        <a:srgbClr val="19616F"/>
                      </a:solidFill>
                      <a:prstDash val="solid"/>
                      <a:round/>
                      <a:headEnd type="none" w="med" len="med"/>
                      <a:tailEnd type="none" w="med" len="med"/>
                    </a:lnR>
                    <a:lnT w="19050" cap="flat" cmpd="sng" algn="ctr">
                      <a:solidFill>
                        <a:srgbClr val="19616F"/>
                      </a:solidFill>
                      <a:prstDash val="solid"/>
                      <a:round/>
                      <a:headEnd type="none" w="med" len="med"/>
                      <a:tailEnd type="none" w="med" len="med"/>
                    </a:lnT>
                    <a:lnB w="6350" cap="flat" cmpd="sng" algn="ctr">
                      <a:solidFill>
                        <a:srgbClr val="19616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
                    </a:p>
                  </a:txBody>
                  <a:tcPr>
                    <a:lnL w="6350" cap="flat" cmpd="sng" algn="ctr">
                      <a:solidFill>
                        <a:srgbClr val="19616F"/>
                      </a:solidFill>
                      <a:prstDash val="solid"/>
                      <a:round/>
                      <a:headEnd type="none" w="med" len="med"/>
                      <a:tailEnd type="none" w="med" len="med"/>
                    </a:lnL>
                    <a:lnR w="6350" cap="flat" cmpd="sng" algn="ctr">
                      <a:solidFill>
                        <a:srgbClr val="19616F"/>
                      </a:solidFill>
                      <a:prstDash val="solid"/>
                      <a:round/>
                      <a:headEnd type="none" w="med" len="med"/>
                      <a:tailEnd type="none" w="med" len="med"/>
                    </a:lnR>
                    <a:lnT w="19050" cap="flat" cmpd="sng" algn="ctr">
                      <a:solidFill>
                        <a:srgbClr val="19616F"/>
                      </a:solidFill>
                      <a:prstDash val="solid"/>
                      <a:round/>
                      <a:headEnd type="none" w="med" len="med"/>
                      <a:tailEnd type="none" w="med" len="med"/>
                    </a:lnT>
                    <a:lnB w="6350" cap="flat" cmpd="sng" algn="ctr">
                      <a:solidFill>
                        <a:srgbClr val="19616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
                    </a:p>
                  </a:txBody>
                  <a:tcPr>
                    <a:lnL w="6350" cap="flat" cmpd="sng" algn="ctr">
                      <a:solidFill>
                        <a:srgbClr val="19616F"/>
                      </a:solidFill>
                      <a:prstDash val="solid"/>
                      <a:round/>
                      <a:headEnd type="none" w="med" len="med"/>
                      <a:tailEnd type="none" w="med" len="med"/>
                    </a:lnL>
                    <a:lnR w="6350" cap="flat" cmpd="sng" algn="ctr">
                      <a:solidFill>
                        <a:srgbClr val="19616F"/>
                      </a:solidFill>
                      <a:prstDash val="solid"/>
                      <a:round/>
                      <a:headEnd type="none" w="med" len="med"/>
                      <a:tailEnd type="none" w="med" len="med"/>
                    </a:lnR>
                    <a:lnT w="19050" cap="flat" cmpd="sng" algn="ctr">
                      <a:solidFill>
                        <a:srgbClr val="19616F"/>
                      </a:solidFill>
                      <a:prstDash val="solid"/>
                      <a:round/>
                      <a:headEnd type="none" w="med" len="med"/>
                      <a:tailEnd type="none" w="med" len="med"/>
                    </a:lnT>
                    <a:lnB w="6350" cap="flat" cmpd="sng" algn="ctr">
                      <a:solidFill>
                        <a:srgbClr val="19616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
                    </a:p>
                  </a:txBody>
                  <a:tcPr>
                    <a:lnL w="6350" cap="flat" cmpd="sng" algn="ctr">
                      <a:solidFill>
                        <a:srgbClr val="19616F"/>
                      </a:solidFill>
                      <a:prstDash val="solid"/>
                      <a:round/>
                      <a:headEnd type="none" w="med" len="med"/>
                      <a:tailEnd type="none" w="med" len="med"/>
                    </a:lnL>
                    <a:lnR w="6350" cap="flat" cmpd="sng" algn="ctr">
                      <a:solidFill>
                        <a:srgbClr val="19616F"/>
                      </a:solidFill>
                      <a:prstDash val="solid"/>
                      <a:round/>
                      <a:headEnd type="none" w="med" len="med"/>
                      <a:tailEnd type="none" w="med" len="med"/>
                    </a:lnR>
                    <a:lnT w="19050" cap="flat" cmpd="sng" algn="ctr">
                      <a:solidFill>
                        <a:srgbClr val="19616F"/>
                      </a:solidFill>
                      <a:prstDash val="solid"/>
                      <a:round/>
                      <a:headEnd type="none" w="med" len="med"/>
                      <a:tailEnd type="none" w="med" len="med"/>
                    </a:lnT>
                    <a:lnB w="6350" cap="flat" cmpd="sng" algn="ctr">
                      <a:solidFill>
                        <a:srgbClr val="19616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
                    </a:p>
                  </a:txBody>
                  <a:tcPr>
                    <a:lnL w="6350" cap="flat" cmpd="sng" algn="ctr">
                      <a:solidFill>
                        <a:srgbClr val="19616F"/>
                      </a:solidFill>
                      <a:prstDash val="solid"/>
                      <a:round/>
                      <a:headEnd type="none" w="med" len="med"/>
                      <a:tailEnd type="none" w="med" len="med"/>
                    </a:lnL>
                    <a:lnR w="6350" cap="flat" cmpd="sng" algn="ctr">
                      <a:solidFill>
                        <a:srgbClr val="19616F"/>
                      </a:solidFill>
                      <a:prstDash val="solid"/>
                      <a:round/>
                      <a:headEnd type="none" w="med" len="med"/>
                      <a:tailEnd type="none" w="med" len="med"/>
                    </a:lnR>
                    <a:lnT w="19050" cap="flat" cmpd="sng" algn="ctr">
                      <a:solidFill>
                        <a:srgbClr val="19616F"/>
                      </a:solidFill>
                      <a:prstDash val="solid"/>
                      <a:round/>
                      <a:headEnd type="none" w="med" len="med"/>
                      <a:tailEnd type="none" w="med" len="med"/>
                    </a:lnT>
                    <a:lnB w="6350" cap="flat" cmpd="sng" algn="ctr">
                      <a:solidFill>
                        <a:srgbClr val="1961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0538897"/>
                  </a:ext>
                </a:extLst>
              </a:tr>
              <a:tr h="381993">
                <a:tc>
                  <a:txBody>
                    <a:bodyPr/>
                    <a:lstStyle/>
                    <a:p>
                      <a:pPr marL="0" algn="l" defTabSz="514350" rtl="0" eaLnBrk="1" fontAlgn="base" latinLnBrk="0" hangingPunct="1"/>
                      <a:r>
                        <a:rPr lang="en-IE" sz="1050" b="1" kern="1200" noProof="0" dirty="0">
                          <a:solidFill>
                            <a:srgbClr val="7B7B80"/>
                          </a:solidFill>
                          <a:latin typeface="Montserrat"/>
                        </a:rPr>
                        <a:t>OPERATIONAL​</a:t>
                      </a:r>
                    </a:p>
                    <a:p>
                      <a:pPr marL="0" algn="l" defTabSz="514350" rtl="0" eaLnBrk="1" fontAlgn="base" latinLnBrk="0" hangingPunct="1"/>
                      <a:r>
                        <a:rPr lang="en-IE" sz="1050" b="1" kern="1200" noProof="0" dirty="0">
                          <a:solidFill>
                            <a:srgbClr val="7B7B80"/>
                          </a:solidFill>
                          <a:latin typeface="Montserrat"/>
                        </a:rPr>
                        <a:t>​</a:t>
                      </a:r>
                      <a:endParaRPr lang="en-IE" sz="1050" b="1" kern="1200" noProof="0" dirty="0">
                        <a:solidFill>
                          <a:srgbClr val="7B7B80"/>
                        </a:solidFill>
                        <a:latin typeface="Montserrat"/>
                        <a:ea typeface="+mn-ea"/>
                        <a:cs typeface="+mn-cs"/>
                      </a:endParaRPr>
                    </a:p>
                  </a:txBody>
                  <a:tcPr>
                    <a:lnL w="19050" cap="flat" cmpd="sng" algn="ctr">
                      <a:solidFill>
                        <a:srgbClr val="19616F"/>
                      </a:solidFill>
                      <a:prstDash val="solid"/>
                      <a:round/>
                      <a:headEnd type="none" w="med" len="med"/>
                      <a:tailEnd type="none" w="med" len="med"/>
                    </a:lnL>
                    <a:lnR w="6350" cap="flat" cmpd="sng" algn="ctr">
                      <a:solidFill>
                        <a:srgbClr val="19616F"/>
                      </a:solidFill>
                      <a:prstDash val="solid"/>
                      <a:round/>
                      <a:headEnd type="none" w="med" len="med"/>
                      <a:tailEnd type="none" w="med" len="med"/>
                    </a:lnR>
                    <a:lnT w="6350" cap="flat" cmpd="sng" algn="ctr">
                      <a:solidFill>
                        <a:srgbClr val="19616F"/>
                      </a:solidFill>
                      <a:prstDash val="solid"/>
                      <a:round/>
                      <a:headEnd type="none" w="med" len="med"/>
                      <a:tailEnd type="none" w="med" len="med"/>
                    </a:lnT>
                    <a:lnB w="6350" cap="flat" cmpd="sng" algn="ctr">
                      <a:solidFill>
                        <a:srgbClr val="1961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514350" rtl="0" eaLnBrk="1" fontAlgn="base" latinLnBrk="0" hangingPunct="1"/>
                      <a:r>
                        <a:rPr lang="en-IE" sz="1050" b="1" kern="1200" noProof="0" dirty="0">
                          <a:solidFill>
                            <a:srgbClr val="7B7B80"/>
                          </a:solidFill>
                          <a:latin typeface="Montserrat"/>
                        </a:rPr>
                        <a:t>TECHNICAL​</a:t>
                      </a:r>
                      <a:endParaRPr lang="en-IE" sz="1050" b="1" kern="1200" noProof="0">
                        <a:solidFill>
                          <a:srgbClr val="7B7B80"/>
                        </a:solidFill>
                        <a:latin typeface="Montserrat"/>
                        <a:ea typeface="+mn-ea"/>
                        <a:cs typeface="+mn-cs"/>
                      </a:endParaRPr>
                    </a:p>
                  </a:txBody>
                  <a:tcPr>
                    <a:lnL w="6350" cap="flat" cmpd="sng" algn="ctr">
                      <a:solidFill>
                        <a:srgbClr val="19616F"/>
                      </a:solidFill>
                      <a:prstDash val="solid"/>
                      <a:round/>
                      <a:headEnd type="none" w="med" len="med"/>
                      <a:tailEnd type="none" w="med" len="med"/>
                    </a:lnL>
                    <a:lnR w="6350" cap="flat" cmpd="sng" algn="ctr">
                      <a:solidFill>
                        <a:srgbClr val="19616F"/>
                      </a:solidFill>
                      <a:prstDash val="solid"/>
                      <a:round/>
                      <a:headEnd type="none" w="med" len="med"/>
                      <a:tailEnd type="none" w="med" len="med"/>
                    </a:lnR>
                    <a:lnT w="6350" cap="flat" cmpd="sng" algn="ctr">
                      <a:solidFill>
                        <a:srgbClr val="19616F"/>
                      </a:solidFill>
                      <a:prstDash val="solid"/>
                      <a:round/>
                      <a:headEnd type="none" w="med" len="med"/>
                      <a:tailEnd type="none" w="med" len="med"/>
                    </a:lnT>
                    <a:lnB w="6350" cap="flat" cmpd="sng" algn="ctr">
                      <a:solidFill>
                        <a:srgbClr val="1961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514350" rtl="0" eaLnBrk="1" fontAlgn="base" latinLnBrk="0" hangingPunct="1"/>
                      <a:r>
                        <a:rPr lang="en-IE" sz="1050" b="1" kern="1200" noProof="0" dirty="0">
                          <a:solidFill>
                            <a:srgbClr val="7B7B80"/>
                          </a:solidFill>
                          <a:latin typeface="Montserrat"/>
                        </a:rPr>
                        <a:t>LEGAL​</a:t>
                      </a:r>
                      <a:endParaRPr lang="en-IE" sz="1050" b="1" kern="1200" noProof="0" dirty="0">
                        <a:solidFill>
                          <a:srgbClr val="7B7B80"/>
                        </a:solidFill>
                        <a:latin typeface="Montserrat"/>
                        <a:ea typeface="+mn-ea"/>
                        <a:cs typeface="+mn-cs"/>
                      </a:endParaRPr>
                    </a:p>
                  </a:txBody>
                  <a:tcPr>
                    <a:lnL w="6350" cap="flat" cmpd="sng" algn="ctr">
                      <a:solidFill>
                        <a:srgbClr val="19616F"/>
                      </a:solidFill>
                      <a:prstDash val="solid"/>
                      <a:round/>
                      <a:headEnd type="none" w="med" len="med"/>
                      <a:tailEnd type="none" w="med" len="med"/>
                    </a:lnL>
                    <a:lnR w="6350" cap="flat" cmpd="sng" algn="ctr">
                      <a:solidFill>
                        <a:srgbClr val="19616F"/>
                      </a:solidFill>
                      <a:prstDash val="solid"/>
                      <a:round/>
                      <a:headEnd type="none" w="med" len="med"/>
                      <a:tailEnd type="none" w="med" len="med"/>
                    </a:lnR>
                    <a:lnT w="6350" cap="flat" cmpd="sng" algn="ctr">
                      <a:solidFill>
                        <a:srgbClr val="19616F"/>
                      </a:solidFill>
                      <a:prstDash val="solid"/>
                      <a:round/>
                      <a:headEnd type="none" w="med" len="med"/>
                      <a:tailEnd type="none" w="med" len="med"/>
                    </a:lnT>
                    <a:lnB w="6350" cap="flat" cmpd="sng" algn="ctr">
                      <a:solidFill>
                        <a:srgbClr val="1961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514350" rtl="0" eaLnBrk="1" fontAlgn="base" latinLnBrk="0" hangingPunct="1"/>
                      <a:r>
                        <a:rPr lang="en-IE" sz="1050" b="1" kern="1200" noProof="0" dirty="0">
                          <a:solidFill>
                            <a:srgbClr val="7B7B80"/>
                          </a:solidFill>
                          <a:latin typeface="Montserrat"/>
                        </a:rPr>
                        <a:t>MEDICAL​</a:t>
                      </a:r>
                      <a:endParaRPr lang="en-IE" sz="1050" b="1" kern="1200" noProof="0" dirty="0">
                        <a:solidFill>
                          <a:srgbClr val="7B7B80"/>
                        </a:solidFill>
                        <a:latin typeface="Montserrat"/>
                        <a:ea typeface="+mn-ea"/>
                        <a:cs typeface="+mn-cs"/>
                      </a:endParaRPr>
                    </a:p>
                  </a:txBody>
                  <a:tcPr>
                    <a:lnL w="6350" cap="flat" cmpd="sng" algn="ctr">
                      <a:solidFill>
                        <a:srgbClr val="19616F"/>
                      </a:solidFill>
                      <a:prstDash val="solid"/>
                      <a:round/>
                      <a:headEnd type="none" w="med" len="med"/>
                      <a:tailEnd type="none" w="med" len="med"/>
                    </a:lnL>
                    <a:lnR w="6350" cap="flat" cmpd="sng" algn="ctr">
                      <a:solidFill>
                        <a:srgbClr val="19616F"/>
                      </a:solidFill>
                      <a:prstDash val="solid"/>
                      <a:round/>
                      <a:headEnd type="none" w="med" len="med"/>
                      <a:tailEnd type="none" w="med" len="med"/>
                    </a:lnR>
                    <a:lnT w="6350" cap="flat" cmpd="sng" algn="ctr">
                      <a:solidFill>
                        <a:srgbClr val="19616F"/>
                      </a:solidFill>
                      <a:prstDash val="solid"/>
                      <a:round/>
                      <a:headEnd type="none" w="med" len="med"/>
                      <a:tailEnd type="none" w="med" len="med"/>
                    </a:lnT>
                    <a:lnB w="6350" cap="flat" cmpd="sng" algn="ctr">
                      <a:solidFill>
                        <a:srgbClr val="1961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514350" rtl="0" eaLnBrk="1" fontAlgn="base" latinLnBrk="0" hangingPunct="1"/>
                      <a:r>
                        <a:rPr lang="en-IE" sz="1050" b="1" kern="1200" noProof="0">
                          <a:solidFill>
                            <a:srgbClr val="7B7B80"/>
                          </a:solidFill>
                        </a:rPr>
                        <a:t>PRIVACY​</a:t>
                      </a:r>
                      <a:endParaRPr lang="en-IE" sz="1050" b="1" kern="1200" noProof="0" dirty="0">
                        <a:solidFill>
                          <a:srgbClr val="7B7B80"/>
                        </a:solidFill>
                        <a:latin typeface="Montserrat"/>
                        <a:ea typeface="+mn-ea"/>
                        <a:cs typeface="+mn-cs"/>
                      </a:endParaRPr>
                    </a:p>
                  </a:txBody>
                  <a:tcPr>
                    <a:lnL w="6350" cap="flat" cmpd="sng" algn="ctr">
                      <a:solidFill>
                        <a:srgbClr val="19616F"/>
                      </a:solidFill>
                      <a:prstDash val="solid"/>
                      <a:round/>
                      <a:headEnd type="none" w="med" len="med"/>
                      <a:tailEnd type="none" w="med" len="med"/>
                    </a:lnL>
                    <a:lnR w="6350" cap="flat" cmpd="sng" algn="ctr">
                      <a:solidFill>
                        <a:srgbClr val="19616F"/>
                      </a:solidFill>
                      <a:prstDash val="solid"/>
                      <a:round/>
                      <a:headEnd type="none" w="med" len="med"/>
                      <a:tailEnd type="none" w="med" len="med"/>
                    </a:lnR>
                    <a:lnT w="6350" cap="flat" cmpd="sng" algn="ctr">
                      <a:solidFill>
                        <a:srgbClr val="19616F"/>
                      </a:solidFill>
                      <a:prstDash val="solid"/>
                      <a:round/>
                      <a:headEnd type="none" w="med" len="med"/>
                      <a:tailEnd type="none" w="med" len="med"/>
                    </a:lnT>
                    <a:lnB w="6350" cap="flat" cmpd="sng" algn="ctr">
                      <a:solidFill>
                        <a:srgbClr val="1961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5579807"/>
                  </a:ext>
                </a:extLst>
              </a:tr>
              <a:tr h="381993">
                <a:tc>
                  <a:txBody>
                    <a:bodyPr/>
                    <a:lstStyle/>
                    <a:p>
                      <a:pPr marL="0" algn="l" defTabSz="514350" rtl="0" eaLnBrk="1" fontAlgn="base" latinLnBrk="0" hangingPunct="1"/>
                      <a:r>
                        <a:rPr lang="en-IE" sz="1050" b="0" kern="1200" noProof="0" dirty="0">
                          <a:solidFill>
                            <a:srgbClr val="7B7B80"/>
                          </a:solidFill>
                          <a:latin typeface="Montserrat"/>
                        </a:rPr>
                        <a:t>Human interaction </a:t>
                      </a:r>
                    </a:p>
                    <a:p>
                      <a:pPr marL="0" lvl="0" algn="l" defTabSz="514350" rtl="0" eaLnBrk="1" latinLnBrk="0" hangingPunct="1">
                        <a:buNone/>
                      </a:pPr>
                      <a:r>
                        <a:rPr lang="en-IE" sz="1050" b="0" kern="1200" noProof="0" dirty="0">
                          <a:solidFill>
                            <a:srgbClr val="7B7B80"/>
                          </a:solidFill>
                          <a:latin typeface="Montserrat"/>
                        </a:rPr>
                        <a:t>specialist​</a:t>
                      </a:r>
                    </a:p>
                    <a:p>
                      <a:pPr marL="0" algn="l" defTabSz="514350" rtl="0" eaLnBrk="1" fontAlgn="base" latinLnBrk="0" hangingPunct="1"/>
                      <a:r>
                        <a:rPr lang="en-IE" sz="1050" b="0" kern="1200" noProof="0" dirty="0">
                          <a:solidFill>
                            <a:srgbClr val="7B7B80"/>
                          </a:solidFill>
                          <a:latin typeface="Montserrat"/>
                        </a:rPr>
                        <a:t>​</a:t>
                      </a:r>
                    </a:p>
                    <a:p>
                      <a:pPr marL="0" algn="l" defTabSz="514350" rtl="0" eaLnBrk="1" fontAlgn="base" latinLnBrk="0" hangingPunct="1"/>
                      <a:r>
                        <a:rPr lang="en-IE" sz="1050" b="0" kern="1200" noProof="0" dirty="0">
                          <a:solidFill>
                            <a:srgbClr val="7B7B80"/>
                          </a:solidFill>
                          <a:latin typeface="Montserrat"/>
                        </a:rPr>
                        <a:t>Project Manager​</a:t>
                      </a:r>
                      <a:endParaRPr lang="en-IE" sz="1050" b="0" kern="1200" noProof="0" dirty="0">
                        <a:solidFill>
                          <a:srgbClr val="7B7B80"/>
                        </a:solidFill>
                        <a:latin typeface="Montserrat"/>
                        <a:ea typeface="+mn-ea"/>
                        <a:cs typeface="+mn-cs"/>
                      </a:endParaRPr>
                    </a:p>
                  </a:txBody>
                  <a:tcPr>
                    <a:lnL w="19050" cap="flat" cmpd="sng" algn="ctr">
                      <a:solidFill>
                        <a:srgbClr val="19616F"/>
                      </a:solidFill>
                      <a:prstDash val="solid"/>
                      <a:round/>
                      <a:headEnd type="none" w="med" len="med"/>
                      <a:tailEnd type="none" w="med" len="med"/>
                    </a:lnL>
                    <a:lnR w="6350" cap="flat" cmpd="sng" algn="ctr">
                      <a:solidFill>
                        <a:srgbClr val="19616F"/>
                      </a:solidFill>
                      <a:prstDash val="solid"/>
                      <a:round/>
                      <a:headEnd type="none" w="med" len="med"/>
                      <a:tailEnd type="none" w="med" len="med"/>
                    </a:lnR>
                    <a:lnT w="6350" cap="flat" cmpd="sng" algn="ctr">
                      <a:solidFill>
                        <a:srgbClr val="19616F"/>
                      </a:solidFill>
                      <a:prstDash val="solid"/>
                      <a:round/>
                      <a:headEnd type="none" w="med" len="med"/>
                      <a:tailEnd type="none" w="med" len="med"/>
                    </a:lnT>
                    <a:lnB w="6350" cap="flat" cmpd="sng" algn="ctr">
                      <a:solidFill>
                        <a:srgbClr val="1961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514350" rtl="0" eaLnBrk="1" fontAlgn="base" latinLnBrk="0" hangingPunct="1"/>
                      <a:r>
                        <a:rPr lang="en-IE" sz="1050" b="0" kern="1200" noProof="0" dirty="0">
                          <a:solidFill>
                            <a:srgbClr val="7B7B80"/>
                          </a:solidFill>
                          <a:latin typeface="Montserrat"/>
                        </a:rPr>
                        <a:t>Pilot </a:t>
                      </a:r>
                    </a:p>
                    <a:p>
                      <a:pPr marL="0" algn="l" defTabSz="514350" rtl="0" eaLnBrk="1" fontAlgn="base" latinLnBrk="0" hangingPunct="1"/>
                      <a:r>
                        <a:rPr lang="en-IE" sz="1050" b="0" kern="1200" noProof="0" dirty="0">
                          <a:solidFill>
                            <a:srgbClr val="7B7B80"/>
                          </a:solidFill>
                          <a:latin typeface="Montserrat"/>
                        </a:rPr>
                        <a:t>Manager​</a:t>
                      </a:r>
                      <a:endParaRPr lang="en-IE" sz="1050" b="0" kern="1200" noProof="0">
                        <a:solidFill>
                          <a:srgbClr val="7B7B80"/>
                        </a:solidFill>
                        <a:latin typeface="Montserrat"/>
                        <a:ea typeface="+mn-ea"/>
                        <a:cs typeface="+mn-cs"/>
                      </a:endParaRPr>
                    </a:p>
                  </a:txBody>
                  <a:tcPr>
                    <a:lnL w="6350" cap="flat" cmpd="sng" algn="ctr">
                      <a:solidFill>
                        <a:srgbClr val="19616F"/>
                      </a:solidFill>
                      <a:prstDash val="solid"/>
                      <a:round/>
                      <a:headEnd type="none" w="med" len="med"/>
                      <a:tailEnd type="none" w="med" len="med"/>
                    </a:lnL>
                    <a:lnR w="6350" cap="flat" cmpd="sng" algn="ctr">
                      <a:solidFill>
                        <a:srgbClr val="19616F"/>
                      </a:solidFill>
                      <a:prstDash val="solid"/>
                      <a:round/>
                      <a:headEnd type="none" w="med" len="med"/>
                      <a:tailEnd type="none" w="med" len="med"/>
                    </a:lnR>
                    <a:lnT w="6350" cap="flat" cmpd="sng" algn="ctr">
                      <a:solidFill>
                        <a:srgbClr val="19616F"/>
                      </a:solidFill>
                      <a:prstDash val="solid"/>
                      <a:round/>
                      <a:headEnd type="none" w="med" len="med"/>
                      <a:tailEnd type="none" w="med" len="med"/>
                    </a:lnT>
                    <a:lnB w="6350" cap="flat" cmpd="sng" algn="ctr">
                      <a:solidFill>
                        <a:srgbClr val="1961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514350" rtl="0" eaLnBrk="1" fontAlgn="base" latinLnBrk="0" hangingPunct="1"/>
                      <a:r>
                        <a:rPr lang="en-IE" sz="1050" b="0" kern="1200" noProof="0" dirty="0">
                          <a:solidFill>
                            <a:srgbClr val="7B7B80"/>
                          </a:solidFill>
                          <a:latin typeface="Montserrat"/>
                        </a:rPr>
                        <a:t>Living Lab </a:t>
                      </a:r>
                    </a:p>
                    <a:p>
                      <a:pPr marL="0" algn="l" defTabSz="514350" rtl="0" eaLnBrk="1" fontAlgn="base" latinLnBrk="0" hangingPunct="1"/>
                      <a:r>
                        <a:rPr lang="en-IE" sz="1050" b="0" kern="1200" noProof="0" dirty="0">
                          <a:solidFill>
                            <a:srgbClr val="7B7B80"/>
                          </a:solidFill>
                          <a:latin typeface="Montserrat"/>
                        </a:rPr>
                        <a:t>Manager​</a:t>
                      </a:r>
                      <a:endParaRPr lang="en-IE" sz="1050" b="0" kern="1200" noProof="0">
                        <a:solidFill>
                          <a:srgbClr val="7B7B80"/>
                        </a:solidFill>
                        <a:latin typeface="Montserrat"/>
                        <a:ea typeface="+mn-ea"/>
                        <a:cs typeface="+mn-cs"/>
                      </a:endParaRPr>
                    </a:p>
                  </a:txBody>
                  <a:tcPr>
                    <a:lnL w="6350" cap="flat" cmpd="sng" algn="ctr">
                      <a:solidFill>
                        <a:srgbClr val="19616F"/>
                      </a:solidFill>
                      <a:prstDash val="solid"/>
                      <a:round/>
                      <a:headEnd type="none" w="med" len="med"/>
                      <a:tailEnd type="none" w="med" len="med"/>
                    </a:lnL>
                    <a:lnR w="6350" cap="flat" cmpd="sng" algn="ctr">
                      <a:solidFill>
                        <a:srgbClr val="19616F"/>
                      </a:solidFill>
                      <a:prstDash val="solid"/>
                      <a:round/>
                      <a:headEnd type="none" w="med" len="med"/>
                      <a:tailEnd type="none" w="med" len="med"/>
                    </a:lnR>
                    <a:lnT w="6350" cap="flat" cmpd="sng" algn="ctr">
                      <a:solidFill>
                        <a:srgbClr val="19616F"/>
                      </a:solidFill>
                      <a:prstDash val="solid"/>
                      <a:round/>
                      <a:headEnd type="none" w="med" len="med"/>
                      <a:tailEnd type="none" w="med" len="med"/>
                    </a:lnT>
                    <a:lnB w="6350" cap="flat" cmpd="sng" algn="ctr">
                      <a:solidFill>
                        <a:srgbClr val="1961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514350" rtl="0" eaLnBrk="1" fontAlgn="base" latinLnBrk="0" hangingPunct="1"/>
                      <a:r>
                        <a:rPr lang="en-IE" sz="1050" b="0" kern="1200" noProof="0" dirty="0">
                          <a:solidFill>
                            <a:srgbClr val="7B7B80"/>
                          </a:solidFill>
                          <a:latin typeface="Montserrat"/>
                        </a:rPr>
                        <a:t>Living Lab </a:t>
                      </a:r>
                    </a:p>
                    <a:p>
                      <a:pPr marL="0" algn="l" defTabSz="514350" rtl="0" eaLnBrk="1" fontAlgn="base" latinLnBrk="0" hangingPunct="1"/>
                      <a:r>
                        <a:rPr lang="en-IE" sz="1050" b="0" kern="1200" noProof="0" dirty="0">
                          <a:solidFill>
                            <a:srgbClr val="7B7B80"/>
                          </a:solidFill>
                          <a:latin typeface="Montserrat"/>
                        </a:rPr>
                        <a:t>Manager​</a:t>
                      </a:r>
                      <a:endParaRPr lang="en-IE" sz="1050" b="0" kern="1200" noProof="0">
                        <a:solidFill>
                          <a:srgbClr val="7B7B80"/>
                        </a:solidFill>
                        <a:latin typeface="Montserrat"/>
                        <a:ea typeface="+mn-ea"/>
                        <a:cs typeface="+mn-cs"/>
                      </a:endParaRPr>
                    </a:p>
                  </a:txBody>
                  <a:tcPr>
                    <a:lnL w="6350" cap="flat" cmpd="sng" algn="ctr">
                      <a:solidFill>
                        <a:srgbClr val="19616F"/>
                      </a:solidFill>
                      <a:prstDash val="solid"/>
                      <a:round/>
                      <a:headEnd type="none" w="med" len="med"/>
                      <a:tailEnd type="none" w="med" len="med"/>
                    </a:lnL>
                    <a:lnR w="6350" cap="flat" cmpd="sng" algn="ctr">
                      <a:solidFill>
                        <a:srgbClr val="19616F"/>
                      </a:solidFill>
                      <a:prstDash val="solid"/>
                      <a:round/>
                      <a:headEnd type="none" w="med" len="med"/>
                      <a:tailEnd type="none" w="med" len="med"/>
                    </a:lnR>
                    <a:lnT w="6350" cap="flat" cmpd="sng" algn="ctr">
                      <a:solidFill>
                        <a:srgbClr val="19616F"/>
                      </a:solidFill>
                      <a:prstDash val="solid"/>
                      <a:round/>
                      <a:headEnd type="none" w="med" len="med"/>
                      <a:tailEnd type="none" w="med" len="med"/>
                    </a:lnT>
                    <a:lnB w="6350" cap="flat" cmpd="sng" algn="ctr">
                      <a:solidFill>
                        <a:srgbClr val="1961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514350" rtl="0" eaLnBrk="1" fontAlgn="base" latinLnBrk="0" hangingPunct="1"/>
                      <a:r>
                        <a:rPr lang="en-IE" sz="1050" b="0" kern="1200" noProof="0" dirty="0">
                          <a:solidFill>
                            <a:srgbClr val="7B7B80"/>
                          </a:solidFill>
                        </a:rPr>
                        <a:t>Everyone​</a:t>
                      </a:r>
                      <a:endParaRPr lang="en-IE" sz="1050" b="0" kern="1200" noProof="0" dirty="0">
                        <a:solidFill>
                          <a:srgbClr val="7B7B80"/>
                        </a:solidFill>
                        <a:latin typeface="Montserrat"/>
                        <a:ea typeface="+mn-ea"/>
                        <a:cs typeface="+mn-cs"/>
                      </a:endParaRPr>
                    </a:p>
                  </a:txBody>
                  <a:tcPr>
                    <a:lnL w="6350" cap="flat" cmpd="sng" algn="ctr">
                      <a:solidFill>
                        <a:srgbClr val="19616F"/>
                      </a:solidFill>
                      <a:prstDash val="solid"/>
                      <a:round/>
                      <a:headEnd type="none" w="med" len="med"/>
                      <a:tailEnd type="none" w="med" len="med"/>
                    </a:lnL>
                    <a:lnR w="6350" cap="flat" cmpd="sng" algn="ctr">
                      <a:solidFill>
                        <a:srgbClr val="19616F"/>
                      </a:solidFill>
                      <a:prstDash val="solid"/>
                      <a:round/>
                      <a:headEnd type="none" w="med" len="med"/>
                      <a:tailEnd type="none" w="med" len="med"/>
                    </a:lnR>
                    <a:lnT w="6350" cap="flat" cmpd="sng" algn="ctr">
                      <a:solidFill>
                        <a:srgbClr val="19616F"/>
                      </a:solidFill>
                      <a:prstDash val="solid"/>
                      <a:round/>
                      <a:headEnd type="none" w="med" len="med"/>
                      <a:tailEnd type="none" w="med" len="med"/>
                    </a:lnT>
                    <a:lnB w="6350" cap="flat" cmpd="sng" algn="ctr">
                      <a:solidFill>
                        <a:srgbClr val="1961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5705646"/>
                  </a:ext>
                </a:extLst>
              </a:tr>
            </a:tbl>
          </a:graphicData>
        </a:graphic>
      </p:graphicFrame>
    </p:spTree>
    <p:extLst>
      <p:ext uri="{BB962C8B-B14F-4D97-AF65-F5344CB8AC3E}">
        <p14:creationId xmlns:p14="http://schemas.microsoft.com/office/powerpoint/2010/main" val="1758390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a 11">
            <a:extLst>
              <a:ext uri="{FF2B5EF4-FFF2-40B4-BE49-F238E27FC236}">
                <a16:creationId xmlns:a16="http://schemas.microsoft.com/office/drawing/2014/main" id="{62A78EBC-EE99-4097-AC19-4647B24302CF}"/>
              </a:ext>
            </a:extLst>
          </p:cNvPr>
          <p:cNvGraphicFramePr>
            <a:graphicFrameLocks noGrp="1"/>
          </p:cNvGraphicFramePr>
          <p:nvPr>
            <p:extLst>
              <p:ext uri="{D42A27DB-BD31-4B8C-83A1-F6EECF244321}">
                <p14:modId xmlns:p14="http://schemas.microsoft.com/office/powerpoint/2010/main" val="567039534"/>
              </p:ext>
            </p:extLst>
          </p:nvPr>
        </p:nvGraphicFramePr>
        <p:xfrm>
          <a:off x="366888" y="5799666"/>
          <a:ext cx="6262742" cy="3346317"/>
        </p:xfrm>
        <a:graphic>
          <a:graphicData uri="http://schemas.openxmlformats.org/drawingml/2006/table">
            <a:tbl>
              <a:tblPr firstRow="1" bandRow="1">
                <a:tableStyleId>{5C22544A-7EE6-4342-B048-85BDC9FD1C3A}</a:tableStyleId>
              </a:tblPr>
              <a:tblGrid>
                <a:gridCol w="4584585">
                  <a:extLst>
                    <a:ext uri="{9D8B030D-6E8A-4147-A177-3AD203B41FA5}">
                      <a16:colId xmlns:a16="http://schemas.microsoft.com/office/drawing/2014/main" val="1575577767"/>
                    </a:ext>
                  </a:extLst>
                </a:gridCol>
                <a:gridCol w="1678157">
                  <a:extLst>
                    <a:ext uri="{9D8B030D-6E8A-4147-A177-3AD203B41FA5}">
                      <a16:colId xmlns:a16="http://schemas.microsoft.com/office/drawing/2014/main" val="2263215680"/>
                    </a:ext>
                  </a:extLst>
                </a:gridCol>
              </a:tblGrid>
              <a:tr h="395102">
                <a:tc>
                  <a:txBody>
                    <a:bodyPr/>
                    <a:lstStyle/>
                    <a:p>
                      <a:r>
                        <a:rPr lang="en-IE" sz="1100" b="0" kern="1200" noProof="0">
                          <a:solidFill>
                            <a:srgbClr val="7B7B80"/>
                          </a:solidFill>
                          <a:latin typeface="Montserrat"/>
                          <a:ea typeface="+mn-ea"/>
                          <a:cs typeface="+mn-cs"/>
                        </a:rPr>
                        <a:t>Where does the funding come from?</a:t>
                      </a:r>
                    </a:p>
                  </a:txBody>
                  <a:tcPr>
                    <a:lnL w="6350" cap="flat" cmpd="sng" algn="ctr">
                      <a:solidFill>
                        <a:srgbClr val="19616F"/>
                      </a:solidFill>
                      <a:prstDash val="solid"/>
                      <a:round/>
                      <a:headEnd type="none" w="med" len="med"/>
                      <a:tailEnd type="none" w="med" len="med"/>
                    </a:lnL>
                    <a:lnR w="6350" cap="flat" cmpd="sng" algn="ctr">
                      <a:solidFill>
                        <a:srgbClr val="19616F"/>
                      </a:solidFill>
                      <a:prstDash val="solid"/>
                      <a:round/>
                      <a:headEnd type="none" w="med" len="med"/>
                      <a:tailEnd type="none" w="med" len="med"/>
                    </a:lnR>
                    <a:lnT w="19050" cap="flat" cmpd="sng" algn="ctr">
                      <a:solidFill>
                        <a:srgbClr val="19616F"/>
                      </a:solidFill>
                      <a:prstDash val="solid"/>
                      <a:round/>
                      <a:headEnd type="none" w="med" len="med"/>
                      <a:tailEnd type="none" w="med" len="med"/>
                    </a:lnT>
                    <a:lnB w="6350" cap="flat" cmpd="sng" algn="ctr">
                      <a:solidFill>
                        <a:srgbClr val="1961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IE" sz="1100" b="0" noProof="0">
                        <a:latin typeface="Montserrat"/>
                      </a:endParaRPr>
                    </a:p>
                  </a:txBody>
                  <a:tcPr>
                    <a:lnL w="6350" cap="flat" cmpd="sng" algn="ctr">
                      <a:solidFill>
                        <a:srgbClr val="19616F"/>
                      </a:solidFill>
                      <a:prstDash val="solid"/>
                      <a:round/>
                      <a:headEnd type="none" w="med" len="med"/>
                      <a:tailEnd type="none" w="med" len="med"/>
                    </a:lnL>
                    <a:lnR w="19050" cap="flat" cmpd="sng" algn="ctr">
                      <a:solidFill>
                        <a:srgbClr val="19616F"/>
                      </a:solidFill>
                      <a:prstDash val="solid"/>
                      <a:round/>
                      <a:headEnd type="none" w="med" len="med"/>
                      <a:tailEnd type="none" w="med" len="med"/>
                    </a:lnR>
                    <a:lnT w="19050" cap="flat" cmpd="sng" algn="ctr">
                      <a:solidFill>
                        <a:srgbClr val="19616F"/>
                      </a:solidFill>
                      <a:prstDash val="solid"/>
                      <a:round/>
                      <a:headEnd type="none" w="med" len="med"/>
                      <a:tailEnd type="none" w="med" len="med"/>
                    </a:lnT>
                    <a:lnB w="6350" cap="flat" cmpd="sng" algn="ctr">
                      <a:solidFill>
                        <a:srgbClr val="1961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0538897"/>
                  </a:ext>
                </a:extLst>
              </a:tr>
              <a:tr h="381993">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IE" sz="1100" noProof="0" dirty="0">
                          <a:solidFill>
                            <a:srgbClr val="7B7B80"/>
                          </a:solidFill>
                          <a:latin typeface="Montserrat"/>
                        </a:rPr>
                        <a:t>Is there any additional support from funding sourced?</a:t>
                      </a:r>
                    </a:p>
                  </a:txBody>
                  <a:tcPr>
                    <a:lnL w="6350" cap="flat" cmpd="sng" algn="ctr">
                      <a:solidFill>
                        <a:srgbClr val="19616F"/>
                      </a:solidFill>
                      <a:prstDash val="solid"/>
                      <a:round/>
                      <a:headEnd type="none" w="med" len="med"/>
                      <a:tailEnd type="none" w="med" len="med"/>
                    </a:lnL>
                    <a:lnR w="6350" cap="flat" cmpd="sng" algn="ctr">
                      <a:solidFill>
                        <a:srgbClr val="19616F"/>
                      </a:solidFill>
                      <a:prstDash val="solid"/>
                      <a:round/>
                      <a:headEnd type="none" w="med" len="med"/>
                      <a:tailEnd type="none" w="med" len="med"/>
                    </a:lnR>
                    <a:lnT w="6350" cap="flat" cmpd="sng" algn="ctr">
                      <a:solidFill>
                        <a:srgbClr val="19616F"/>
                      </a:solidFill>
                      <a:prstDash val="solid"/>
                      <a:round/>
                      <a:headEnd type="none" w="med" len="med"/>
                      <a:tailEnd type="none" w="med" len="med"/>
                    </a:lnT>
                    <a:lnB w="6350" cap="flat" cmpd="sng" algn="ctr">
                      <a:solidFill>
                        <a:srgbClr val="1961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IE" sz="1100" noProof="0">
                        <a:latin typeface="Montserrat"/>
                      </a:endParaRPr>
                    </a:p>
                  </a:txBody>
                  <a:tcPr>
                    <a:lnL w="6350" cap="flat" cmpd="sng" algn="ctr">
                      <a:solidFill>
                        <a:srgbClr val="19616F"/>
                      </a:solidFill>
                      <a:prstDash val="solid"/>
                      <a:round/>
                      <a:headEnd type="none" w="med" len="med"/>
                      <a:tailEnd type="none" w="med" len="med"/>
                    </a:lnL>
                    <a:lnR w="19050" cap="flat" cmpd="sng" algn="ctr">
                      <a:solidFill>
                        <a:srgbClr val="19616F"/>
                      </a:solidFill>
                      <a:prstDash val="solid"/>
                      <a:round/>
                      <a:headEnd type="none" w="med" len="med"/>
                      <a:tailEnd type="none" w="med" len="med"/>
                    </a:lnR>
                    <a:lnT w="6350" cap="flat" cmpd="sng" algn="ctr">
                      <a:solidFill>
                        <a:srgbClr val="19616F"/>
                      </a:solidFill>
                      <a:prstDash val="solid"/>
                      <a:round/>
                      <a:headEnd type="none" w="med" len="med"/>
                      <a:tailEnd type="none" w="med" len="med"/>
                    </a:lnT>
                    <a:lnB w="6350" cap="flat" cmpd="sng" algn="ctr">
                      <a:solidFill>
                        <a:srgbClr val="1961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5579807"/>
                  </a:ext>
                </a:extLst>
              </a:tr>
              <a:tr h="546802">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IE" sz="1100" noProof="0">
                          <a:solidFill>
                            <a:srgbClr val="7B7B80"/>
                          </a:solidFill>
                          <a:latin typeface="Montserrat"/>
                        </a:rPr>
                        <a:t>What resources are provided by other organizations to the LL?</a:t>
                      </a:r>
                    </a:p>
                  </a:txBody>
                  <a:tcPr>
                    <a:lnL w="6350" cap="flat" cmpd="sng" algn="ctr">
                      <a:solidFill>
                        <a:srgbClr val="19616F"/>
                      </a:solidFill>
                      <a:prstDash val="solid"/>
                      <a:round/>
                      <a:headEnd type="none" w="med" len="med"/>
                      <a:tailEnd type="none" w="med" len="med"/>
                    </a:lnL>
                    <a:lnR w="6350" cap="flat" cmpd="sng" algn="ctr">
                      <a:solidFill>
                        <a:srgbClr val="19616F"/>
                      </a:solidFill>
                      <a:prstDash val="solid"/>
                      <a:round/>
                      <a:headEnd type="none" w="med" len="med"/>
                      <a:tailEnd type="none" w="med" len="med"/>
                    </a:lnR>
                    <a:lnT w="6350" cap="flat" cmpd="sng" algn="ctr">
                      <a:solidFill>
                        <a:srgbClr val="19616F"/>
                      </a:solidFill>
                      <a:prstDash val="solid"/>
                      <a:round/>
                      <a:headEnd type="none" w="med" len="med"/>
                      <a:tailEnd type="none" w="med" len="med"/>
                    </a:lnT>
                    <a:lnB w="6350" cap="flat" cmpd="sng" algn="ctr">
                      <a:solidFill>
                        <a:srgbClr val="1961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IE" sz="1100" noProof="0">
                        <a:latin typeface="Montserrat"/>
                      </a:endParaRPr>
                    </a:p>
                  </a:txBody>
                  <a:tcPr>
                    <a:lnL w="6350" cap="flat" cmpd="sng" algn="ctr">
                      <a:solidFill>
                        <a:srgbClr val="19616F"/>
                      </a:solidFill>
                      <a:prstDash val="solid"/>
                      <a:round/>
                      <a:headEnd type="none" w="med" len="med"/>
                      <a:tailEnd type="none" w="med" len="med"/>
                    </a:lnL>
                    <a:lnR w="19050" cap="flat" cmpd="sng" algn="ctr">
                      <a:solidFill>
                        <a:srgbClr val="19616F"/>
                      </a:solidFill>
                      <a:prstDash val="solid"/>
                      <a:round/>
                      <a:headEnd type="none" w="med" len="med"/>
                      <a:tailEnd type="none" w="med" len="med"/>
                    </a:lnR>
                    <a:lnT w="6350" cap="flat" cmpd="sng" algn="ctr">
                      <a:solidFill>
                        <a:srgbClr val="19616F"/>
                      </a:solidFill>
                      <a:prstDash val="solid"/>
                      <a:round/>
                      <a:headEnd type="none" w="med" len="med"/>
                      <a:tailEnd type="none" w="med" len="med"/>
                    </a:lnT>
                    <a:lnB w="6350" cap="flat" cmpd="sng" algn="ctr">
                      <a:solidFill>
                        <a:srgbClr val="1961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5420353"/>
                  </a:ext>
                </a:extLst>
              </a:tr>
              <a:tr h="539312">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IE" sz="1100" kern="1200" noProof="0">
                          <a:solidFill>
                            <a:srgbClr val="7B7B80"/>
                          </a:solidFill>
                          <a:latin typeface="Montserrat"/>
                          <a:ea typeface="+mn-ea"/>
                          <a:cs typeface="+mn-cs"/>
                        </a:rPr>
                        <a:t>Is your LL willing to adapt the LL space for future changes? </a:t>
                      </a:r>
                    </a:p>
                    <a:p>
                      <a:endParaRPr lang="en-IE" sz="1100" kern="1200" noProof="0">
                        <a:solidFill>
                          <a:srgbClr val="7B7B80"/>
                        </a:solidFill>
                        <a:latin typeface="Montserrat"/>
                        <a:ea typeface="+mn-ea"/>
                        <a:cs typeface="+mn-cs"/>
                      </a:endParaRPr>
                    </a:p>
                  </a:txBody>
                  <a:tcPr>
                    <a:lnL w="6350" cap="flat" cmpd="sng" algn="ctr">
                      <a:solidFill>
                        <a:srgbClr val="19616F"/>
                      </a:solidFill>
                      <a:prstDash val="solid"/>
                      <a:round/>
                      <a:headEnd type="none" w="med" len="med"/>
                      <a:tailEnd type="none" w="med" len="med"/>
                    </a:lnL>
                    <a:lnR w="6350" cap="flat" cmpd="sng" algn="ctr">
                      <a:solidFill>
                        <a:srgbClr val="19616F"/>
                      </a:solidFill>
                      <a:prstDash val="solid"/>
                      <a:round/>
                      <a:headEnd type="none" w="med" len="med"/>
                      <a:tailEnd type="none" w="med" len="med"/>
                    </a:lnR>
                    <a:lnT w="6350" cap="flat" cmpd="sng" algn="ctr">
                      <a:solidFill>
                        <a:srgbClr val="19616F"/>
                      </a:solidFill>
                      <a:prstDash val="solid"/>
                      <a:round/>
                      <a:headEnd type="none" w="med" len="med"/>
                      <a:tailEnd type="none" w="med" len="med"/>
                    </a:lnT>
                    <a:lnB w="6350" cap="flat" cmpd="sng" algn="ctr">
                      <a:solidFill>
                        <a:srgbClr val="1961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IE" sz="1100" noProof="0">
                        <a:latin typeface="Montserrat"/>
                      </a:endParaRPr>
                    </a:p>
                  </a:txBody>
                  <a:tcPr>
                    <a:lnL w="6350" cap="flat" cmpd="sng" algn="ctr">
                      <a:solidFill>
                        <a:srgbClr val="19616F"/>
                      </a:solidFill>
                      <a:prstDash val="solid"/>
                      <a:round/>
                      <a:headEnd type="none" w="med" len="med"/>
                      <a:tailEnd type="none" w="med" len="med"/>
                    </a:lnL>
                    <a:lnR w="19050" cap="flat" cmpd="sng" algn="ctr">
                      <a:solidFill>
                        <a:srgbClr val="19616F"/>
                      </a:solidFill>
                      <a:prstDash val="solid"/>
                      <a:round/>
                      <a:headEnd type="none" w="med" len="med"/>
                      <a:tailEnd type="none" w="med" len="med"/>
                    </a:lnR>
                    <a:lnT w="6350" cap="flat" cmpd="sng" algn="ctr">
                      <a:solidFill>
                        <a:srgbClr val="19616F"/>
                      </a:solidFill>
                      <a:prstDash val="solid"/>
                      <a:round/>
                      <a:headEnd type="none" w="med" len="med"/>
                      <a:tailEnd type="none" w="med" len="med"/>
                    </a:lnT>
                    <a:lnB w="6350" cap="flat" cmpd="sng" algn="ctr">
                      <a:solidFill>
                        <a:srgbClr val="1961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5076652"/>
                  </a:ext>
                </a:extLst>
              </a:tr>
              <a:tr h="741554">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IE" sz="1100" kern="1200" noProof="0" dirty="0">
                          <a:solidFill>
                            <a:srgbClr val="7B7B80"/>
                          </a:solidFill>
                          <a:latin typeface="Montserrat"/>
                          <a:ea typeface="+mn-ea"/>
                          <a:cs typeface="+mn-cs"/>
                        </a:rPr>
                        <a:t>To which extent do the objectives of the LL respond to the actual needs and problems identified in the LL?</a:t>
                      </a:r>
                    </a:p>
                    <a:p>
                      <a:endParaRPr lang="en-IE" sz="1100" kern="1200" noProof="0" dirty="0">
                        <a:solidFill>
                          <a:srgbClr val="7B7B80"/>
                        </a:solidFill>
                        <a:latin typeface="Montserrat"/>
                        <a:ea typeface="+mn-ea"/>
                        <a:cs typeface="+mn-cs"/>
                      </a:endParaRPr>
                    </a:p>
                  </a:txBody>
                  <a:tcPr>
                    <a:lnL w="6350" cap="flat" cmpd="sng" algn="ctr">
                      <a:solidFill>
                        <a:srgbClr val="19616F"/>
                      </a:solidFill>
                      <a:prstDash val="solid"/>
                      <a:round/>
                      <a:headEnd type="none" w="med" len="med"/>
                      <a:tailEnd type="none" w="med" len="med"/>
                    </a:lnL>
                    <a:lnR w="6350" cap="flat" cmpd="sng" algn="ctr">
                      <a:solidFill>
                        <a:srgbClr val="19616F"/>
                      </a:solidFill>
                      <a:prstDash val="solid"/>
                      <a:round/>
                      <a:headEnd type="none" w="med" len="med"/>
                      <a:tailEnd type="none" w="med" len="med"/>
                    </a:lnR>
                    <a:lnT w="6350" cap="flat" cmpd="sng" algn="ctr">
                      <a:solidFill>
                        <a:srgbClr val="19616F"/>
                      </a:solidFill>
                      <a:prstDash val="solid"/>
                      <a:round/>
                      <a:headEnd type="none" w="med" len="med"/>
                      <a:tailEnd type="none" w="med" len="med"/>
                    </a:lnT>
                    <a:lnB w="6350" cap="flat" cmpd="sng" algn="ctr">
                      <a:solidFill>
                        <a:srgbClr val="1961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IE" sz="1100" noProof="0">
                        <a:latin typeface="Montserrat"/>
                      </a:endParaRPr>
                    </a:p>
                  </a:txBody>
                  <a:tcPr>
                    <a:lnL w="6350" cap="flat" cmpd="sng" algn="ctr">
                      <a:solidFill>
                        <a:srgbClr val="19616F"/>
                      </a:solidFill>
                      <a:prstDash val="solid"/>
                      <a:round/>
                      <a:headEnd type="none" w="med" len="med"/>
                      <a:tailEnd type="none" w="med" len="med"/>
                    </a:lnL>
                    <a:lnR w="19050" cap="flat" cmpd="sng" algn="ctr">
                      <a:solidFill>
                        <a:srgbClr val="19616F"/>
                      </a:solidFill>
                      <a:prstDash val="solid"/>
                      <a:round/>
                      <a:headEnd type="none" w="med" len="med"/>
                      <a:tailEnd type="none" w="med" len="med"/>
                    </a:lnR>
                    <a:lnT w="6350" cap="flat" cmpd="sng" algn="ctr">
                      <a:solidFill>
                        <a:srgbClr val="19616F"/>
                      </a:solidFill>
                      <a:prstDash val="solid"/>
                      <a:round/>
                      <a:headEnd type="none" w="med" len="med"/>
                      <a:tailEnd type="none" w="med" len="med"/>
                    </a:lnT>
                    <a:lnB w="6350" cap="flat" cmpd="sng" algn="ctr">
                      <a:solidFill>
                        <a:srgbClr val="1961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7019003"/>
                  </a:ext>
                </a:extLst>
              </a:tr>
              <a:tr h="741554">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IE" sz="1100" kern="1200" noProof="0">
                          <a:solidFill>
                            <a:srgbClr val="7B7B80"/>
                          </a:solidFill>
                          <a:latin typeface="Montserrat"/>
                          <a:ea typeface="+mn-ea"/>
                          <a:cs typeface="+mn-cs"/>
                        </a:rPr>
                        <a:t>To which extent do the objectives of the LL respond to the evolving needs and problems of end users and stakeholders?</a:t>
                      </a:r>
                    </a:p>
                    <a:p>
                      <a:endParaRPr lang="en-IE" sz="1100" kern="1200" noProof="0">
                        <a:solidFill>
                          <a:srgbClr val="7B7B80"/>
                        </a:solidFill>
                        <a:latin typeface="Montserrat"/>
                        <a:ea typeface="+mn-ea"/>
                        <a:cs typeface="+mn-cs"/>
                      </a:endParaRPr>
                    </a:p>
                  </a:txBody>
                  <a:tcPr>
                    <a:lnL w="6350" cap="flat" cmpd="sng" algn="ctr">
                      <a:solidFill>
                        <a:srgbClr val="19616F"/>
                      </a:solidFill>
                      <a:prstDash val="solid"/>
                      <a:round/>
                      <a:headEnd type="none" w="med" len="med"/>
                      <a:tailEnd type="none" w="med" len="med"/>
                    </a:lnL>
                    <a:lnR w="6350" cap="flat" cmpd="sng" algn="ctr">
                      <a:solidFill>
                        <a:srgbClr val="19616F"/>
                      </a:solidFill>
                      <a:prstDash val="solid"/>
                      <a:round/>
                      <a:headEnd type="none" w="med" len="med"/>
                      <a:tailEnd type="none" w="med" len="med"/>
                    </a:lnR>
                    <a:lnT w="6350" cap="flat" cmpd="sng" algn="ctr">
                      <a:solidFill>
                        <a:srgbClr val="19616F"/>
                      </a:solidFill>
                      <a:prstDash val="solid"/>
                      <a:round/>
                      <a:headEnd type="none" w="med" len="med"/>
                      <a:tailEnd type="none" w="med" len="med"/>
                    </a:lnT>
                    <a:lnB w="19050" cap="flat" cmpd="sng" algn="ctr">
                      <a:solidFill>
                        <a:srgbClr val="19616F"/>
                      </a:solidFill>
                      <a:prstDash val="solid"/>
                      <a:round/>
                      <a:headEnd type="none" w="med" len="med"/>
                      <a:tailEnd type="none" w="med" len="med"/>
                    </a:lnB>
                    <a:noFill/>
                  </a:tcPr>
                </a:tc>
                <a:tc>
                  <a:txBody>
                    <a:bodyPr/>
                    <a:lstStyle/>
                    <a:p>
                      <a:endParaRPr lang="en-IE" sz="1100" noProof="0" dirty="0"/>
                    </a:p>
                  </a:txBody>
                  <a:tcPr>
                    <a:lnL w="6350" cap="flat" cmpd="sng" algn="ctr">
                      <a:solidFill>
                        <a:srgbClr val="19616F"/>
                      </a:solidFill>
                      <a:prstDash val="solid"/>
                      <a:round/>
                      <a:headEnd type="none" w="med" len="med"/>
                      <a:tailEnd type="none" w="med" len="med"/>
                    </a:lnL>
                    <a:lnR w="19050" cap="flat" cmpd="sng" algn="ctr">
                      <a:solidFill>
                        <a:srgbClr val="19616F"/>
                      </a:solidFill>
                      <a:prstDash val="solid"/>
                      <a:round/>
                      <a:headEnd type="none" w="med" len="med"/>
                      <a:tailEnd type="none" w="med" len="med"/>
                    </a:lnR>
                    <a:lnT w="6350" cap="flat" cmpd="sng" algn="ctr">
                      <a:solidFill>
                        <a:srgbClr val="19616F"/>
                      </a:solidFill>
                      <a:prstDash val="solid"/>
                      <a:round/>
                      <a:headEnd type="none" w="med" len="med"/>
                      <a:tailEnd type="none" w="med" len="med"/>
                    </a:lnT>
                    <a:lnB w="19050" cap="flat" cmpd="sng" algn="ctr">
                      <a:solidFill>
                        <a:srgbClr val="19616F"/>
                      </a:solidFill>
                      <a:prstDash val="solid"/>
                      <a:round/>
                      <a:headEnd type="none" w="med" len="med"/>
                      <a:tailEnd type="none" w="med" len="med"/>
                    </a:lnB>
                    <a:noFill/>
                  </a:tcPr>
                </a:tc>
                <a:extLst>
                  <a:ext uri="{0D108BD9-81ED-4DB2-BD59-A6C34878D82A}">
                    <a16:rowId xmlns:a16="http://schemas.microsoft.com/office/drawing/2014/main" val="1087078582"/>
                  </a:ext>
                </a:extLst>
              </a:tr>
            </a:tbl>
          </a:graphicData>
        </a:graphic>
      </p:graphicFrame>
      <p:sp>
        <p:nvSpPr>
          <p:cNvPr id="25" name="Flecha: cheurón 24">
            <a:extLst>
              <a:ext uri="{FF2B5EF4-FFF2-40B4-BE49-F238E27FC236}">
                <a16:creationId xmlns:a16="http://schemas.microsoft.com/office/drawing/2014/main" id="{94AF48A8-E8B7-40DF-8009-E170C3305223}"/>
              </a:ext>
            </a:extLst>
          </p:cNvPr>
          <p:cNvSpPr/>
          <p:nvPr/>
        </p:nvSpPr>
        <p:spPr>
          <a:xfrm>
            <a:off x="713754" y="816920"/>
            <a:ext cx="6008041" cy="200463"/>
          </a:xfrm>
          <a:prstGeom prst="chevron">
            <a:avLst/>
          </a:prstGeom>
          <a:solidFill>
            <a:srgbClr val="99DD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E" sz="900" b="1">
                <a:solidFill>
                  <a:srgbClr val="19616F"/>
                </a:solidFill>
                <a:latin typeface="Montserrat"/>
              </a:rPr>
              <a:t>Planning</a:t>
            </a:r>
            <a:endParaRPr lang="en-IE" sz="900" b="1" noProof="0">
              <a:solidFill>
                <a:srgbClr val="19616F"/>
              </a:solidFill>
              <a:latin typeface="Montserrat" panose="00000500000000000000" pitchFamily="2" charset="0"/>
            </a:endParaRPr>
          </a:p>
        </p:txBody>
      </p:sp>
      <p:sp>
        <p:nvSpPr>
          <p:cNvPr id="35" name="Title 2">
            <a:extLst>
              <a:ext uri="{FF2B5EF4-FFF2-40B4-BE49-F238E27FC236}">
                <a16:creationId xmlns:a16="http://schemas.microsoft.com/office/drawing/2014/main" id="{E830E562-45DD-4BBC-830A-8D8473B699FB}"/>
              </a:ext>
            </a:extLst>
          </p:cNvPr>
          <p:cNvSpPr>
            <a:spLocks noGrp="1"/>
          </p:cNvSpPr>
          <p:nvPr>
            <p:ph type="title"/>
          </p:nvPr>
        </p:nvSpPr>
        <p:spPr>
          <a:xfrm>
            <a:off x="122560" y="152448"/>
            <a:ext cx="7567513" cy="506250"/>
          </a:xfrm>
        </p:spPr>
        <p:txBody>
          <a:bodyPr/>
          <a:lstStyle/>
          <a:p>
            <a:r>
              <a:rPr lang="en-IE" noProof="0"/>
              <a:t>POP. PHASE 1: EMPATHISE &amp; DEFINE. PROBLEM SPACE. </a:t>
            </a:r>
          </a:p>
        </p:txBody>
      </p:sp>
      <p:sp>
        <p:nvSpPr>
          <p:cNvPr id="23" name="Rectangle 17">
            <a:extLst>
              <a:ext uri="{FF2B5EF4-FFF2-40B4-BE49-F238E27FC236}">
                <a16:creationId xmlns:a16="http://schemas.microsoft.com/office/drawing/2014/main" id="{6B4C1093-E80E-4358-8477-54F3639048D2}"/>
              </a:ext>
            </a:extLst>
          </p:cNvPr>
          <p:cNvSpPr/>
          <p:nvPr/>
        </p:nvSpPr>
        <p:spPr bwMode="auto">
          <a:xfrm>
            <a:off x="332346" y="5320271"/>
            <a:ext cx="2263995" cy="329818"/>
          </a:xfrm>
          <a:prstGeom prst="rect">
            <a:avLst/>
          </a:prstGeom>
          <a:no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51435" tIns="20250" rIns="51435" bIns="25718" numCol="1" rtlCol="0" anchor="t" anchorCtr="0" compatLnSpc="1">
            <a:prstTxWarp prst="textNoShape">
              <a:avLst/>
            </a:prstTxWarp>
          </a:bodyPr>
          <a:lstStyle/>
          <a:p>
            <a:pPr defTabSz="586681" fontAlgn="base">
              <a:lnSpc>
                <a:spcPct val="115000"/>
              </a:lnSpc>
              <a:spcBef>
                <a:spcPct val="0"/>
              </a:spcBef>
              <a:spcAft>
                <a:spcPct val="0"/>
              </a:spcAft>
            </a:pPr>
            <a:r>
              <a:rPr lang="en-IE" sz="1400" b="1" noProof="0">
                <a:solidFill>
                  <a:srgbClr val="19616F"/>
                </a:solidFill>
                <a:latin typeface="Montserrat"/>
              </a:rPr>
              <a:t>KPI </a:t>
            </a:r>
            <a:r>
              <a:rPr lang="en-IE" sz="1400" b="1">
                <a:solidFill>
                  <a:srgbClr val="19616F"/>
                </a:solidFill>
                <a:latin typeface="Montserrat"/>
              </a:rPr>
              <a:t>Dashboard</a:t>
            </a:r>
            <a:endParaRPr lang="en-IE" sz="1400" b="1" noProof="0">
              <a:solidFill>
                <a:srgbClr val="19616F"/>
              </a:solidFill>
              <a:latin typeface="Montserrat"/>
            </a:endParaRPr>
          </a:p>
        </p:txBody>
      </p:sp>
      <p:grpSp>
        <p:nvGrpSpPr>
          <p:cNvPr id="19" name="Grupo 18">
            <a:extLst>
              <a:ext uri="{FF2B5EF4-FFF2-40B4-BE49-F238E27FC236}">
                <a16:creationId xmlns:a16="http://schemas.microsoft.com/office/drawing/2014/main" id="{EA5FA6D8-60E3-4259-A8FB-E0F64A713358}"/>
              </a:ext>
            </a:extLst>
          </p:cNvPr>
          <p:cNvGrpSpPr/>
          <p:nvPr/>
        </p:nvGrpSpPr>
        <p:grpSpPr>
          <a:xfrm>
            <a:off x="3489070" y="1515848"/>
            <a:ext cx="3098075" cy="1538128"/>
            <a:chOff x="3070997" y="1177733"/>
            <a:chExt cx="3534100" cy="893401"/>
          </a:xfrm>
        </p:grpSpPr>
        <p:sp>
          <p:nvSpPr>
            <p:cNvPr id="43" name="Rectangle 17">
              <a:extLst>
                <a:ext uri="{FF2B5EF4-FFF2-40B4-BE49-F238E27FC236}">
                  <a16:creationId xmlns:a16="http://schemas.microsoft.com/office/drawing/2014/main" id="{CC797E59-4CE9-4F14-8CCE-EDF214B09577}"/>
                </a:ext>
              </a:extLst>
            </p:cNvPr>
            <p:cNvSpPr/>
            <p:nvPr/>
          </p:nvSpPr>
          <p:spPr bwMode="auto">
            <a:xfrm>
              <a:off x="3070997" y="1177733"/>
              <a:ext cx="3534100" cy="893401"/>
            </a:xfrm>
            <a:prstGeom prst="rect">
              <a:avLst/>
            </a:prstGeom>
            <a:solidFill>
              <a:srgbClr val="003F6C">
                <a:alpha val="40000"/>
              </a:srgbClr>
            </a:solidFill>
            <a:ln>
              <a:solidFill>
                <a:srgbClr val="003F6C"/>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51435" tIns="20250" rIns="51435" bIns="25718" numCol="1" rtlCol="0" anchor="t" anchorCtr="0" compatLnSpc="1">
              <a:prstTxWarp prst="textNoShape">
                <a:avLst/>
              </a:prstTxWarp>
            </a:bodyPr>
            <a:lstStyle/>
            <a:p>
              <a:pPr algn="ctr" defTabSz="586681" fontAlgn="base">
                <a:lnSpc>
                  <a:spcPct val="115000"/>
                </a:lnSpc>
                <a:spcBef>
                  <a:spcPct val="0"/>
                </a:spcBef>
                <a:spcAft>
                  <a:spcPct val="0"/>
                </a:spcAft>
              </a:pPr>
              <a:endParaRPr lang="en-IE" sz="1013" b="1" noProof="0">
                <a:solidFill>
                  <a:srgbClr val="56B5D1"/>
                </a:solidFill>
              </a:endParaRPr>
            </a:p>
          </p:txBody>
        </p:sp>
        <p:sp>
          <p:nvSpPr>
            <p:cNvPr id="113" name="Google Shape;660;p21">
              <a:extLst>
                <a:ext uri="{FF2B5EF4-FFF2-40B4-BE49-F238E27FC236}">
                  <a16:creationId xmlns:a16="http://schemas.microsoft.com/office/drawing/2014/main" id="{DD1BB671-060C-4DE0-B646-5D667BDA0495}"/>
                </a:ext>
              </a:extLst>
            </p:cNvPr>
            <p:cNvSpPr txBox="1"/>
            <p:nvPr/>
          </p:nvSpPr>
          <p:spPr>
            <a:xfrm>
              <a:off x="4893774" y="1183415"/>
              <a:ext cx="1711323" cy="201041"/>
            </a:xfrm>
            <a:prstGeom prst="rect">
              <a:avLst/>
            </a:prstGeom>
            <a:noFill/>
            <a:ln>
              <a:noFill/>
            </a:ln>
          </p:spPr>
          <p:txBody>
            <a:bodyPr spcFirstLastPara="1" wrap="square" lIns="0" tIns="45700" rIns="91425" bIns="45700" anchor="b" anchorCtr="0">
              <a:noAutofit/>
            </a:bodyPr>
            <a:lstStyle/>
            <a:p>
              <a:pPr marL="0" marR="0" lvl="0" indent="0" algn="r" rtl="0">
                <a:spcBef>
                  <a:spcPts val="0"/>
                </a:spcBef>
                <a:spcAft>
                  <a:spcPts val="0"/>
                </a:spcAft>
                <a:buNone/>
              </a:pPr>
              <a:r>
                <a:rPr lang="en-IE" sz="1600" b="1" noProof="0">
                  <a:solidFill>
                    <a:srgbClr val="003F6C"/>
                  </a:solidFill>
                  <a:latin typeface="Montserrat" panose="00000500000000000000" pitchFamily="2" charset="0"/>
                  <a:ea typeface="Calibri"/>
                  <a:cs typeface="Leelawadee" panose="020B0502040204020203" pitchFamily="34" charset="-34"/>
                  <a:sym typeface="Calibri"/>
                </a:rPr>
                <a:t>Government</a:t>
              </a:r>
              <a:endParaRPr lang="en-IE" sz="1200" noProof="0">
                <a:solidFill>
                  <a:srgbClr val="003F6C"/>
                </a:solidFill>
                <a:latin typeface="Montserrat" panose="00000500000000000000" pitchFamily="2" charset="0"/>
                <a:cs typeface="Leelawadee" panose="020B0502040204020203" pitchFamily="34" charset="-34"/>
              </a:endParaRPr>
            </a:p>
          </p:txBody>
        </p:sp>
      </p:grpSp>
      <p:grpSp>
        <p:nvGrpSpPr>
          <p:cNvPr id="132" name="Grupo 131">
            <a:extLst>
              <a:ext uri="{FF2B5EF4-FFF2-40B4-BE49-F238E27FC236}">
                <a16:creationId xmlns:a16="http://schemas.microsoft.com/office/drawing/2014/main" id="{5FC7F71C-6BDF-4D05-8AA8-AC05FC59770B}"/>
              </a:ext>
            </a:extLst>
          </p:cNvPr>
          <p:cNvGrpSpPr/>
          <p:nvPr/>
        </p:nvGrpSpPr>
        <p:grpSpPr>
          <a:xfrm>
            <a:off x="321565" y="3129305"/>
            <a:ext cx="2973997" cy="1824855"/>
            <a:chOff x="3070997" y="3285090"/>
            <a:chExt cx="3534100" cy="1106544"/>
          </a:xfrm>
        </p:grpSpPr>
        <p:sp>
          <p:nvSpPr>
            <p:cNvPr id="125" name="Rectangle 17">
              <a:extLst>
                <a:ext uri="{FF2B5EF4-FFF2-40B4-BE49-F238E27FC236}">
                  <a16:creationId xmlns:a16="http://schemas.microsoft.com/office/drawing/2014/main" id="{A3FED774-4FAB-479B-A0F1-0B2A6F0D0EA0}"/>
                </a:ext>
              </a:extLst>
            </p:cNvPr>
            <p:cNvSpPr/>
            <p:nvPr/>
          </p:nvSpPr>
          <p:spPr bwMode="auto">
            <a:xfrm>
              <a:off x="3070997" y="3285090"/>
              <a:ext cx="3534100" cy="1106544"/>
            </a:xfrm>
            <a:prstGeom prst="rect">
              <a:avLst/>
            </a:prstGeom>
            <a:solidFill>
              <a:srgbClr val="00ABCD">
                <a:alpha val="40000"/>
              </a:srgbClr>
            </a:solidFill>
            <a:ln>
              <a:solidFill>
                <a:srgbClr val="00ABCD"/>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51435" tIns="20250" rIns="51435" bIns="25718" numCol="1" rtlCol="0" anchor="t" anchorCtr="0" compatLnSpc="1">
              <a:prstTxWarp prst="textNoShape">
                <a:avLst/>
              </a:prstTxWarp>
            </a:bodyPr>
            <a:lstStyle/>
            <a:p>
              <a:pPr algn="ctr" defTabSz="586681" fontAlgn="base">
                <a:lnSpc>
                  <a:spcPct val="115000"/>
                </a:lnSpc>
                <a:spcBef>
                  <a:spcPct val="0"/>
                </a:spcBef>
                <a:spcAft>
                  <a:spcPct val="0"/>
                </a:spcAft>
              </a:pPr>
              <a:endParaRPr lang="en-IE" sz="1013" b="1" noProof="0">
                <a:solidFill>
                  <a:srgbClr val="56B5D1"/>
                </a:solidFill>
              </a:endParaRPr>
            </a:p>
          </p:txBody>
        </p:sp>
        <p:sp>
          <p:nvSpPr>
            <p:cNvPr id="116" name="Google Shape;663;p21">
              <a:extLst>
                <a:ext uri="{FF2B5EF4-FFF2-40B4-BE49-F238E27FC236}">
                  <a16:creationId xmlns:a16="http://schemas.microsoft.com/office/drawing/2014/main" id="{154E10C6-0082-4F01-94C0-A8D7FA149816}"/>
                </a:ext>
              </a:extLst>
            </p:cNvPr>
            <p:cNvSpPr txBox="1"/>
            <p:nvPr/>
          </p:nvSpPr>
          <p:spPr>
            <a:xfrm>
              <a:off x="3148743" y="3304601"/>
              <a:ext cx="2854037" cy="236463"/>
            </a:xfrm>
            <a:prstGeom prst="rect">
              <a:avLst/>
            </a:prstGeom>
            <a:noFill/>
            <a:ln>
              <a:noFill/>
            </a:ln>
          </p:spPr>
          <p:txBody>
            <a:bodyPr spcFirstLastPara="1" wrap="square" lIns="0" tIns="45700" rIns="91425" bIns="45700" anchor="b" anchorCtr="0">
              <a:noAutofit/>
            </a:bodyPr>
            <a:lstStyle/>
            <a:p>
              <a:pPr marL="0" marR="0" lvl="0" indent="0" rtl="0">
                <a:spcBef>
                  <a:spcPts val="0"/>
                </a:spcBef>
                <a:spcAft>
                  <a:spcPts val="0"/>
                </a:spcAft>
                <a:buNone/>
              </a:pPr>
              <a:r>
                <a:rPr lang="en-IE" sz="1600" b="1" noProof="0">
                  <a:solidFill>
                    <a:srgbClr val="00ABCD"/>
                  </a:solidFill>
                  <a:latin typeface="Montserrat" panose="00000500000000000000" pitchFamily="2" charset="0"/>
                  <a:ea typeface="Calibri"/>
                  <a:cs typeface="Leelawadee" panose="020B0502040204020203" pitchFamily="34" charset="-34"/>
                  <a:sym typeface="Calibri"/>
                </a:rPr>
                <a:t>People</a:t>
              </a:r>
              <a:endParaRPr lang="en-IE" sz="1200" noProof="0">
                <a:solidFill>
                  <a:srgbClr val="00ABCD"/>
                </a:solidFill>
                <a:latin typeface="Montserrat" panose="00000500000000000000" pitchFamily="2" charset="0"/>
                <a:cs typeface="Leelawadee" panose="020B0502040204020203" pitchFamily="34" charset="-34"/>
              </a:endParaRPr>
            </a:p>
          </p:txBody>
        </p:sp>
      </p:grpSp>
      <p:grpSp>
        <p:nvGrpSpPr>
          <p:cNvPr id="21" name="Grupo 20">
            <a:extLst>
              <a:ext uri="{FF2B5EF4-FFF2-40B4-BE49-F238E27FC236}">
                <a16:creationId xmlns:a16="http://schemas.microsoft.com/office/drawing/2014/main" id="{6ABC2879-E53F-4E12-A613-FA8AE74A6935}"/>
              </a:ext>
            </a:extLst>
          </p:cNvPr>
          <p:cNvGrpSpPr/>
          <p:nvPr/>
        </p:nvGrpSpPr>
        <p:grpSpPr>
          <a:xfrm>
            <a:off x="3499707" y="3129300"/>
            <a:ext cx="3076799" cy="1824851"/>
            <a:chOff x="2578850" y="2057781"/>
            <a:chExt cx="4040214" cy="1141494"/>
          </a:xfrm>
        </p:grpSpPr>
        <p:sp>
          <p:nvSpPr>
            <p:cNvPr id="124" name="Rectangle 17">
              <a:extLst>
                <a:ext uri="{FF2B5EF4-FFF2-40B4-BE49-F238E27FC236}">
                  <a16:creationId xmlns:a16="http://schemas.microsoft.com/office/drawing/2014/main" id="{65463AE3-2623-48CE-8A91-5F8075CB240F}"/>
                </a:ext>
              </a:extLst>
            </p:cNvPr>
            <p:cNvSpPr/>
            <p:nvPr/>
          </p:nvSpPr>
          <p:spPr bwMode="auto">
            <a:xfrm>
              <a:off x="2578850" y="2057781"/>
              <a:ext cx="4040214" cy="1141494"/>
            </a:xfrm>
            <a:prstGeom prst="rect">
              <a:avLst/>
            </a:prstGeom>
            <a:solidFill>
              <a:srgbClr val="488BA6">
                <a:alpha val="40000"/>
              </a:srgbClr>
            </a:solidFill>
            <a:ln>
              <a:solidFill>
                <a:srgbClr val="488BA6"/>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51435" tIns="20250" rIns="51435" bIns="25718" numCol="1" rtlCol="0" anchor="t" anchorCtr="0" compatLnSpc="1">
              <a:prstTxWarp prst="textNoShape">
                <a:avLst/>
              </a:prstTxWarp>
            </a:bodyPr>
            <a:lstStyle/>
            <a:p>
              <a:pPr algn="ctr" defTabSz="586681" fontAlgn="base">
                <a:lnSpc>
                  <a:spcPct val="115000"/>
                </a:lnSpc>
                <a:spcBef>
                  <a:spcPct val="0"/>
                </a:spcBef>
                <a:spcAft>
                  <a:spcPct val="0"/>
                </a:spcAft>
              </a:pPr>
              <a:endParaRPr lang="en-IE" sz="1013" b="1" noProof="0">
                <a:solidFill>
                  <a:srgbClr val="56B5D1"/>
                </a:solidFill>
              </a:endParaRPr>
            </a:p>
          </p:txBody>
        </p:sp>
        <p:sp>
          <p:nvSpPr>
            <p:cNvPr id="119" name="Google Shape;666;p21">
              <a:extLst>
                <a:ext uri="{FF2B5EF4-FFF2-40B4-BE49-F238E27FC236}">
                  <a16:creationId xmlns:a16="http://schemas.microsoft.com/office/drawing/2014/main" id="{E5F0D604-1C6E-4096-BF6D-5DE42F07B377}"/>
                </a:ext>
              </a:extLst>
            </p:cNvPr>
            <p:cNvSpPr txBox="1"/>
            <p:nvPr/>
          </p:nvSpPr>
          <p:spPr>
            <a:xfrm>
              <a:off x="5192046" y="2062599"/>
              <a:ext cx="1400584" cy="243984"/>
            </a:xfrm>
            <a:prstGeom prst="rect">
              <a:avLst/>
            </a:prstGeom>
            <a:noFill/>
            <a:ln>
              <a:noFill/>
            </a:ln>
          </p:spPr>
          <p:txBody>
            <a:bodyPr spcFirstLastPara="1" wrap="square" lIns="0" tIns="45700" rIns="91425" bIns="45700" anchor="b" anchorCtr="0">
              <a:noAutofit/>
            </a:bodyPr>
            <a:lstStyle/>
            <a:p>
              <a:pPr marL="0" marR="0" lvl="0" indent="0" algn="r" rtl="0">
                <a:spcBef>
                  <a:spcPts val="0"/>
                </a:spcBef>
                <a:spcAft>
                  <a:spcPts val="0"/>
                </a:spcAft>
                <a:buNone/>
              </a:pPr>
              <a:r>
                <a:rPr lang="en-IE" sz="1600" b="1" noProof="0">
                  <a:solidFill>
                    <a:srgbClr val="488BA6"/>
                  </a:solidFill>
                  <a:latin typeface="Montserrat" panose="00000500000000000000" pitchFamily="2" charset="0"/>
                  <a:ea typeface="Calibri"/>
                  <a:cs typeface="Leelawadee" panose="020B0502040204020203" pitchFamily="34" charset="-34"/>
                  <a:sym typeface="Calibri"/>
                </a:rPr>
                <a:t>Industry</a:t>
              </a:r>
              <a:endParaRPr lang="en-IE" sz="1200" noProof="0">
                <a:solidFill>
                  <a:srgbClr val="488BA6"/>
                </a:solidFill>
                <a:latin typeface="Montserrat" panose="00000500000000000000" pitchFamily="2" charset="0"/>
                <a:cs typeface="Leelawadee" panose="020B0502040204020203" pitchFamily="34" charset="-34"/>
              </a:endParaRPr>
            </a:p>
          </p:txBody>
        </p:sp>
      </p:grpSp>
      <p:grpSp>
        <p:nvGrpSpPr>
          <p:cNvPr id="20" name="Grupo 19">
            <a:extLst>
              <a:ext uri="{FF2B5EF4-FFF2-40B4-BE49-F238E27FC236}">
                <a16:creationId xmlns:a16="http://schemas.microsoft.com/office/drawing/2014/main" id="{D1D6CD88-A933-4061-A5E3-A0437D42035A}"/>
              </a:ext>
            </a:extLst>
          </p:cNvPr>
          <p:cNvGrpSpPr/>
          <p:nvPr/>
        </p:nvGrpSpPr>
        <p:grpSpPr>
          <a:xfrm>
            <a:off x="321565" y="1525631"/>
            <a:ext cx="2973998" cy="1538128"/>
            <a:chOff x="3036790" y="4416822"/>
            <a:chExt cx="3568307" cy="898276"/>
          </a:xfrm>
        </p:grpSpPr>
        <p:sp>
          <p:nvSpPr>
            <p:cNvPr id="126" name="Rectangle 17">
              <a:extLst>
                <a:ext uri="{FF2B5EF4-FFF2-40B4-BE49-F238E27FC236}">
                  <a16:creationId xmlns:a16="http://schemas.microsoft.com/office/drawing/2014/main" id="{4CA3B52C-4A05-4BE3-9B38-97163A698CF7}"/>
                </a:ext>
              </a:extLst>
            </p:cNvPr>
            <p:cNvSpPr/>
            <p:nvPr/>
          </p:nvSpPr>
          <p:spPr bwMode="auto">
            <a:xfrm>
              <a:off x="3036790" y="4416822"/>
              <a:ext cx="3568307" cy="898276"/>
            </a:xfrm>
            <a:prstGeom prst="rect">
              <a:avLst/>
            </a:prstGeom>
            <a:solidFill>
              <a:srgbClr val="3EC8D9">
                <a:alpha val="40000"/>
              </a:srgbClr>
            </a:solidFill>
            <a:ln>
              <a:solidFill>
                <a:srgbClr val="3EC8D9"/>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51435" tIns="20250" rIns="51435" bIns="25718" numCol="1" rtlCol="0" anchor="t" anchorCtr="0" compatLnSpc="1">
              <a:prstTxWarp prst="textNoShape">
                <a:avLst/>
              </a:prstTxWarp>
            </a:bodyPr>
            <a:lstStyle/>
            <a:p>
              <a:pPr algn="ctr" defTabSz="586681" fontAlgn="base">
                <a:lnSpc>
                  <a:spcPct val="115000"/>
                </a:lnSpc>
                <a:spcBef>
                  <a:spcPct val="0"/>
                </a:spcBef>
                <a:spcAft>
                  <a:spcPct val="0"/>
                </a:spcAft>
              </a:pPr>
              <a:endParaRPr lang="en-IE" sz="1013" b="1" noProof="0">
                <a:solidFill>
                  <a:srgbClr val="56B5D1"/>
                </a:solidFill>
              </a:endParaRPr>
            </a:p>
          </p:txBody>
        </p:sp>
        <p:sp>
          <p:nvSpPr>
            <p:cNvPr id="122" name="Google Shape;669;p21">
              <a:extLst>
                <a:ext uri="{FF2B5EF4-FFF2-40B4-BE49-F238E27FC236}">
                  <a16:creationId xmlns:a16="http://schemas.microsoft.com/office/drawing/2014/main" id="{A0671CA5-4F48-4C51-94A5-425648AFE1A6}"/>
                </a:ext>
              </a:extLst>
            </p:cNvPr>
            <p:cNvSpPr txBox="1"/>
            <p:nvPr/>
          </p:nvSpPr>
          <p:spPr>
            <a:xfrm>
              <a:off x="3148740" y="4438694"/>
              <a:ext cx="2854037" cy="184388"/>
            </a:xfrm>
            <a:prstGeom prst="rect">
              <a:avLst/>
            </a:prstGeom>
            <a:noFill/>
            <a:ln>
              <a:noFill/>
            </a:ln>
          </p:spPr>
          <p:txBody>
            <a:bodyPr spcFirstLastPara="1" wrap="square" lIns="0" tIns="45700" rIns="91425" bIns="45700" anchor="b" anchorCtr="0">
              <a:noAutofit/>
            </a:bodyPr>
            <a:lstStyle/>
            <a:p>
              <a:pPr marL="0" marR="0" lvl="0" indent="0" algn="l" rtl="0">
                <a:spcBef>
                  <a:spcPts val="0"/>
                </a:spcBef>
                <a:spcAft>
                  <a:spcPts val="0"/>
                </a:spcAft>
                <a:buNone/>
              </a:pPr>
              <a:r>
                <a:rPr lang="en-IE" sz="1600" b="1" noProof="0">
                  <a:solidFill>
                    <a:srgbClr val="3EC8D9"/>
                  </a:solidFill>
                  <a:latin typeface="Montserrat" panose="00000500000000000000" pitchFamily="2" charset="0"/>
                  <a:ea typeface="Calibri"/>
                  <a:cs typeface="Leelawadee" panose="020B0502040204020203" pitchFamily="34" charset="-34"/>
                  <a:sym typeface="Calibri"/>
                </a:rPr>
                <a:t>Academia</a:t>
              </a:r>
              <a:endParaRPr lang="en-IE" sz="1200" noProof="0">
                <a:solidFill>
                  <a:srgbClr val="3EC8D9"/>
                </a:solidFill>
                <a:latin typeface="Montserrat" panose="00000500000000000000" pitchFamily="2" charset="0"/>
                <a:cs typeface="Leelawadee" panose="020B0502040204020203" pitchFamily="34" charset="-34"/>
              </a:endParaRPr>
            </a:p>
          </p:txBody>
        </p:sp>
      </p:grpSp>
      <p:cxnSp>
        <p:nvCxnSpPr>
          <p:cNvPr id="127" name="Conector recto 126">
            <a:extLst>
              <a:ext uri="{FF2B5EF4-FFF2-40B4-BE49-F238E27FC236}">
                <a16:creationId xmlns:a16="http://schemas.microsoft.com/office/drawing/2014/main" id="{D8C1FA62-2B22-444A-8168-9EC0ABF7EDFC}"/>
              </a:ext>
            </a:extLst>
          </p:cNvPr>
          <p:cNvCxnSpPr>
            <a:cxnSpLocks/>
          </p:cNvCxnSpPr>
          <p:nvPr/>
        </p:nvCxnSpPr>
        <p:spPr>
          <a:xfrm>
            <a:off x="656639" y="5240387"/>
            <a:ext cx="5874921" cy="0"/>
          </a:xfrm>
          <a:prstGeom prst="line">
            <a:avLst/>
          </a:prstGeom>
          <a:ln w="28575">
            <a:solidFill>
              <a:srgbClr val="19616F"/>
            </a:solidFill>
          </a:ln>
        </p:spPr>
        <p:style>
          <a:lnRef idx="1">
            <a:schemeClr val="accent1"/>
          </a:lnRef>
          <a:fillRef idx="0">
            <a:schemeClr val="accent1"/>
          </a:fillRef>
          <a:effectRef idx="0">
            <a:schemeClr val="accent1"/>
          </a:effectRef>
          <a:fontRef idx="minor">
            <a:schemeClr val="tx1"/>
          </a:fontRef>
        </p:style>
      </p:cxnSp>
      <p:grpSp>
        <p:nvGrpSpPr>
          <p:cNvPr id="16" name="Grupo 15">
            <a:extLst>
              <a:ext uri="{FF2B5EF4-FFF2-40B4-BE49-F238E27FC236}">
                <a16:creationId xmlns:a16="http://schemas.microsoft.com/office/drawing/2014/main" id="{69497646-3262-4267-B61C-30A196AD299E}"/>
              </a:ext>
            </a:extLst>
          </p:cNvPr>
          <p:cNvGrpSpPr/>
          <p:nvPr/>
        </p:nvGrpSpPr>
        <p:grpSpPr>
          <a:xfrm>
            <a:off x="2307557" y="2006365"/>
            <a:ext cx="2242886" cy="2075804"/>
            <a:chOff x="286559" y="1650255"/>
            <a:chExt cx="2724705" cy="2668952"/>
          </a:xfrm>
        </p:grpSpPr>
        <p:sp>
          <p:nvSpPr>
            <p:cNvPr id="85" name="Elipse 84">
              <a:extLst>
                <a:ext uri="{FF2B5EF4-FFF2-40B4-BE49-F238E27FC236}">
                  <a16:creationId xmlns:a16="http://schemas.microsoft.com/office/drawing/2014/main" id="{03280FBB-DBBB-469C-A8C5-BF539EA44D60}"/>
                </a:ext>
              </a:extLst>
            </p:cNvPr>
            <p:cNvSpPr/>
            <p:nvPr/>
          </p:nvSpPr>
          <p:spPr>
            <a:xfrm>
              <a:off x="734298" y="2090005"/>
              <a:ext cx="1822458" cy="1793330"/>
            </a:xfrm>
            <a:prstGeom prst="ellipse">
              <a:avLst/>
            </a:prstGeom>
            <a:solidFill>
              <a:schemeClr val="bg1">
                <a:lumMod val="95000"/>
              </a:schemeClr>
            </a:solidFill>
            <a:ln w="19050">
              <a:solidFill>
                <a:srgbClr val="8D8D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noProof="0"/>
            </a:p>
          </p:txBody>
        </p:sp>
        <p:grpSp>
          <p:nvGrpSpPr>
            <p:cNvPr id="14" name="Grupo 13">
              <a:extLst>
                <a:ext uri="{FF2B5EF4-FFF2-40B4-BE49-F238E27FC236}">
                  <a16:creationId xmlns:a16="http://schemas.microsoft.com/office/drawing/2014/main" id="{0EC50F8F-6F3A-4CCA-B9CE-8D001985663B}"/>
                </a:ext>
              </a:extLst>
            </p:cNvPr>
            <p:cNvGrpSpPr/>
            <p:nvPr/>
          </p:nvGrpSpPr>
          <p:grpSpPr>
            <a:xfrm>
              <a:off x="286559" y="1650255"/>
              <a:ext cx="2724705" cy="2668952"/>
              <a:chOff x="286559" y="1650255"/>
              <a:chExt cx="2724705" cy="2668952"/>
            </a:xfrm>
          </p:grpSpPr>
          <p:grpSp>
            <p:nvGrpSpPr>
              <p:cNvPr id="86" name="Google Shape;633;p21">
                <a:extLst>
                  <a:ext uri="{FF2B5EF4-FFF2-40B4-BE49-F238E27FC236}">
                    <a16:creationId xmlns:a16="http://schemas.microsoft.com/office/drawing/2014/main" id="{FF2FF219-9D3F-4C02-B9DF-13C277B0EFA4}"/>
                  </a:ext>
                </a:extLst>
              </p:cNvPr>
              <p:cNvGrpSpPr/>
              <p:nvPr/>
            </p:nvGrpSpPr>
            <p:grpSpPr>
              <a:xfrm>
                <a:off x="286559" y="1666715"/>
                <a:ext cx="2724705" cy="2652492"/>
                <a:chOff x="3777694" y="1713461"/>
                <a:chExt cx="4636613" cy="4636613"/>
              </a:xfrm>
            </p:grpSpPr>
            <p:sp>
              <p:nvSpPr>
                <p:cNvPr id="87" name="Google Shape;634;p21">
                  <a:extLst>
                    <a:ext uri="{FF2B5EF4-FFF2-40B4-BE49-F238E27FC236}">
                      <a16:creationId xmlns:a16="http://schemas.microsoft.com/office/drawing/2014/main" id="{4C719727-C058-4DA3-B861-3096C67F3F6C}"/>
                    </a:ext>
                  </a:extLst>
                </p:cNvPr>
                <p:cNvSpPr/>
                <p:nvPr/>
              </p:nvSpPr>
              <p:spPr>
                <a:xfrm>
                  <a:off x="5273040" y="1713461"/>
                  <a:ext cx="1645920" cy="1645920"/>
                </a:xfrm>
                <a:prstGeom prst="ellipse">
                  <a:avLst/>
                </a:prstGeom>
                <a:solidFill>
                  <a:srgbClr val="D9D9D9"/>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lang="en-IE" sz="1800" noProof="0">
                    <a:solidFill>
                      <a:schemeClr val="dk1"/>
                    </a:solidFill>
                    <a:latin typeface="Calibri"/>
                    <a:ea typeface="Calibri"/>
                    <a:cs typeface="Calibri"/>
                    <a:sym typeface="Calibri"/>
                  </a:endParaRPr>
                </a:p>
              </p:txBody>
            </p:sp>
            <p:sp>
              <p:nvSpPr>
                <p:cNvPr id="88" name="Google Shape;635;p21">
                  <a:extLst>
                    <a:ext uri="{FF2B5EF4-FFF2-40B4-BE49-F238E27FC236}">
                      <a16:creationId xmlns:a16="http://schemas.microsoft.com/office/drawing/2014/main" id="{B6065D31-45D7-46B7-8C00-6F6B31769497}"/>
                    </a:ext>
                  </a:extLst>
                </p:cNvPr>
                <p:cNvSpPr/>
                <p:nvPr/>
              </p:nvSpPr>
              <p:spPr>
                <a:xfrm>
                  <a:off x="5273040" y="4704154"/>
                  <a:ext cx="1645920" cy="1645920"/>
                </a:xfrm>
                <a:prstGeom prst="ellipse">
                  <a:avLst/>
                </a:prstGeom>
                <a:solidFill>
                  <a:srgbClr val="D9D9D9"/>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lang="en-IE" sz="1800" noProof="0">
                    <a:solidFill>
                      <a:schemeClr val="dk1"/>
                    </a:solidFill>
                    <a:latin typeface="Calibri"/>
                    <a:ea typeface="Calibri"/>
                    <a:cs typeface="Calibri"/>
                    <a:sym typeface="Calibri"/>
                  </a:endParaRPr>
                </a:p>
              </p:txBody>
            </p:sp>
            <p:sp>
              <p:nvSpPr>
                <p:cNvPr id="89" name="Google Shape;636;p21">
                  <a:extLst>
                    <a:ext uri="{FF2B5EF4-FFF2-40B4-BE49-F238E27FC236}">
                      <a16:creationId xmlns:a16="http://schemas.microsoft.com/office/drawing/2014/main" id="{0E785745-42BB-4FEE-B87F-BCAAFEFDB451}"/>
                    </a:ext>
                  </a:extLst>
                </p:cNvPr>
                <p:cNvSpPr/>
                <p:nvPr/>
              </p:nvSpPr>
              <p:spPr>
                <a:xfrm>
                  <a:off x="3777694" y="3210881"/>
                  <a:ext cx="1645920" cy="1645920"/>
                </a:xfrm>
                <a:prstGeom prst="ellipse">
                  <a:avLst/>
                </a:prstGeom>
                <a:solidFill>
                  <a:srgbClr val="D9D9D9"/>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lang="en-IE" sz="1800" noProof="0">
                    <a:solidFill>
                      <a:schemeClr val="dk1"/>
                    </a:solidFill>
                    <a:latin typeface="Calibri"/>
                    <a:ea typeface="Calibri"/>
                    <a:cs typeface="Calibri"/>
                    <a:sym typeface="Calibri"/>
                  </a:endParaRPr>
                </a:p>
              </p:txBody>
            </p:sp>
            <p:sp>
              <p:nvSpPr>
                <p:cNvPr id="90" name="Google Shape;637;p21">
                  <a:extLst>
                    <a:ext uri="{FF2B5EF4-FFF2-40B4-BE49-F238E27FC236}">
                      <a16:creationId xmlns:a16="http://schemas.microsoft.com/office/drawing/2014/main" id="{061A115C-14C5-48C1-B8DC-26A73E2466F7}"/>
                    </a:ext>
                  </a:extLst>
                </p:cNvPr>
                <p:cNvSpPr/>
                <p:nvPr/>
              </p:nvSpPr>
              <p:spPr>
                <a:xfrm>
                  <a:off x="6768387" y="3210881"/>
                  <a:ext cx="1645920" cy="1645920"/>
                </a:xfrm>
                <a:prstGeom prst="ellipse">
                  <a:avLst/>
                </a:prstGeom>
                <a:solidFill>
                  <a:srgbClr val="D9D9D9"/>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lang="en-IE" sz="1800" noProof="0">
                    <a:solidFill>
                      <a:schemeClr val="dk1"/>
                    </a:solidFill>
                    <a:latin typeface="Calibri"/>
                    <a:ea typeface="Calibri"/>
                    <a:cs typeface="Calibri"/>
                    <a:sym typeface="Calibri"/>
                  </a:endParaRPr>
                </a:p>
              </p:txBody>
            </p:sp>
            <p:sp>
              <p:nvSpPr>
                <p:cNvPr id="91" name="Google Shape;638;p21">
                  <a:extLst>
                    <a:ext uri="{FF2B5EF4-FFF2-40B4-BE49-F238E27FC236}">
                      <a16:creationId xmlns:a16="http://schemas.microsoft.com/office/drawing/2014/main" id="{7BDFAE9E-9E90-4FCB-AD57-3C07B7C0430B}"/>
                    </a:ext>
                  </a:extLst>
                </p:cNvPr>
                <p:cNvSpPr/>
                <p:nvPr/>
              </p:nvSpPr>
              <p:spPr>
                <a:xfrm>
                  <a:off x="5289771" y="2475376"/>
                  <a:ext cx="1612457" cy="884004"/>
                </a:xfrm>
                <a:custGeom>
                  <a:avLst/>
                  <a:gdLst/>
                  <a:ahLst/>
                  <a:cxnLst/>
                  <a:rect l="l" t="t" r="r" b="b"/>
                  <a:pathLst>
                    <a:path w="1612456" h="884005" extrusionOk="0">
                      <a:moveTo>
                        <a:pt x="806228" y="0"/>
                      </a:moveTo>
                      <a:cubicBezTo>
                        <a:pt x="1074844" y="0"/>
                        <a:pt x="1327567" y="68049"/>
                        <a:pt x="1548097" y="187848"/>
                      </a:cubicBezTo>
                      <a:lnTo>
                        <a:pt x="1612456" y="226947"/>
                      </a:lnTo>
                      <a:lnTo>
                        <a:pt x="1592189" y="305768"/>
                      </a:lnTo>
                      <a:cubicBezTo>
                        <a:pt x="1487993" y="640769"/>
                        <a:pt x="1175516" y="884005"/>
                        <a:pt x="806228" y="884005"/>
                      </a:cubicBezTo>
                      <a:cubicBezTo>
                        <a:pt x="436940" y="884005"/>
                        <a:pt x="124463" y="640769"/>
                        <a:pt x="20267" y="305768"/>
                      </a:cubicBezTo>
                      <a:lnTo>
                        <a:pt x="0" y="226947"/>
                      </a:lnTo>
                      <a:lnTo>
                        <a:pt x="64359" y="187848"/>
                      </a:lnTo>
                      <a:cubicBezTo>
                        <a:pt x="284889" y="68049"/>
                        <a:pt x="537612" y="0"/>
                        <a:pt x="806228" y="0"/>
                      </a:cubicBezTo>
                      <a:close/>
                    </a:path>
                  </a:pathLst>
                </a:custGeom>
                <a:solidFill>
                  <a:srgbClr val="003F6C"/>
                </a:solidFill>
                <a:ln>
                  <a:noFill/>
                </a:ln>
              </p:spPr>
              <p:txBody>
                <a:bodyPr spcFirstLastPara="1" wrap="square" lIns="38100" tIns="38100" rIns="38100" bIns="38100" anchor="ctr" anchorCtr="0">
                  <a:noAutofit/>
                </a:bodyPr>
                <a:lstStyle/>
                <a:p>
                  <a:pPr marL="0" marR="0" lvl="0" indent="0" algn="ctr" rtl="0">
                    <a:spcBef>
                      <a:spcPts val="0"/>
                    </a:spcBef>
                    <a:spcAft>
                      <a:spcPts val="0"/>
                    </a:spcAft>
                    <a:buNone/>
                  </a:pPr>
                  <a:r>
                    <a:rPr lang="en-IE" sz="2400" b="1" noProof="0">
                      <a:solidFill>
                        <a:srgbClr val="FFFFFF"/>
                      </a:solidFill>
                      <a:latin typeface="Montserrat" panose="00000500000000000000" pitchFamily="2" charset="0"/>
                      <a:ea typeface="Calibri"/>
                      <a:cs typeface="Calibri"/>
                      <a:sym typeface="Calibri"/>
                    </a:rPr>
                    <a:t>1</a:t>
                  </a:r>
                  <a:endParaRPr lang="en-IE" sz="1400" b="1" noProof="0">
                    <a:solidFill>
                      <a:schemeClr val="dk1"/>
                    </a:solidFill>
                    <a:latin typeface="Montserrat" panose="00000500000000000000" pitchFamily="2" charset="0"/>
                    <a:ea typeface="Calibri"/>
                    <a:cs typeface="Calibri"/>
                    <a:sym typeface="Calibri"/>
                  </a:endParaRPr>
                </a:p>
              </p:txBody>
            </p:sp>
            <p:sp>
              <p:nvSpPr>
                <p:cNvPr id="92" name="Google Shape;639;p21">
                  <a:extLst>
                    <a:ext uri="{FF2B5EF4-FFF2-40B4-BE49-F238E27FC236}">
                      <a16:creationId xmlns:a16="http://schemas.microsoft.com/office/drawing/2014/main" id="{36E8117A-146A-48AA-80C8-B775DCBF8042}"/>
                    </a:ext>
                  </a:extLst>
                </p:cNvPr>
                <p:cNvSpPr/>
                <p:nvPr/>
              </p:nvSpPr>
              <p:spPr>
                <a:xfrm>
                  <a:off x="4539608" y="3227433"/>
                  <a:ext cx="884006" cy="1612356"/>
                </a:xfrm>
                <a:custGeom>
                  <a:avLst/>
                  <a:gdLst/>
                  <a:ahLst/>
                  <a:cxnLst/>
                  <a:rect l="l" t="t" r="r" b="b"/>
                  <a:pathLst>
                    <a:path w="884006" h="1612356" extrusionOk="0">
                      <a:moveTo>
                        <a:pt x="225797" y="0"/>
                      </a:moveTo>
                      <a:lnTo>
                        <a:pt x="226901" y="168"/>
                      </a:lnTo>
                      <a:cubicBezTo>
                        <a:pt x="601910" y="76906"/>
                        <a:pt x="884006" y="408714"/>
                        <a:pt x="884006" y="806408"/>
                      </a:cubicBezTo>
                      <a:cubicBezTo>
                        <a:pt x="884006" y="1175696"/>
                        <a:pt x="640770" y="1488173"/>
                        <a:pt x="305769" y="1592369"/>
                      </a:cubicBezTo>
                      <a:lnTo>
                        <a:pt x="228036" y="1612356"/>
                      </a:lnTo>
                      <a:lnTo>
                        <a:pt x="187848" y="1546204"/>
                      </a:lnTo>
                      <a:cubicBezTo>
                        <a:pt x="68049" y="1325674"/>
                        <a:pt x="0" y="1072951"/>
                        <a:pt x="0" y="804335"/>
                      </a:cubicBezTo>
                      <a:cubicBezTo>
                        <a:pt x="0" y="535719"/>
                        <a:pt x="68049" y="282996"/>
                        <a:pt x="187848" y="62466"/>
                      </a:cubicBezTo>
                      <a:lnTo>
                        <a:pt x="225797" y="0"/>
                      </a:lnTo>
                      <a:close/>
                    </a:path>
                  </a:pathLst>
                </a:custGeom>
                <a:solidFill>
                  <a:srgbClr val="3EC8D9"/>
                </a:solidFill>
                <a:ln>
                  <a:noFill/>
                </a:ln>
              </p:spPr>
              <p:txBody>
                <a:bodyPr spcFirstLastPara="1" wrap="square" lIns="38100" tIns="38100" rIns="38100" bIns="38100" anchor="ctr" anchorCtr="0">
                  <a:noAutofit/>
                </a:bodyPr>
                <a:lstStyle/>
                <a:p>
                  <a:pPr marL="0" marR="0" lvl="0" indent="0" algn="ctr" rtl="0">
                    <a:spcBef>
                      <a:spcPts val="0"/>
                    </a:spcBef>
                    <a:spcAft>
                      <a:spcPts val="0"/>
                    </a:spcAft>
                    <a:buNone/>
                  </a:pPr>
                  <a:r>
                    <a:rPr lang="en-IE" sz="2400" b="1" noProof="0">
                      <a:solidFill>
                        <a:srgbClr val="FFFFFF"/>
                      </a:solidFill>
                      <a:latin typeface="Montserrat" panose="00000500000000000000" pitchFamily="2" charset="0"/>
                      <a:ea typeface="Calibri"/>
                      <a:cs typeface="Calibri"/>
                      <a:sym typeface="Calibri"/>
                    </a:rPr>
                    <a:t>4</a:t>
                  </a:r>
                  <a:endParaRPr lang="en-IE" sz="1400" b="1" noProof="0">
                    <a:solidFill>
                      <a:schemeClr val="dk1"/>
                    </a:solidFill>
                    <a:latin typeface="Montserrat" panose="00000500000000000000" pitchFamily="2" charset="0"/>
                    <a:ea typeface="Calibri"/>
                    <a:cs typeface="Calibri"/>
                    <a:sym typeface="Calibri"/>
                  </a:endParaRPr>
                </a:p>
              </p:txBody>
            </p:sp>
            <p:sp>
              <p:nvSpPr>
                <p:cNvPr id="93" name="Google Shape;640;p21">
                  <a:extLst>
                    <a:ext uri="{FF2B5EF4-FFF2-40B4-BE49-F238E27FC236}">
                      <a16:creationId xmlns:a16="http://schemas.microsoft.com/office/drawing/2014/main" id="{EB642955-ED48-4EEE-987D-6D2D3F5C957B}"/>
                    </a:ext>
                  </a:extLst>
                </p:cNvPr>
                <p:cNvSpPr/>
                <p:nvPr/>
              </p:nvSpPr>
              <p:spPr>
                <a:xfrm>
                  <a:off x="6768387" y="3227433"/>
                  <a:ext cx="884005" cy="1612356"/>
                </a:xfrm>
                <a:custGeom>
                  <a:avLst/>
                  <a:gdLst/>
                  <a:ahLst/>
                  <a:cxnLst/>
                  <a:rect l="l" t="t" r="r" b="b"/>
                  <a:pathLst>
                    <a:path w="884005" h="1612356" extrusionOk="0">
                      <a:moveTo>
                        <a:pt x="658208" y="0"/>
                      </a:moveTo>
                      <a:lnTo>
                        <a:pt x="696157" y="62466"/>
                      </a:lnTo>
                      <a:cubicBezTo>
                        <a:pt x="815956" y="282996"/>
                        <a:pt x="884005" y="535719"/>
                        <a:pt x="884005" y="804335"/>
                      </a:cubicBezTo>
                      <a:cubicBezTo>
                        <a:pt x="884005" y="1072951"/>
                        <a:pt x="815956" y="1325674"/>
                        <a:pt x="696157" y="1546204"/>
                      </a:cubicBezTo>
                      <a:lnTo>
                        <a:pt x="655969" y="1612356"/>
                      </a:lnTo>
                      <a:lnTo>
                        <a:pt x="578237" y="1592369"/>
                      </a:lnTo>
                      <a:cubicBezTo>
                        <a:pt x="243236" y="1488173"/>
                        <a:pt x="0" y="1175696"/>
                        <a:pt x="0" y="806408"/>
                      </a:cubicBezTo>
                      <a:cubicBezTo>
                        <a:pt x="0" y="408714"/>
                        <a:pt x="282096" y="76906"/>
                        <a:pt x="657105" y="168"/>
                      </a:cubicBezTo>
                      <a:lnTo>
                        <a:pt x="658208" y="0"/>
                      </a:lnTo>
                      <a:close/>
                    </a:path>
                  </a:pathLst>
                </a:custGeom>
                <a:solidFill>
                  <a:srgbClr val="488BA6"/>
                </a:solidFill>
                <a:ln>
                  <a:noFill/>
                </a:ln>
              </p:spPr>
              <p:txBody>
                <a:bodyPr spcFirstLastPara="1" wrap="square" lIns="38100" tIns="38100" rIns="38100" bIns="38100" anchor="ctr" anchorCtr="0">
                  <a:noAutofit/>
                </a:bodyPr>
                <a:lstStyle/>
                <a:p>
                  <a:pPr marL="0" marR="0" lvl="0" indent="0" algn="ctr" rtl="0">
                    <a:spcBef>
                      <a:spcPts val="0"/>
                    </a:spcBef>
                    <a:spcAft>
                      <a:spcPts val="0"/>
                    </a:spcAft>
                    <a:buNone/>
                  </a:pPr>
                  <a:r>
                    <a:rPr lang="en-IE" sz="2400" b="1" noProof="0">
                      <a:solidFill>
                        <a:srgbClr val="FFFFFF"/>
                      </a:solidFill>
                      <a:latin typeface="Montserrat" panose="00000500000000000000" pitchFamily="2" charset="0"/>
                      <a:ea typeface="Calibri"/>
                      <a:cs typeface="Calibri"/>
                      <a:sym typeface="Calibri"/>
                    </a:rPr>
                    <a:t>2</a:t>
                  </a:r>
                  <a:endParaRPr lang="en-IE" sz="1400" b="1" noProof="0">
                    <a:solidFill>
                      <a:schemeClr val="dk1"/>
                    </a:solidFill>
                    <a:latin typeface="Montserrat" panose="00000500000000000000" pitchFamily="2" charset="0"/>
                    <a:ea typeface="Calibri"/>
                    <a:cs typeface="Calibri"/>
                    <a:sym typeface="Calibri"/>
                  </a:endParaRPr>
                </a:p>
              </p:txBody>
            </p:sp>
            <p:sp>
              <p:nvSpPr>
                <p:cNvPr id="94" name="Google Shape;641;p21">
                  <a:extLst>
                    <a:ext uri="{FF2B5EF4-FFF2-40B4-BE49-F238E27FC236}">
                      <a16:creationId xmlns:a16="http://schemas.microsoft.com/office/drawing/2014/main" id="{AF149A3C-FD75-4508-AAFB-6F7582D05AC4}"/>
                    </a:ext>
                  </a:extLst>
                </p:cNvPr>
                <p:cNvSpPr/>
                <p:nvPr/>
              </p:nvSpPr>
              <p:spPr>
                <a:xfrm>
                  <a:off x="5289772" y="4704154"/>
                  <a:ext cx="1612456" cy="884006"/>
                </a:xfrm>
                <a:custGeom>
                  <a:avLst/>
                  <a:gdLst/>
                  <a:ahLst/>
                  <a:cxnLst/>
                  <a:rect l="l" t="t" r="r" b="b"/>
                  <a:pathLst>
                    <a:path w="1612456" h="884006" extrusionOk="0">
                      <a:moveTo>
                        <a:pt x="806228" y="0"/>
                      </a:moveTo>
                      <a:cubicBezTo>
                        <a:pt x="1175516" y="0"/>
                        <a:pt x="1487993" y="243236"/>
                        <a:pt x="1592189" y="578237"/>
                      </a:cubicBezTo>
                      <a:lnTo>
                        <a:pt x="1612456" y="657059"/>
                      </a:lnTo>
                      <a:lnTo>
                        <a:pt x="1548097" y="696158"/>
                      </a:lnTo>
                      <a:cubicBezTo>
                        <a:pt x="1327567" y="815957"/>
                        <a:pt x="1074844" y="884006"/>
                        <a:pt x="806228" y="884006"/>
                      </a:cubicBezTo>
                      <a:cubicBezTo>
                        <a:pt x="537612" y="884006"/>
                        <a:pt x="284889" y="815957"/>
                        <a:pt x="64359" y="696158"/>
                      </a:cubicBezTo>
                      <a:lnTo>
                        <a:pt x="0" y="657059"/>
                      </a:lnTo>
                      <a:lnTo>
                        <a:pt x="20267" y="578237"/>
                      </a:lnTo>
                      <a:cubicBezTo>
                        <a:pt x="124463" y="243236"/>
                        <a:pt x="436940" y="0"/>
                        <a:pt x="806228" y="0"/>
                      </a:cubicBezTo>
                      <a:close/>
                    </a:path>
                  </a:pathLst>
                </a:custGeom>
                <a:solidFill>
                  <a:srgbClr val="00ABCD"/>
                </a:solidFill>
                <a:ln>
                  <a:noFill/>
                </a:ln>
              </p:spPr>
              <p:txBody>
                <a:bodyPr spcFirstLastPara="1" wrap="square" lIns="38100" tIns="38100" rIns="38100" bIns="38100" anchor="ctr" anchorCtr="0">
                  <a:noAutofit/>
                </a:bodyPr>
                <a:lstStyle/>
                <a:p>
                  <a:pPr marL="0" marR="0" lvl="0" indent="0" algn="ctr" rtl="0">
                    <a:spcBef>
                      <a:spcPts val="0"/>
                    </a:spcBef>
                    <a:spcAft>
                      <a:spcPts val="0"/>
                    </a:spcAft>
                    <a:buNone/>
                  </a:pPr>
                  <a:r>
                    <a:rPr lang="en-IE" sz="2400" b="1" noProof="0">
                      <a:solidFill>
                        <a:srgbClr val="FFFFFF"/>
                      </a:solidFill>
                      <a:latin typeface="Montserrat" panose="00000500000000000000" pitchFamily="2" charset="0"/>
                      <a:ea typeface="Calibri"/>
                      <a:cs typeface="Calibri"/>
                      <a:sym typeface="Calibri"/>
                    </a:rPr>
                    <a:t>3</a:t>
                  </a:r>
                  <a:endParaRPr lang="en-IE" sz="1400" b="1" noProof="0">
                    <a:solidFill>
                      <a:schemeClr val="dk1"/>
                    </a:solidFill>
                    <a:latin typeface="Montserrat" panose="00000500000000000000" pitchFamily="2" charset="0"/>
                    <a:ea typeface="Calibri"/>
                    <a:cs typeface="Calibri"/>
                    <a:sym typeface="Calibri"/>
                  </a:endParaRPr>
                </a:p>
              </p:txBody>
            </p:sp>
          </p:grpSp>
          <p:pic>
            <p:nvPicPr>
              <p:cNvPr id="1032" name="Picture 8">
                <a:extLst>
                  <a:ext uri="{FF2B5EF4-FFF2-40B4-BE49-F238E27FC236}">
                    <a16:creationId xmlns:a16="http://schemas.microsoft.com/office/drawing/2014/main" id="{C725508F-B77D-4CB2-9A9D-5E941F4D1672}"/>
                  </a:ext>
                </a:extLst>
              </p:cNvPr>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400375" y="1650255"/>
                <a:ext cx="477666" cy="477667"/>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1036" name="Picture 12">
            <a:extLst>
              <a:ext uri="{FF2B5EF4-FFF2-40B4-BE49-F238E27FC236}">
                <a16:creationId xmlns:a16="http://schemas.microsoft.com/office/drawing/2014/main" id="{1B1D064E-6F54-4274-9CB7-0EFF3C6B585F}"/>
              </a:ext>
            </a:extLst>
          </p:cNvPr>
          <p:cNvPicPr>
            <a:picLocks noChangeAspect="1" noChangeArrowheads="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168815" y="2808357"/>
            <a:ext cx="376056" cy="37605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ilueta de múltiples usuarios - Iconos gratis de personas">
            <a:extLst>
              <a:ext uri="{FF2B5EF4-FFF2-40B4-BE49-F238E27FC236}">
                <a16:creationId xmlns:a16="http://schemas.microsoft.com/office/drawing/2014/main" id="{6FDA32DB-E916-4134-A445-BC933A427CE1}"/>
              </a:ext>
            </a:extLst>
          </p:cNvPr>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266746" y="3760763"/>
            <a:ext cx="288927" cy="28892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Academy Icon #133270 - Free Icons Library">
            <a:extLst>
              <a:ext uri="{FF2B5EF4-FFF2-40B4-BE49-F238E27FC236}">
                <a16:creationId xmlns:a16="http://schemas.microsoft.com/office/drawing/2014/main" id="{6EF8AA44-F8C9-47DD-95F1-D11E611F982E}"/>
              </a:ext>
            </a:extLst>
          </p:cNvPr>
          <p:cNvPicPr>
            <a:picLocks noChangeAspect="1" noChangeArrowheads="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329936" y="2916030"/>
            <a:ext cx="323804" cy="323804"/>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592FBAB0-D636-B324-9884-F6054DB0BA2A}"/>
              </a:ext>
            </a:extLst>
          </p:cNvPr>
          <p:cNvSpPr txBox="1"/>
          <p:nvPr/>
        </p:nvSpPr>
        <p:spPr>
          <a:xfrm>
            <a:off x="2039999" y="1137504"/>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IE" sz="1400" b="1" noProof="0">
                <a:solidFill>
                  <a:srgbClr val="19616F"/>
                </a:solidFill>
                <a:latin typeface="Montserrat" panose="00000500000000000000" pitchFamily="2" charset="0"/>
              </a:rPr>
              <a:t>Stakeholder mapping</a:t>
            </a:r>
          </a:p>
        </p:txBody>
      </p:sp>
      <p:grpSp>
        <p:nvGrpSpPr>
          <p:cNvPr id="9" name="Group 248">
            <a:extLst>
              <a:ext uri="{FF2B5EF4-FFF2-40B4-BE49-F238E27FC236}">
                <a16:creationId xmlns:a16="http://schemas.microsoft.com/office/drawing/2014/main" id="{44840FCF-7CC7-611C-2525-BF2DED0FCE54}"/>
              </a:ext>
            </a:extLst>
          </p:cNvPr>
          <p:cNvGrpSpPr>
            <a:grpSpLocks noChangeAspect="1"/>
          </p:cNvGrpSpPr>
          <p:nvPr/>
        </p:nvGrpSpPr>
        <p:grpSpPr bwMode="auto">
          <a:xfrm>
            <a:off x="132053" y="601920"/>
            <a:ext cx="701313" cy="701303"/>
            <a:chOff x="3727" y="641"/>
            <a:chExt cx="226" cy="226"/>
          </a:xfrm>
          <a:solidFill>
            <a:srgbClr val="99DDEB"/>
          </a:solidFill>
        </p:grpSpPr>
        <p:sp>
          <p:nvSpPr>
            <p:cNvPr id="4" name="Freeform 249">
              <a:extLst>
                <a:ext uri="{FF2B5EF4-FFF2-40B4-BE49-F238E27FC236}">
                  <a16:creationId xmlns:a16="http://schemas.microsoft.com/office/drawing/2014/main" id="{485767BC-476A-1850-6CE1-02F6BAAB3789}"/>
                </a:ext>
              </a:extLst>
            </p:cNvPr>
            <p:cNvSpPr>
              <a:spLocks noEditPoints="1"/>
            </p:cNvSpPr>
            <p:nvPr/>
          </p:nvSpPr>
          <p:spPr bwMode="auto">
            <a:xfrm>
              <a:off x="3821" y="774"/>
              <a:ext cx="38" cy="26"/>
            </a:xfrm>
            <a:custGeom>
              <a:avLst/>
              <a:gdLst>
                <a:gd name="T0" fmla="*/ 209 w 238"/>
                <a:gd name="T1" fmla="*/ 0 h 168"/>
                <a:gd name="T2" fmla="*/ 29 w 238"/>
                <a:gd name="T3" fmla="*/ 0 h 168"/>
                <a:gd name="T4" fmla="*/ 0 w 238"/>
                <a:gd name="T5" fmla="*/ 28 h 168"/>
                <a:gd name="T6" fmla="*/ 0 w 238"/>
                <a:gd name="T7" fmla="*/ 139 h 168"/>
                <a:gd name="T8" fmla="*/ 29 w 238"/>
                <a:gd name="T9" fmla="*/ 168 h 168"/>
                <a:gd name="T10" fmla="*/ 209 w 238"/>
                <a:gd name="T11" fmla="*/ 168 h 168"/>
                <a:gd name="T12" fmla="*/ 238 w 238"/>
                <a:gd name="T13" fmla="*/ 139 h 168"/>
                <a:gd name="T14" fmla="*/ 238 w 238"/>
                <a:gd name="T15" fmla="*/ 28 h 168"/>
                <a:gd name="T16" fmla="*/ 209 w 238"/>
                <a:gd name="T17" fmla="*/ 0 h 168"/>
                <a:gd name="T18" fmla="*/ 175 w 238"/>
                <a:gd name="T19" fmla="*/ 131 h 168"/>
                <a:gd name="T20" fmla="*/ 63 w 238"/>
                <a:gd name="T21" fmla="*/ 131 h 168"/>
                <a:gd name="T22" fmla="*/ 47 w 238"/>
                <a:gd name="T23" fmla="*/ 116 h 168"/>
                <a:gd name="T24" fmla="*/ 63 w 238"/>
                <a:gd name="T25" fmla="*/ 100 h 168"/>
                <a:gd name="T26" fmla="*/ 175 w 238"/>
                <a:gd name="T27" fmla="*/ 100 h 168"/>
                <a:gd name="T28" fmla="*/ 190 w 238"/>
                <a:gd name="T29" fmla="*/ 116 h 168"/>
                <a:gd name="T30" fmla="*/ 175 w 238"/>
                <a:gd name="T31" fmla="*/ 131 h 168"/>
                <a:gd name="T32" fmla="*/ 175 w 238"/>
                <a:gd name="T33" fmla="*/ 68 h 168"/>
                <a:gd name="T34" fmla="*/ 63 w 238"/>
                <a:gd name="T35" fmla="*/ 68 h 168"/>
                <a:gd name="T36" fmla="*/ 47 w 238"/>
                <a:gd name="T37" fmla="*/ 52 h 168"/>
                <a:gd name="T38" fmla="*/ 63 w 238"/>
                <a:gd name="T39" fmla="*/ 37 h 168"/>
                <a:gd name="T40" fmla="*/ 175 w 238"/>
                <a:gd name="T41" fmla="*/ 37 h 168"/>
                <a:gd name="T42" fmla="*/ 190 w 238"/>
                <a:gd name="T43" fmla="*/ 52 h 168"/>
                <a:gd name="T44" fmla="*/ 175 w 238"/>
                <a:gd name="T45" fmla="*/ 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8" h="168">
                  <a:moveTo>
                    <a:pt x="209" y="0"/>
                  </a:moveTo>
                  <a:cubicBezTo>
                    <a:pt x="29" y="0"/>
                    <a:pt x="29" y="0"/>
                    <a:pt x="29" y="0"/>
                  </a:cubicBezTo>
                  <a:cubicBezTo>
                    <a:pt x="13" y="0"/>
                    <a:pt x="0" y="13"/>
                    <a:pt x="0" y="28"/>
                  </a:cubicBezTo>
                  <a:cubicBezTo>
                    <a:pt x="0" y="139"/>
                    <a:pt x="0" y="139"/>
                    <a:pt x="0" y="139"/>
                  </a:cubicBezTo>
                  <a:cubicBezTo>
                    <a:pt x="0" y="155"/>
                    <a:pt x="13" y="168"/>
                    <a:pt x="29" y="168"/>
                  </a:cubicBezTo>
                  <a:cubicBezTo>
                    <a:pt x="209" y="168"/>
                    <a:pt x="209" y="168"/>
                    <a:pt x="209" y="168"/>
                  </a:cubicBezTo>
                  <a:cubicBezTo>
                    <a:pt x="225" y="168"/>
                    <a:pt x="238" y="155"/>
                    <a:pt x="238" y="139"/>
                  </a:cubicBezTo>
                  <a:cubicBezTo>
                    <a:pt x="238" y="28"/>
                    <a:pt x="238" y="28"/>
                    <a:pt x="238" y="28"/>
                  </a:cubicBezTo>
                  <a:cubicBezTo>
                    <a:pt x="238" y="13"/>
                    <a:pt x="225" y="0"/>
                    <a:pt x="209" y="0"/>
                  </a:cubicBezTo>
                  <a:close/>
                  <a:moveTo>
                    <a:pt x="175" y="131"/>
                  </a:moveTo>
                  <a:cubicBezTo>
                    <a:pt x="63" y="131"/>
                    <a:pt x="63" y="131"/>
                    <a:pt x="63" y="131"/>
                  </a:cubicBezTo>
                  <a:cubicBezTo>
                    <a:pt x="54" y="131"/>
                    <a:pt x="47" y="124"/>
                    <a:pt x="47" y="116"/>
                  </a:cubicBezTo>
                  <a:cubicBezTo>
                    <a:pt x="47" y="107"/>
                    <a:pt x="54" y="100"/>
                    <a:pt x="63" y="100"/>
                  </a:cubicBezTo>
                  <a:cubicBezTo>
                    <a:pt x="175" y="100"/>
                    <a:pt x="175" y="100"/>
                    <a:pt x="175" y="100"/>
                  </a:cubicBezTo>
                  <a:cubicBezTo>
                    <a:pt x="183" y="100"/>
                    <a:pt x="190" y="107"/>
                    <a:pt x="190" y="116"/>
                  </a:cubicBezTo>
                  <a:cubicBezTo>
                    <a:pt x="190" y="124"/>
                    <a:pt x="183" y="131"/>
                    <a:pt x="175" y="131"/>
                  </a:cubicBezTo>
                  <a:close/>
                  <a:moveTo>
                    <a:pt x="175" y="68"/>
                  </a:moveTo>
                  <a:cubicBezTo>
                    <a:pt x="63" y="68"/>
                    <a:pt x="63" y="68"/>
                    <a:pt x="63" y="68"/>
                  </a:cubicBezTo>
                  <a:cubicBezTo>
                    <a:pt x="54" y="68"/>
                    <a:pt x="47" y="61"/>
                    <a:pt x="47" y="52"/>
                  </a:cubicBezTo>
                  <a:cubicBezTo>
                    <a:pt x="47" y="44"/>
                    <a:pt x="54" y="37"/>
                    <a:pt x="63" y="37"/>
                  </a:cubicBezTo>
                  <a:cubicBezTo>
                    <a:pt x="175" y="37"/>
                    <a:pt x="175" y="37"/>
                    <a:pt x="175" y="37"/>
                  </a:cubicBezTo>
                  <a:cubicBezTo>
                    <a:pt x="183" y="37"/>
                    <a:pt x="190" y="44"/>
                    <a:pt x="190" y="52"/>
                  </a:cubicBezTo>
                  <a:cubicBezTo>
                    <a:pt x="190" y="61"/>
                    <a:pt x="183" y="68"/>
                    <a:pt x="175"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sp>
          <p:nvSpPr>
            <p:cNvPr id="5" name="Freeform 250">
              <a:extLst>
                <a:ext uri="{FF2B5EF4-FFF2-40B4-BE49-F238E27FC236}">
                  <a16:creationId xmlns:a16="http://schemas.microsoft.com/office/drawing/2014/main" id="{EA1C7931-288D-E114-DAB1-0F0ED35490AC}"/>
                </a:ext>
              </a:extLst>
            </p:cNvPr>
            <p:cNvSpPr>
              <a:spLocks noEditPoints="1"/>
            </p:cNvSpPr>
            <p:nvPr/>
          </p:nvSpPr>
          <p:spPr bwMode="auto">
            <a:xfrm>
              <a:off x="3762" y="774"/>
              <a:ext cx="37" cy="26"/>
            </a:xfrm>
            <a:custGeom>
              <a:avLst/>
              <a:gdLst>
                <a:gd name="T0" fmla="*/ 209 w 237"/>
                <a:gd name="T1" fmla="*/ 0 h 168"/>
                <a:gd name="T2" fmla="*/ 28 w 237"/>
                <a:gd name="T3" fmla="*/ 0 h 168"/>
                <a:gd name="T4" fmla="*/ 0 w 237"/>
                <a:gd name="T5" fmla="*/ 28 h 168"/>
                <a:gd name="T6" fmla="*/ 0 w 237"/>
                <a:gd name="T7" fmla="*/ 139 h 168"/>
                <a:gd name="T8" fmla="*/ 28 w 237"/>
                <a:gd name="T9" fmla="*/ 168 h 168"/>
                <a:gd name="T10" fmla="*/ 209 w 237"/>
                <a:gd name="T11" fmla="*/ 168 h 168"/>
                <a:gd name="T12" fmla="*/ 237 w 237"/>
                <a:gd name="T13" fmla="*/ 139 h 168"/>
                <a:gd name="T14" fmla="*/ 237 w 237"/>
                <a:gd name="T15" fmla="*/ 28 h 168"/>
                <a:gd name="T16" fmla="*/ 209 w 237"/>
                <a:gd name="T17" fmla="*/ 0 h 168"/>
                <a:gd name="T18" fmla="*/ 174 w 237"/>
                <a:gd name="T19" fmla="*/ 131 h 168"/>
                <a:gd name="T20" fmla="*/ 62 w 237"/>
                <a:gd name="T21" fmla="*/ 131 h 168"/>
                <a:gd name="T22" fmla="*/ 47 w 237"/>
                <a:gd name="T23" fmla="*/ 116 h 168"/>
                <a:gd name="T24" fmla="*/ 62 w 237"/>
                <a:gd name="T25" fmla="*/ 100 h 168"/>
                <a:gd name="T26" fmla="*/ 174 w 237"/>
                <a:gd name="T27" fmla="*/ 100 h 168"/>
                <a:gd name="T28" fmla="*/ 190 w 237"/>
                <a:gd name="T29" fmla="*/ 116 h 168"/>
                <a:gd name="T30" fmla="*/ 174 w 237"/>
                <a:gd name="T31" fmla="*/ 131 h 168"/>
                <a:gd name="T32" fmla="*/ 174 w 237"/>
                <a:gd name="T33" fmla="*/ 68 h 168"/>
                <a:gd name="T34" fmla="*/ 62 w 237"/>
                <a:gd name="T35" fmla="*/ 68 h 168"/>
                <a:gd name="T36" fmla="*/ 47 w 237"/>
                <a:gd name="T37" fmla="*/ 52 h 168"/>
                <a:gd name="T38" fmla="*/ 62 w 237"/>
                <a:gd name="T39" fmla="*/ 37 h 168"/>
                <a:gd name="T40" fmla="*/ 174 w 237"/>
                <a:gd name="T41" fmla="*/ 37 h 168"/>
                <a:gd name="T42" fmla="*/ 190 w 237"/>
                <a:gd name="T43" fmla="*/ 52 h 168"/>
                <a:gd name="T44" fmla="*/ 174 w 237"/>
                <a:gd name="T45" fmla="*/ 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7" h="168">
                  <a:moveTo>
                    <a:pt x="209" y="0"/>
                  </a:moveTo>
                  <a:cubicBezTo>
                    <a:pt x="28" y="0"/>
                    <a:pt x="28" y="0"/>
                    <a:pt x="28" y="0"/>
                  </a:cubicBezTo>
                  <a:cubicBezTo>
                    <a:pt x="13" y="0"/>
                    <a:pt x="0" y="13"/>
                    <a:pt x="0" y="28"/>
                  </a:cubicBezTo>
                  <a:cubicBezTo>
                    <a:pt x="0" y="139"/>
                    <a:pt x="0" y="139"/>
                    <a:pt x="0" y="139"/>
                  </a:cubicBezTo>
                  <a:cubicBezTo>
                    <a:pt x="0" y="155"/>
                    <a:pt x="13" y="168"/>
                    <a:pt x="28" y="168"/>
                  </a:cubicBezTo>
                  <a:cubicBezTo>
                    <a:pt x="209" y="168"/>
                    <a:pt x="209" y="168"/>
                    <a:pt x="209" y="168"/>
                  </a:cubicBezTo>
                  <a:cubicBezTo>
                    <a:pt x="224" y="168"/>
                    <a:pt x="237" y="155"/>
                    <a:pt x="237" y="139"/>
                  </a:cubicBezTo>
                  <a:cubicBezTo>
                    <a:pt x="237" y="28"/>
                    <a:pt x="237" y="28"/>
                    <a:pt x="237" y="28"/>
                  </a:cubicBezTo>
                  <a:cubicBezTo>
                    <a:pt x="237" y="13"/>
                    <a:pt x="224" y="0"/>
                    <a:pt x="209" y="0"/>
                  </a:cubicBezTo>
                  <a:close/>
                  <a:moveTo>
                    <a:pt x="174" y="131"/>
                  </a:moveTo>
                  <a:cubicBezTo>
                    <a:pt x="62" y="131"/>
                    <a:pt x="62" y="131"/>
                    <a:pt x="62" y="131"/>
                  </a:cubicBezTo>
                  <a:cubicBezTo>
                    <a:pt x="54" y="131"/>
                    <a:pt x="47" y="124"/>
                    <a:pt x="47" y="116"/>
                  </a:cubicBezTo>
                  <a:cubicBezTo>
                    <a:pt x="47" y="107"/>
                    <a:pt x="54" y="100"/>
                    <a:pt x="62" y="100"/>
                  </a:cubicBezTo>
                  <a:cubicBezTo>
                    <a:pt x="174" y="100"/>
                    <a:pt x="174" y="100"/>
                    <a:pt x="174" y="100"/>
                  </a:cubicBezTo>
                  <a:cubicBezTo>
                    <a:pt x="183" y="100"/>
                    <a:pt x="190" y="107"/>
                    <a:pt x="190" y="116"/>
                  </a:cubicBezTo>
                  <a:cubicBezTo>
                    <a:pt x="190" y="124"/>
                    <a:pt x="183" y="131"/>
                    <a:pt x="174" y="131"/>
                  </a:cubicBezTo>
                  <a:close/>
                  <a:moveTo>
                    <a:pt x="174" y="68"/>
                  </a:moveTo>
                  <a:cubicBezTo>
                    <a:pt x="62" y="68"/>
                    <a:pt x="62" y="68"/>
                    <a:pt x="62" y="68"/>
                  </a:cubicBezTo>
                  <a:cubicBezTo>
                    <a:pt x="54" y="68"/>
                    <a:pt x="47" y="61"/>
                    <a:pt x="47" y="52"/>
                  </a:cubicBezTo>
                  <a:cubicBezTo>
                    <a:pt x="47" y="44"/>
                    <a:pt x="54" y="37"/>
                    <a:pt x="62" y="37"/>
                  </a:cubicBezTo>
                  <a:cubicBezTo>
                    <a:pt x="174" y="37"/>
                    <a:pt x="174" y="37"/>
                    <a:pt x="174" y="37"/>
                  </a:cubicBezTo>
                  <a:cubicBezTo>
                    <a:pt x="183" y="37"/>
                    <a:pt x="190" y="44"/>
                    <a:pt x="190" y="52"/>
                  </a:cubicBezTo>
                  <a:cubicBezTo>
                    <a:pt x="190" y="61"/>
                    <a:pt x="183" y="68"/>
                    <a:pt x="174"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sp>
          <p:nvSpPr>
            <p:cNvPr id="6" name="Freeform 251">
              <a:extLst>
                <a:ext uri="{FF2B5EF4-FFF2-40B4-BE49-F238E27FC236}">
                  <a16:creationId xmlns:a16="http://schemas.microsoft.com/office/drawing/2014/main" id="{EA4510EB-C32A-096E-7CAD-5B45542D4657}"/>
                </a:ext>
              </a:extLst>
            </p:cNvPr>
            <p:cNvSpPr>
              <a:spLocks noEditPoints="1"/>
            </p:cNvSpPr>
            <p:nvPr/>
          </p:nvSpPr>
          <p:spPr bwMode="auto">
            <a:xfrm>
              <a:off x="3808" y="684"/>
              <a:ext cx="65" cy="36"/>
            </a:xfrm>
            <a:custGeom>
              <a:avLst/>
              <a:gdLst>
                <a:gd name="T0" fmla="*/ 28 w 417"/>
                <a:gd name="T1" fmla="*/ 227 h 227"/>
                <a:gd name="T2" fmla="*/ 388 w 417"/>
                <a:gd name="T3" fmla="*/ 227 h 227"/>
                <a:gd name="T4" fmla="*/ 417 w 417"/>
                <a:gd name="T5" fmla="*/ 199 h 227"/>
                <a:gd name="T6" fmla="*/ 417 w 417"/>
                <a:gd name="T7" fmla="*/ 28 h 227"/>
                <a:gd name="T8" fmla="*/ 388 w 417"/>
                <a:gd name="T9" fmla="*/ 0 h 227"/>
                <a:gd name="T10" fmla="*/ 28 w 417"/>
                <a:gd name="T11" fmla="*/ 0 h 227"/>
                <a:gd name="T12" fmla="*/ 0 w 417"/>
                <a:gd name="T13" fmla="*/ 28 h 227"/>
                <a:gd name="T14" fmla="*/ 0 w 417"/>
                <a:gd name="T15" fmla="*/ 199 h 227"/>
                <a:gd name="T16" fmla="*/ 28 w 417"/>
                <a:gd name="T17" fmla="*/ 227 h 227"/>
                <a:gd name="T18" fmla="*/ 74 w 417"/>
                <a:gd name="T19" fmla="*/ 40 h 227"/>
                <a:gd name="T20" fmla="*/ 342 w 417"/>
                <a:gd name="T21" fmla="*/ 40 h 227"/>
                <a:gd name="T22" fmla="*/ 358 w 417"/>
                <a:gd name="T23" fmla="*/ 55 h 227"/>
                <a:gd name="T24" fmla="*/ 342 w 417"/>
                <a:gd name="T25" fmla="*/ 71 h 227"/>
                <a:gd name="T26" fmla="*/ 74 w 417"/>
                <a:gd name="T27" fmla="*/ 71 h 227"/>
                <a:gd name="T28" fmla="*/ 58 w 417"/>
                <a:gd name="T29" fmla="*/ 55 h 227"/>
                <a:gd name="T30" fmla="*/ 74 w 417"/>
                <a:gd name="T31" fmla="*/ 40 h 227"/>
                <a:gd name="T32" fmla="*/ 74 w 417"/>
                <a:gd name="T33" fmla="*/ 98 h 227"/>
                <a:gd name="T34" fmla="*/ 342 w 417"/>
                <a:gd name="T35" fmla="*/ 98 h 227"/>
                <a:gd name="T36" fmla="*/ 358 w 417"/>
                <a:gd name="T37" fmla="*/ 113 h 227"/>
                <a:gd name="T38" fmla="*/ 342 w 417"/>
                <a:gd name="T39" fmla="*/ 129 h 227"/>
                <a:gd name="T40" fmla="*/ 74 w 417"/>
                <a:gd name="T41" fmla="*/ 129 h 227"/>
                <a:gd name="T42" fmla="*/ 58 w 417"/>
                <a:gd name="T43" fmla="*/ 113 h 227"/>
                <a:gd name="T44" fmla="*/ 74 w 417"/>
                <a:gd name="T45" fmla="*/ 98 h 227"/>
                <a:gd name="T46" fmla="*/ 74 w 417"/>
                <a:gd name="T47" fmla="*/ 156 h 227"/>
                <a:gd name="T48" fmla="*/ 342 w 417"/>
                <a:gd name="T49" fmla="*/ 156 h 227"/>
                <a:gd name="T50" fmla="*/ 358 w 417"/>
                <a:gd name="T51" fmla="*/ 172 h 227"/>
                <a:gd name="T52" fmla="*/ 342 w 417"/>
                <a:gd name="T53" fmla="*/ 187 h 227"/>
                <a:gd name="T54" fmla="*/ 74 w 417"/>
                <a:gd name="T55" fmla="*/ 187 h 227"/>
                <a:gd name="T56" fmla="*/ 58 w 417"/>
                <a:gd name="T57" fmla="*/ 172 h 227"/>
                <a:gd name="T58" fmla="*/ 74 w 417"/>
                <a:gd name="T59" fmla="*/ 15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7" h="227">
                  <a:moveTo>
                    <a:pt x="28" y="227"/>
                  </a:moveTo>
                  <a:cubicBezTo>
                    <a:pt x="388" y="227"/>
                    <a:pt x="388" y="227"/>
                    <a:pt x="388" y="227"/>
                  </a:cubicBezTo>
                  <a:cubicBezTo>
                    <a:pt x="404" y="227"/>
                    <a:pt x="417" y="214"/>
                    <a:pt x="417" y="199"/>
                  </a:cubicBezTo>
                  <a:cubicBezTo>
                    <a:pt x="417" y="28"/>
                    <a:pt x="417" y="28"/>
                    <a:pt x="417" y="28"/>
                  </a:cubicBezTo>
                  <a:cubicBezTo>
                    <a:pt x="417" y="12"/>
                    <a:pt x="404" y="0"/>
                    <a:pt x="388" y="0"/>
                  </a:cubicBezTo>
                  <a:cubicBezTo>
                    <a:pt x="28" y="0"/>
                    <a:pt x="28" y="0"/>
                    <a:pt x="28" y="0"/>
                  </a:cubicBezTo>
                  <a:cubicBezTo>
                    <a:pt x="12" y="0"/>
                    <a:pt x="0" y="12"/>
                    <a:pt x="0" y="28"/>
                  </a:cubicBezTo>
                  <a:cubicBezTo>
                    <a:pt x="0" y="199"/>
                    <a:pt x="0" y="199"/>
                    <a:pt x="0" y="199"/>
                  </a:cubicBezTo>
                  <a:cubicBezTo>
                    <a:pt x="0" y="214"/>
                    <a:pt x="12" y="227"/>
                    <a:pt x="28" y="227"/>
                  </a:cubicBezTo>
                  <a:close/>
                  <a:moveTo>
                    <a:pt x="74" y="40"/>
                  </a:moveTo>
                  <a:cubicBezTo>
                    <a:pt x="342" y="40"/>
                    <a:pt x="342" y="40"/>
                    <a:pt x="342" y="40"/>
                  </a:cubicBezTo>
                  <a:cubicBezTo>
                    <a:pt x="351" y="40"/>
                    <a:pt x="358" y="46"/>
                    <a:pt x="358" y="55"/>
                  </a:cubicBezTo>
                  <a:cubicBezTo>
                    <a:pt x="358" y="64"/>
                    <a:pt x="351" y="71"/>
                    <a:pt x="342" y="71"/>
                  </a:cubicBezTo>
                  <a:cubicBezTo>
                    <a:pt x="74" y="71"/>
                    <a:pt x="74" y="71"/>
                    <a:pt x="74" y="71"/>
                  </a:cubicBezTo>
                  <a:cubicBezTo>
                    <a:pt x="65" y="71"/>
                    <a:pt x="58" y="64"/>
                    <a:pt x="58" y="55"/>
                  </a:cubicBezTo>
                  <a:cubicBezTo>
                    <a:pt x="58" y="46"/>
                    <a:pt x="65" y="40"/>
                    <a:pt x="74" y="40"/>
                  </a:cubicBezTo>
                  <a:close/>
                  <a:moveTo>
                    <a:pt x="74" y="98"/>
                  </a:moveTo>
                  <a:cubicBezTo>
                    <a:pt x="342" y="98"/>
                    <a:pt x="342" y="98"/>
                    <a:pt x="342" y="98"/>
                  </a:cubicBezTo>
                  <a:cubicBezTo>
                    <a:pt x="351" y="98"/>
                    <a:pt x="358" y="105"/>
                    <a:pt x="358" y="113"/>
                  </a:cubicBezTo>
                  <a:cubicBezTo>
                    <a:pt x="358" y="122"/>
                    <a:pt x="351" y="129"/>
                    <a:pt x="342" y="129"/>
                  </a:cubicBezTo>
                  <a:cubicBezTo>
                    <a:pt x="74" y="129"/>
                    <a:pt x="74" y="129"/>
                    <a:pt x="74" y="129"/>
                  </a:cubicBezTo>
                  <a:cubicBezTo>
                    <a:pt x="65" y="129"/>
                    <a:pt x="58" y="122"/>
                    <a:pt x="58" y="113"/>
                  </a:cubicBezTo>
                  <a:cubicBezTo>
                    <a:pt x="58" y="105"/>
                    <a:pt x="65" y="98"/>
                    <a:pt x="74" y="98"/>
                  </a:cubicBezTo>
                  <a:close/>
                  <a:moveTo>
                    <a:pt x="74" y="156"/>
                  </a:moveTo>
                  <a:cubicBezTo>
                    <a:pt x="342" y="156"/>
                    <a:pt x="342" y="156"/>
                    <a:pt x="342" y="156"/>
                  </a:cubicBezTo>
                  <a:cubicBezTo>
                    <a:pt x="351" y="156"/>
                    <a:pt x="358" y="163"/>
                    <a:pt x="358" y="172"/>
                  </a:cubicBezTo>
                  <a:cubicBezTo>
                    <a:pt x="358" y="180"/>
                    <a:pt x="351" y="187"/>
                    <a:pt x="342" y="187"/>
                  </a:cubicBezTo>
                  <a:cubicBezTo>
                    <a:pt x="74" y="187"/>
                    <a:pt x="74" y="187"/>
                    <a:pt x="74" y="187"/>
                  </a:cubicBezTo>
                  <a:cubicBezTo>
                    <a:pt x="65" y="187"/>
                    <a:pt x="58" y="180"/>
                    <a:pt x="58" y="172"/>
                  </a:cubicBezTo>
                  <a:cubicBezTo>
                    <a:pt x="58" y="163"/>
                    <a:pt x="65" y="156"/>
                    <a:pt x="74" y="1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sp>
          <p:nvSpPr>
            <p:cNvPr id="7" name="Freeform 252">
              <a:extLst>
                <a:ext uri="{FF2B5EF4-FFF2-40B4-BE49-F238E27FC236}">
                  <a16:creationId xmlns:a16="http://schemas.microsoft.com/office/drawing/2014/main" id="{EB97BD58-F6E3-2C03-26C1-8B176B5E6FEC}"/>
                </a:ext>
              </a:extLst>
            </p:cNvPr>
            <p:cNvSpPr>
              <a:spLocks noEditPoints="1"/>
            </p:cNvSpPr>
            <p:nvPr/>
          </p:nvSpPr>
          <p:spPr bwMode="auto">
            <a:xfrm>
              <a:off x="3727" y="641"/>
              <a:ext cx="226" cy="226"/>
            </a:xfrm>
            <a:custGeom>
              <a:avLst/>
              <a:gdLst>
                <a:gd name="T0" fmla="*/ 0 w 1450"/>
                <a:gd name="T1" fmla="*/ 725 h 1450"/>
                <a:gd name="T2" fmla="*/ 1450 w 1450"/>
                <a:gd name="T3" fmla="*/ 725 h 1450"/>
                <a:gd name="T4" fmla="*/ 486 w 1450"/>
                <a:gd name="T5" fmla="*/ 306 h 1450"/>
                <a:gd name="T6" fmla="*/ 905 w 1450"/>
                <a:gd name="T7" fmla="*/ 247 h 1450"/>
                <a:gd name="T8" fmla="*/ 965 w 1450"/>
                <a:gd name="T9" fmla="*/ 477 h 1450"/>
                <a:gd name="T10" fmla="*/ 545 w 1450"/>
                <a:gd name="T11" fmla="*/ 536 h 1450"/>
                <a:gd name="T12" fmla="*/ 486 w 1450"/>
                <a:gd name="T13" fmla="*/ 306 h 1450"/>
                <a:gd name="T14" fmla="*/ 358 w 1450"/>
                <a:gd name="T15" fmla="*/ 699 h 1450"/>
                <a:gd name="T16" fmla="*/ 709 w 1450"/>
                <a:gd name="T17" fmla="*/ 581 h 1450"/>
                <a:gd name="T18" fmla="*/ 740 w 1450"/>
                <a:gd name="T19" fmla="*/ 581 h 1450"/>
                <a:gd name="T20" fmla="*/ 1092 w 1450"/>
                <a:gd name="T21" fmla="*/ 699 h 1450"/>
                <a:gd name="T22" fmla="*/ 1124 w 1450"/>
                <a:gd name="T23" fmla="*/ 780 h 1450"/>
                <a:gd name="T24" fmla="*/ 1093 w 1450"/>
                <a:gd name="T25" fmla="*/ 780 h 1450"/>
                <a:gd name="T26" fmla="*/ 740 w 1450"/>
                <a:gd name="T27" fmla="*/ 731 h 1450"/>
                <a:gd name="T28" fmla="*/ 725 w 1450"/>
                <a:gd name="T29" fmla="*/ 796 h 1450"/>
                <a:gd name="T30" fmla="*/ 709 w 1450"/>
                <a:gd name="T31" fmla="*/ 731 h 1450"/>
                <a:gd name="T32" fmla="*/ 357 w 1450"/>
                <a:gd name="T33" fmla="*/ 780 h 1450"/>
                <a:gd name="T34" fmla="*/ 326 w 1450"/>
                <a:gd name="T35" fmla="*/ 780 h 1450"/>
                <a:gd name="T36" fmla="*/ 491 w 1450"/>
                <a:gd name="T37" fmla="*/ 992 h 1450"/>
                <a:gd name="T38" fmla="*/ 251 w 1450"/>
                <a:gd name="T39" fmla="*/ 1052 h 1450"/>
                <a:gd name="T40" fmla="*/ 192 w 1450"/>
                <a:gd name="T41" fmla="*/ 881 h 1450"/>
                <a:gd name="T42" fmla="*/ 432 w 1450"/>
                <a:gd name="T43" fmla="*/ 822 h 1450"/>
                <a:gd name="T44" fmla="*/ 491 w 1450"/>
                <a:gd name="T45" fmla="*/ 992 h 1450"/>
                <a:gd name="T46" fmla="*/ 815 w 1450"/>
                <a:gd name="T47" fmla="*/ 1052 h 1450"/>
                <a:gd name="T48" fmla="*/ 575 w 1450"/>
                <a:gd name="T49" fmla="*/ 992 h 1450"/>
                <a:gd name="T50" fmla="*/ 635 w 1450"/>
                <a:gd name="T51" fmla="*/ 822 h 1450"/>
                <a:gd name="T52" fmla="*/ 875 w 1450"/>
                <a:gd name="T53" fmla="*/ 881 h 1450"/>
                <a:gd name="T54" fmla="*/ 1199 w 1450"/>
                <a:gd name="T55" fmla="*/ 1052 h 1450"/>
                <a:gd name="T56" fmla="*/ 959 w 1450"/>
                <a:gd name="T57" fmla="*/ 992 h 1450"/>
                <a:gd name="T58" fmla="*/ 1018 w 1450"/>
                <a:gd name="T59" fmla="*/ 822 h 1450"/>
                <a:gd name="T60" fmla="*/ 1258 w 1450"/>
                <a:gd name="T61" fmla="*/ 881 h 1450"/>
                <a:gd name="T62" fmla="*/ 1199 w 1450"/>
                <a:gd name="T63" fmla="*/ 1052 h 1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50" h="1450">
                  <a:moveTo>
                    <a:pt x="725" y="0"/>
                  </a:moveTo>
                  <a:cubicBezTo>
                    <a:pt x="325" y="0"/>
                    <a:pt x="0" y="324"/>
                    <a:pt x="0" y="725"/>
                  </a:cubicBezTo>
                  <a:cubicBezTo>
                    <a:pt x="0" y="1125"/>
                    <a:pt x="325" y="1450"/>
                    <a:pt x="725" y="1450"/>
                  </a:cubicBezTo>
                  <a:cubicBezTo>
                    <a:pt x="1125" y="1450"/>
                    <a:pt x="1450" y="1125"/>
                    <a:pt x="1450" y="725"/>
                  </a:cubicBezTo>
                  <a:cubicBezTo>
                    <a:pt x="1450" y="324"/>
                    <a:pt x="1125" y="0"/>
                    <a:pt x="725" y="0"/>
                  </a:cubicBezTo>
                  <a:close/>
                  <a:moveTo>
                    <a:pt x="486" y="306"/>
                  </a:moveTo>
                  <a:cubicBezTo>
                    <a:pt x="486" y="273"/>
                    <a:pt x="512" y="247"/>
                    <a:pt x="545" y="247"/>
                  </a:cubicBezTo>
                  <a:cubicBezTo>
                    <a:pt x="905" y="247"/>
                    <a:pt x="905" y="247"/>
                    <a:pt x="905" y="247"/>
                  </a:cubicBezTo>
                  <a:cubicBezTo>
                    <a:pt x="938" y="247"/>
                    <a:pt x="965" y="273"/>
                    <a:pt x="965" y="306"/>
                  </a:cubicBezTo>
                  <a:cubicBezTo>
                    <a:pt x="965" y="477"/>
                    <a:pt x="965" y="477"/>
                    <a:pt x="965" y="477"/>
                  </a:cubicBezTo>
                  <a:cubicBezTo>
                    <a:pt x="965" y="510"/>
                    <a:pt x="938" y="536"/>
                    <a:pt x="905" y="536"/>
                  </a:cubicBezTo>
                  <a:cubicBezTo>
                    <a:pt x="545" y="536"/>
                    <a:pt x="545" y="536"/>
                    <a:pt x="545" y="536"/>
                  </a:cubicBezTo>
                  <a:cubicBezTo>
                    <a:pt x="512" y="536"/>
                    <a:pt x="486" y="510"/>
                    <a:pt x="486" y="477"/>
                  </a:cubicBezTo>
                  <a:lnTo>
                    <a:pt x="486" y="306"/>
                  </a:lnTo>
                  <a:close/>
                  <a:moveTo>
                    <a:pt x="326" y="731"/>
                  </a:moveTo>
                  <a:cubicBezTo>
                    <a:pt x="326" y="713"/>
                    <a:pt x="340" y="699"/>
                    <a:pt x="358" y="699"/>
                  </a:cubicBezTo>
                  <a:cubicBezTo>
                    <a:pt x="709" y="699"/>
                    <a:pt x="709" y="699"/>
                    <a:pt x="709" y="699"/>
                  </a:cubicBezTo>
                  <a:cubicBezTo>
                    <a:pt x="709" y="581"/>
                    <a:pt x="709" y="581"/>
                    <a:pt x="709" y="581"/>
                  </a:cubicBezTo>
                  <a:cubicBezTo>
                    <a:pt x="709" y="572"/>
                    <a:pt x="716" y="565"/>
                    <a:pt x="725" y="565"/>
                  </a:cubicBezTo>
                  <a:cubicBezTo>
                    <a:pt x="733" y="565"/>
                    <a:pt x="740" y="572"/>
                    <a:pt x="740" y="581"/>
                  </a:cubicBezTo>
                  <a:cubicBezTo>
                    <a:pt x="740" y="699"/>
                    <a:pt x="740" y="699"/>
                    <a:pt x="740" y="699"/>
                  </a:cubicBezTo>
                  <a:cubicBezTo>
                    <a:pt x="1092" y="699"/>
                    <a:pt x="1092" y="699"/>
                    <a:pt x="1092" y="699"/>
                  </a:cubicBezTo>
                  <a:cubicBezTo>
                    <a:pt x="1110" y="699"/>
                    <a:pt x="1124" y="713"/>
                    <a:pt x="1124" y="731"/>
                  </a:cubicBezTo>
                  <a:cubicBezTo>
                    <a:pt x="1124" y="780"/>
                    <a:pt x="1124" y="780"/>
                    <a:pt x="1124" y="780"/>
                  </a:cubicBezTo>
                  <a:cubicBezTo>
                    <a:pt x="1124" y="789"/>
                    <a:pt x="1117" y="796"/>
                    <a:pt x="1109" y="796"/>
                  </a:cubicBezTo>
                  <a:cubicBezTo>
                    <a:pt x="1100" y="796"/>
                    <a:pt x="1093" y="789"/>
                    <a:pt x="1093" y="780"/>
                  </a:cubicBezTo>
                  <a:cubicBezTo>
                    <a:pt x="1093" y="731"/>
                    <a:pt x="1093" y="731"/>
                    <a:pt x="1093" y="731"/>
                  </a:cubicBezTo>
                  <a:cubicBezTo>
                    <a:pt x="740" y="731"/>
                    <a:pt x="740" y="731"/>
                    <a:pt x="740" y="731"/>
                  </a:cubicBezTo>
                  <a:cubicBezTo>
                    <a:pt x="740" y="780"/>
                    <a:pt x="740" y="780"/>
                    <a:pt x="740" y="780"/>
                  </a:cubicBezTo>
                  <a:cubicBezTo>
                    <a:pt x="740" y="789"/>
                    <a:pt x="733" y="796"/>
                    <a:pt x="725" y="796"/>
                  </a:cubicBezTo>
                  <a:cubicBezTo>
                    <a:pt x="716" y="796"/>
                    <a:pt x="709" y="789"/>
                    <a:pt x="709" y="780"/>
                  </a:cubicBezTo>
                  <a:cubicBezTo>
                    <a:pt x="709" y="731"/>
                    <a:pt x="709" y="731"/>
                    <a:pt x="709" y="731"/>
                  </a:cubicBezTo>
                  <a:cubicBezTo>
                    <a:pt x="358" y="730"/>
                    <a:pt x="358" y="730"/>
                    <a:pt x="358" y="730"/>
                  </a:cubicBezTo>
                  <a:cubicBezTo>
                    <a:pt x="357" y="780"/>
                    <a:pt x="357" y="780"/>
                    <a:pt x="357" y="780"/>
                  </a:cubicBezTo>
                  <a:cubicBezTo>
                    <a:pt x="357" y="789"/>
                    <a:pt x="350" y="796"/>
                    <a:pt x="341" y="796"/>
                  </a:cubicBezTo>
                  <a:cubicBezTo>
                    <a:pt x="333" y="796"/>
                    <a:pt x="326" y="789"/>
                    <a:pt x="326" y="780"/>
                  </a:cubicBezTo>
                  <a:lnTo>
                    <a:pt x="326" y="731"/>
                  </a:lnTo>
                  <a:close/>
                  <a:moveTo>
                    <a:pt x="491" y="992"/>
                  </a:moveTo>
                  <a:cubicBezTo>
                    <a:pt x="491" y="1025"/>
                    <a:pt x="464" y="1052"/>
                    <a:pt x="432" y="1052"/>
                  </a:cubicBezTo>
                  <a:cubicBezTo>
                    <a:pt x="251" y="1052"/>
                    <a:pt x="251" y="1052"/>
                    <a:pt x="251" y="1052"/>
                  </a:cubicBezTo>
                  <a:cubicBezTo>
                    <a:pt x="218" y="1052"/>
                    <a:pt x="192" y="1025"/>
                    <a:pt x="192" y="992"/>
                  </a:cubicBezTo>
                  <a:cubicBezTo>
                    <a:pt x="192" y="881"/>
                    <a:pt x="192" y="881"/>
                    <a:pt x="192" y="881"/>
                  </a:cubicBezTo>
                  <a:cubicBezTo>
                    <a:pt x="192" y="848"/>
                    <a:pt x="218" y="822"/>
                    <a:pt x="251" y="822"/>
                  </a:cubicBezTo>
                  <a:cubicBezTo>
                    <a:pt x="432" y="822"/>
                    <a:pt x="432" y="822"/>
                    <a:pt x="432" y="822"/>
                  </a:cubicBezTo>
                  <a:cubicBezTo>
                    <a:pt x="464" y="822"/>
                    <a:pt x="491" y="848"/>
                    <a:pt x="491" y="881"/>
                  </a:cubicBezTo>
                  <a:lnTo>
                    <a:pt x="491" y="992"/>
                  </a:lnTo>
                  <a:close/>
                  <a:moveTo>
                    <a:pt x="875" y="992"/>
                  </a:moveTo>
                  <a:cubicBezTo>
                    <a:pt x="875" y="1025"/>
                    <a:pt x="848" y="1052"/>
                    <a:pt x="815" y="1052"/>
                  </a:cubicBezTo>
                  <a:cubicBezTo>
                    <a:pt x="635" y="1052"/>
                    <a:pt x="635" y="1052"/>
                    <a:pt x="635" y="1052"/>
                  </a:cubicBezTo>
                  <a:cubicBezTo>
                    <a:pt x="602" y="1052"/>
                    <a:pt x="575" y="1025"/>
                    <a:pt x="575" y="992"/>
                  </a:cubicBezTo>
                  <a:cubicBezTo>
                    <a:pt x="575" y="881"/>
                    <a:pt x="575" y="881"/>
                    <a:pt x="575" y="881"/>
                  </a:cubicBezTo>
                  <a:cubicBezTo>
                    <a:pt x="575" y="848"/>
                    <a:pt x="602" y="822"/>
                    <a:pt x="635" y="822"/>
                  </a:cubicBezTo>
                  <a:cubicBezTo>
                    <a:pt x="815" y="822"/>
                    <a:pt x="815" y="822"/>
                    <a:pt x="815" y="822"/>
                  </a:cubicBezTo>
                  <a:cubicBezTo>
                    <a:pt x="848" y="822"/>
                    <a:pt x="875" y="848"/>
                    <a:pt x="875" y="881"/>
                  </a:cubicBezTo>
                  <a:lnTo>
                    <a:pt x="875" y="992"/>
                  </a:lnTo>
                  <a:close/>
                  <a:moveTo>
                    <a:pt x="1199" y="1052"/>
                  </a:moveTo>
                  <a:cubicBezTo>
                    <a:pt x="1018" y="1052"/>
                    <a:pt x="1018" y="1052"/>
                    <a:pt x="1018" y="1052"/>
                  </a:cubicBezTo>
                  <a:cubicBezTo>
                    <a:pt x="985" y="1052"/>
                    <a:pt x="959" y="1025"/>
                    <a:pt x="959" y="992"/>
                  </a:cubicBezTo>
                  <a:cubicBezTo>
                    <a:pt x="959" y="881"/>
                    <a:pt x="959" y="881"/>
                    <a:pt x="959" y="881"/>
                  </a:cubicBezTo>
                  <a:cubicBezTo>
                    <a:pt x="959" y="848"/>
                    <a:pt x="985" y="822"/>
                    <a:pt x="1018" y="822"/>
                  </a:cubicBezTo>
                  <a:cubicBezTo>
                    <a:pt x="1199" y="822"/>
                    <a:pt x="1199" y="822"/>
                    <a:pt x="1199" y="822"/>
                  </a:cubicBezTo>
                  <a:cubicBezTo>
                    <a:pt x="1232" y="822"/>
                    <a:pt x="1258" y="848"/>
                    <a:pt x="1258" y="881"/>
                  </a:cubicBezTo>
                  <a:cubicBezTo>
                    <a:pt x="1258" y="992"/>
                    <a:pt x="1258" y="992"/>
                    <a:pt x="1258" y="992"/>
                  </a:cubicBezTo>
                  <a:cubicBezTo>
                    <a:pt x="1258" y="1025"/>
                    <a:pt x="1232" y="1052"/>
                    <a:pt x="1199" y="10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sp>
          <p:nvSpPr>
            <p:cNvPr id="8" name="Freeform 253">
              <a:extLst>
                <a:ext uri="{FF2B5EF4-FFF2-40B4-BE49-F238E27FC236}">
                  <a16:creationId xmlns:a16="http://schemas.microsoft.com/office/drawing/2014/main" id="{1194F6FC-9F46-D04A-087D-245ED058461F}"/>
                </a:ext>
              </a:extLst>
            </p:cNvPr>
            <p:cNvSpPr>
              <a:spLocks noEditPoints="1"/>
            </p:cNvSpPr>
            <p:nvPr/>
          </p:nvSpPr>
          <p:spPr bwMode="auto">
            <a:xfrm>
              <a:off x="3881" y="774"/>
              <a:ext cx="37" cy="26"/>
            </a:xfrm>
            <a:custGeom>
              <a:avLst/>
              <a:gdLst>
                <a:gd name="T0" fmla="*/ 209 w 237"/>
                <a:gd name="T1" fmla="*/ 0 h 168"/>
                <a:gd name="T2" fmla="*/ 28 w 237"/>
                <a:gd name="T3" fmla="*/ 0 h 168"/>
                <a:gd name="T4" fmla="*/ 0 w 237"/>
                <a:gd name="T5" fmla="*/ 28 h 168"/>
                <a:gd name="T6" fmla="*/ 0 w 237"/>
                <a:gd name="T7" fmla="*/ 139 h 168"/>
                <a:gd name="T8" fmla="*/ 28 w 237"/>
                <a:gd name="T9" fmla="*/ 168 h 168"/>
                <a:gd name="T10" fmla="*/ 209 w 237"/>
                <a:gd name="T11" fmla="*/ 168 h 168"/>
                <a:gd name="T12" fmla="*/ 237 w 237"/>
                <a:gd name="T13" fmla="*/ 139 h 168"/>
                <a:gd name="T14" fmla="*/ 237 w 237"/>
                <a:gd name="T15" fmla="*/ 28 h 168"/>
                <a:gd name="T16" fmla="*/ 209 w 237"/>
                <a:gd name="T17" fmla="*/ 0 h 168"/>
                <a:gd name="T18" fmla="*/ 174 w 237"/>
                <a:gd name="T19" fmla="*/ 131 h 168"/>
                <a:gd name="T20" fmla="*/ 63 w 237"/>
                <a:gd name="T21" fmla="*/ 131 h 168"/>
                <a:gd name="T22" fmla="*/ 47 w 237"/>
                <a:gd name="T23" fmla="*/ 116 h 168"/>
                <a:gd name="T24" fmla="*/ 63 w 237"/>
                <a:gd name="T25" fmla="*/ 100 h 168"/>
                <a:gd name="T26" fmla="*/ 174 w 237"/>
                <a:gd name="T27" fmla="*/ 100 h 168"/>
                <a:gd name="T28" fmla="*/ 190 w 237"/>
                <a:gd name="T29" fmla="*/ 116 h 168"/>
                <a:gd name="T30" fmla="*/ 174 w 237"/>
                <a:gd name="T31" fmla="*/ 131 h 168"/>
                <a:gd name="T32" fmla="*/ 174 w 237"/>
                <a:gd name="T33" fmla="*/ 68 h 168"/>
                <a:gd name="T34" fmla="*/ 63 w 237"/>
                <a:gd name="T35" fmla="*/ 68 h 168"/>
                <a:gd name="T36" fmla="*/ 47 w 237"/>
                <a:gd name="T37" fmla="*/ 52 h 168"/>
                <a:gd name="T38" fmla="*/ 63 w 237"/>
                <a:gd name="T39" fmla="*/ 37 h 168"/>
                <a:gd name="T40" fmla="*/ 174 w 237"/>
                <a:gd name="T41" fmla="*/ 37 h 168"/>
                <a:gd name="T42" fmla="*/ 190 w 237"/>
                <a:gd name="T43" fmla="*/ 52 h 168"/>
                <a:gd name="T44" fmla="*/ 174 w 237"/>
                <a:gd name="T45" fmla="*/ 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7" h="168">
                  <a:moveTo>
                    <a:pt x="209" y="0"/>
                  </a:moveTo>
                  <a:cubicBezTo>
                    <a:pt x="28" y="0"/>
                    <a:pt x="28" y="0"/>
                    <a:pt x="28" y="0"/>
                  </a:cubicBezTo>
                  <a:cubicBezTo>
                    <a:pt x="13" y="0"/>
                    <a:pt x="0" y="13"/>
                    <a:pt x="0" y="28"/>
                  </a:cubicBezTo>
                  <a:cubicBezTo>
                    <a:pt x="0" y="139"/>
                    <a:pt x="0" y="139"/>
                    <a:pt x="0" y="139"/>
                  </a:cubicBezTo>
                  <a:cubicBezTo>
                    <a:pt x="0" y="155"/>
                    <a:pt x="13" y="168"/>
                    <a:pt x="28" y="168"/>
                  </a:cubicBezTo>
                  <a:cubicBezTo>
                    <a:pt x="209" y="168"/>
                    <a:pt x="209" y="168"/>
                    <a:pt x="209" y="168"/>
                  </a:cubicBezTo>
                  <a:cubicBezTo>
                    <a:pt x="224" y="168"/>
                    <a:pt x="237" y="155"/>
                    <a:pt x="237" y="139"/>
                  </a:cubicBezTo>
                  <a:cubicBezTo>
                    <a:pt x="237" y="28"/>
                    <a:pt x="237" y="28"/>
                    <a:pt x="237" y="28"/>
                  </a:cubicBezTo>
                  <a:cubicBezTo>
                    <a:pt x="237" y="13"/>
                    <a:pt x="224" y="0"/>
                    <a:pt x="209" y="0"/>
                  </a:cubicBezTo>
                  <a:close/>
                  <a:moveTo>
                    <a:pt x="174" y="131"/>
                  </a:moveTo>
                  <a:cubicBezTo>
                    <a:pt x="63" y="131"/>
                    <a:pt x="63" y="131"/>
                    <a:pt x="63" y="131"/>
                  </a:cubicBezTo>
                  <a:cubicBezTo>
                    <a:pt x="54" y="131"/>
                    <a:pt x="47" y="124"/>
                    <a:pt x="47" y="116"/>
                  </a:cubicBezTo>
                  <a:cubicBezTo>
                    <a:pt x="47" y="107"/>
                    <a:pt x="54" y="100"/>
                    <a:pt x="63" y="100"/>
                  </a:cubicBezTo>
                  <a:cubicBezTo>
                    <a:pt x="174" y="100"/>
                    <a:pt x="174" y="100"/>
                    <a:pt x="174" y="100"/>
                  </a:cubicBezTo>
                  <a:cubicBezTo>
                    <a:pt x="183" y="100"/>
                    <a:pt x="190" y="107"/>
                    <a:pt x="190" y="116"/>
                  </a:cubicBezTo>
                  <a:cubicBezTo>
                    <a:pt x="190" y="124"/>
                    <a:pt x="183" y="131"/>
                    <a:pt x="174" y="131"/>
                  </a:cubicBezTo>
                  <a:close/>
                  <a:moveTo>
                    <a:pt x="174" y="68"/>
                  </a:moveTo>
                  <a:cubicBezTo>
                    <a:pt x="63" y="68"/>
                    <a:pt x="63" y="68"/>
                    <a:pt x="63" y="68"/>
                  </a:cubicBezTo>
                  <a:cubicBezTo>
                    <a:pt x="54" y="68"/>
                    <a:pt x="47" y="61"/>
                    <a:pt x="47" y="52"/>
                  </a:cubicBezTo>
                  <a:cubicBezTo>
                    <a:pt x="47" y="44"/>
                    <a:pt x="54" y="37"/>
                    <a:pt x="63" y="37"/>
                  </a:cubicBezTo>
                  <a:cubicBezTo>
                    <a:pt x="174" y="37"/>
                    <a:pt x="174" y="37"/>
                    <a:pt x="174" y="37"/>
                  </a:cubicBezTo>
                  <a:cubicBezTo>
                    <a:pt x="183" y="37"/>
                    <a:pt x="190" y="44"/>
                    <a:pt x="190" y="52"/>
                  </a:cubicBezTo>
                  <a:cubicBezTo>
                    <a:pt x="190" y="61"/>
                    <a:pt x="183" y="68"/>
                    <a:pt x="174"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grpSp>
    </p:spTree>
    <p:extLst>
      <p:ext uri="{BB962C8B-B14F-4D97-AF65-F5344CB8AC3E}">
        <p14:creationId xmlns:p14="http://schemas.microsoft.com/office/powerpoint/2010/main" val="2939346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5CC79-ABA5-F439-110C-E3368FCAE210}"/>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835E81A-39E7-78B8-20CC-38785EF7E70C}"/>
              </a:ext>
            </a:extLst>
          </p:cNvPr>
          <p:cNvSpPr>
            <a:spLocks noGrp="1"/>
          </p:cNvSpPr>
          <p:nvPr>
            <p:ph sz="quarter" idx="13"/>
          </p:nvPr>
        </p:nvSpPr>
        <p:spPr/>
        <p:txBody>
          <a:bodyPr vert="horz" lIns="0" tIns="0" rIns="0" bIns="0" rtlCol="0" anchor="t">
            <a:noAutofit/>
          </a:bodyPr>
          <a:lstStyle/>
          <a:p>
            <a:pPr marL="100965" indent="-100965"/>
            <a:endParaRPr lang="en-IE" noProof="0"/>
          </a:p>
          <a:p>
            <a:pPr marL="100965" indent="-100965">
              <a:lnSpc>
                <a:spcPct val="112999"/>
              </a:lnSpc>
            </a:pPr>
            <a:endParaRPr lang="en-IE" sz="800" noProof="0"/>
          </a:p>
        </p:txBody>
      </p:sp>
      <p:sp>
        <p:nvSpPr>
          <p:cNvPr id="11" name="Flecha: cheurón 10">
            <a:extLst>
              <a:ext uri="{FF2B5EF4-FFF2-40B4-BE49-F238E27FC236}">
                <a16:creationId xmlns:a16="http://schemas.microsoft.com/office/drawing/2014/main" id="{E042DC69-1B4F-B9F8-C76A-87B6F2AF52DB}"/>
              </a:ext>
            </a:extLst>
          </p:cNvPr>
          <p:cNvSpPr/>
          <p:nvPr/>
        </p:nvSpPr>
        <p:spPr>
          <a:xfrm>
            <a:off x="657656" y="943022"/>
            <a:ext cx="6008041" cy="200463"/>
          </a:xfrm>
          <a:prstGeom prst="chevron">
            <a:avLst/>
          </a:prstGeom>
          <a:solidFill>
            <a:srgbClr val="99DD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E" sz="900" b="1">
                <a:solidFill>
                  <a:srgbClr val="19616F"/>
                </a:solidFill>
                <a:latin typeface="Montserrat"/>
              </a:rPr>
              <a:t>Planning</a:t>
            </a:r>
            <a:endParaRPr lang="en-IE" noProof="0"/>
          </a:p>
        </p:txBody>
      </p:sp>
      <p:sp>
        <p:nvSpPr>
          <p:cNvPr id="19" name="CuadroTexto 18">
            <a:extLst>
              <a:ext uri="{FF2B5EF4-FFF2-40B4-BE49-F238E27FC236}">
                <a16:creationId xmlns:a16="http://schemas.microsoft.com/office/drawing/2014/main" id="{81443CD0-B742-D68F-18EF-9898612CB260}"/>
              </a:ext>
            </a:extLst>
          </p:cNvPr>
          <p:cNvSpPr txBox="1"/>
          <p:nvPr/>
        </p:nvSpPr>
        <p:spPr>
          <a:xfrm>
            <a:off x="276283" y="198745"/>
            <a:ext cx="640360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IE" sz="1400" b="1" noProof="0">
                <a:solidFill>
                  <a:srgbClr val="17406D"/>
                </a:solidFill>
                <a:latin typeface="Montserrat"/>
              </a:rPr>
              <a:t>POP. PHASE 2: IDEATE &amp; CO-DESIGN</a:t>
            </a:r>
          </a:p>
          <a:p>
            <a:endParaRPr lang="en-IE" sz="1400" b="1" noProof="0">
              <a:solidFill>
                <a:srgbClr val="17406D"/>
              </a:solidFill>
              <a:latin typeface="Montserrat"/>
            </a:endParaRPr>
          </a:p>
        </p:txBody>
      </p:sp>
      <p:sp>
        <p:nvSpPr>
          <p:cNvPr id="14" name="TextBox 24">
            <a:extLst>
              <a:ext uri="{FF2B5EF4-FFF2-40B4-BE49-F238E27FC236}">
                <a16:creationId xmlns:a16="http://schemas.microsoft.com/office/drawing/2014/main" id="{9C6B6BEA-3319-B25C-813D-ADAB234D3D97}"/>
              </a:ext>
            </a:extLst>
          </p:cNvPr>
          <p:cNvSpPr txBox="1"/>
          <p:nvPr/>
        </p:nvSpPr>
        <p:spPr>
          <a:xfrm>
            <a:off x="419636" y="6347140"/>
            <a:ext cx="6097200" cy="236988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fontAlgn="base">
              <a:spcBef>
                <a:spcPts val="100"/>
              </a:spcBef>
            </a:pPr>
            <a:r>
              <a:rPr lang="en-IE" sz="1100" b="1" spc="175">
                <a:solidFill>
                  <a:srgbClr val="302E2C"/>
                </a:solidFill>
                <a:latin typeface="Montserrat" panose="00000500000000000000" pitchFamily="2" charset="0"/>
                <a:ea typeface="MingLiU-ExtB" panose="02020500000000000000" pitchFamily="18" charset="-120"/>
                <a:cs typeface="Times New Roman"/>
              </a:rPr>
              <a:t>H</a:t>
            </a:r>
            <a:r>
              <a:rPr lang="en-IE" sz="1100" b="1" spc="175" noProof="0">
                <a:solidFill>
                  <a:srgbClr val="302E2C"/>
                </a:solidFill>
                <a:latin typeface="Montserrat" panose="00000500000000000000" pitchFamily="2" charset="0"/>
                <a:ea typeface="MingLiU-ExtB" panose="02020500000000000000" pitchFamily="18" charset="-120"/>
                <a:cs typeface="Times New Roman"/>
              </a:rPr>
              <a:t>i</a:t>
            </a:r>
            <a:r>
              <a:rPr lang="en-IE" sz="1100" b="1" noProof="0">
                <a:solidFill>
                  <a:srgbClr val="595959"/>
                </a:solidFill>
                <a:latin typeface="Montserrat" panose="00000500000000000000" pitchFamily="2" charset="0"/>
                <a:ea typeface="MingLiU-ExtB" panose="02020500000000000000" pitchFamily="18" charset="-120"/>
              </a:rPr>
              <a:t>gh power, highly interested people (Manage Closely)</a:t>
            </a:r>
            <a:r>
              <a:rPr lang="en-IE" sz="1100" noProof="0">
                <a:solidFill>
                  <a:srgbClr val="595959"/>
                </a:solidFill>
                <a:latin typeface="Montserrat" panose="00000500000000000000" pitchFamily="2" charset="0"/>
                <a:ea typeface="MingLiU-ExtB" panose="02020500000000000000" pitchFamily="18" charset="-120"/>
              </a:rPr>
              <a:t>: you must fully engage these people, and make the greatest efforts to satisfy them.</a:t>
            </a:r>
          </a:p>
          <a:p>
            <a:pPr marL="12700" fontAlgn="base">
              <a:spcBef>
                <a:spcPts val="100"/>
              </a:spcBef>
            </a:pPr>
            <a:endParaRPr lang="en-IE" sz="1100" noProof="0">
              <a:solidFill>
                <a:srgbClr val="595959"/>
              </a:solidFill>
              <a:latin typeface="Montserrat" panose="00000500000000000000" pitchFamily="2" charset="0"/>
              <a:ea typeface="MingLiU-ExtB" panose="02020500000000000000" pitchFamily="18" charset="-120"/>
            </a:endParaRPr>
          </a:p>
          <a:p>
            <a:pPr marL="12700" fontAlgn="base">
              <a:spcBef>
                <a:spcPts val="100"/>
              </a:spcBef>
            </a:pPr>
            <a:r>
              <a:rPr lang="en-IE" sz="1100" b="1" noProof="0">
                <a:solidFill>
                  <a:srgbClr val="595959"/>
                </a:solidFill>
                <a:latin typeface="Montserrat" panose="00000500000000000000" pitchFamily="2" charset="0"/>
                <a:ea typeface="MingLiU-ExtB" panose="02020500000000000000" pitchFamily="18" charset="-120"/>
              </a:rPr>
              <a:t>High power, less interested people (Keep Satisfied)</a:t>
            </a:r>
            <a:r>
              <a:rPr lang="en-IE" sz="1100" noProof="0">
                <a:solidFill>
                  <a:srgbClr val="595959"/>
                </a:solidFill>
                <a:latin typeface="Montserrat" panose="00000500000000000000" pitchFamily="2" charset="0"/>
                <a:ea typeface="MingLiU-ExtB" panose="02020500000000000000" pitchFamily="18" charset="-120"/>
              </a:rPr>
              <a:t>: put enough work in with these people to keep them satisfied, but not so much that they become bored with your message.</a:t>
            </a:r>
          </a:p>
          <a:p>
            <a:pPr marL="12700" fontAlgn="base">
              <a:spcBef>
                <a:spcPts val="100"/>
              </a:spcBef>
            </a:pPr>
            <a:endParaRPr lang="en-IE" sz="1100" b="1" noProof="0">
              <a:solidFill>
                <a:srgbClr val="595959"/>
              </a:solidFill>
              <a:latin typeface="Montserrat" panose="00000500000000000000" pitchFamily="2" charset="0"/>
              <a:ea typeface="MingLiU-ExtB" panose="02020500000000000000" pitchFamily="18" charset="-120"/>
            </a:endParaRPr>
          </a:p>
          <a:p>
            <a:pPr marL="12700" fontAlgn="base">
              <a:spcBef>
                <a:spcPts val="100"/>
              </a:spcBef>
            </a:pPr>
            <a:r>
              <a:rPr lang="en-IE" sz="1100" b="1" noProof="0">
                <a:solidFill>
                  <a:srgbClr val="595959"/>
                </a:solidFill>
                <a:latin typeface="Montserrat" panose="00000500000000000000" pitchFamily="2" charset="0"/>
                <a:ea typeface="MingLiU-ExtB" panose="02020500000000000000" pitchFamily="18" charset="-120"/>
              </a:rPr>
              <a:t>Low power, highly interested people (Keep Informed)</a:t>
            </a:r>
            <a:r>
              <a:rPr lang="en-IE" sz="1100" noProof="0">
                <a:solidFill>
                  <a:srgbClr val="595959"/>
                </a:solidFill>
                <a:latin typeface="Montserrat" panose="00000500000000000000" pitchFamily="2" charset="0"/>
                <a:ea typeface="MingLiU-ExtB" panose="02020500000000000000" pitchFamily="18" charset="-120"/>
              </a:rPr>
              <a:t>: adequately inform these people, and talk to them to ensure that no major issues are arising. People in this category can often be very helpful with the detail of your project.</a:t>
            </a:r>
          </a:p>
          <a:p>
            <a:pPr marL="12700" fontAlgn="base">
              <a:spcBef>
                <a:spcPts val="100"/>
              </a:spcBef>
            </a:pPr>
            <a:endParaRPr lang="en-IE" sz="1100" noProof="0">
              <a:solidFill>
                <a:srgbClr val="595959"/>
              </a:solidFill>
              <a:latin typeface="Montserrat" panose="00000500000000000000" pitchFamily="2" charset="0"/>
              <a:ea typeface="MingLiU-ExtB" panose="02020500000000000000" pitchFamily="18" charset="-120"/>
            </a:endParaRPr>
          </a:p>
          <a:p>
            <a:pPr marL="12700" fontAlgn="base">
              <a:spcBef>
                <a:spcPts val="100"/>
              </a:spcBef>
            </a:pPr>
            <a:r>
              <a:rPr lang="en-IE" sz="1100" b="1" noProof="0">
                <a:solidFill>
                  <a:srgbClr val="595959"/>
                </a:solidFill>
                <a:latin typeface="Montserrat" panose="00000500000000000000" pitchFamily="2" charset="0"/>
                <a:ea typeface="MingLiU-ExtB" panose="02020500000000000000" pitchFamily="18" charset="-120"/>
              </a:rPr>
              <a:t>Low power, less interested people (Monitor): </a:t>
            </a:r>
            <a:r>
              <a:rPr lang="en-IE" sz="1100" noProof="0">
                <a:solidFill>
                  <a:srgbClr val="595959"/>
                </a:solidFill>
                <a:latin typeface="Montserrat" panose="00000500000000000000" pitchFamily="2" charset="0"/>
                <a:ea typeface="MingLiU-ExtB" panose="02020500000000000000" pitchFamily="18" charset="-120"/>
              </a:rPr>
              <a:t>again, monitor these people, but don’t bore them with excessive communication.</a:t>
            </a:r>
          </a:p>
        </p:txBody>
      </p:sp>
      <p:sp>
        <p:nvSpPr>
          <p:cNvPr id="32" name="CuadroTexto 31">
            <a:extLst>
              <a:ext uri="{FF2B5EF4-FFF2-40B4-BE49-F238E27FC236}">
                <a16:creationId xmlns:a16="http://schemas.microsoft.com/office/drawing/2014/main" id="{3590A7C9-3265-DE4F-CB00-A371472EFDD7}"/>
              </a:ext>
            </a:extLst>
          </p:cNvPr>
          <p:cNvSpPr txBox="1"/>
          <p:nvPr/>
        </p:nvSpPr>
        <p:spPr>
          <a:xfrm>
            <a:off x="503823" y="1694245"/>
            <a:ext cx="585664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IE" sz="1100" noProof="0">
                <a:solidFill>
                  <a:srgbClr val="595959"/>
                </a:solidFill>
                <a:latin typeface="Montserrat"/>
              </a:rPr>
              <a:t>This tool can help map the stakeholders' relations (power and interest) to your project to proceed in the best way. Furthermore, it can contribute to understanding what is needed to motivate the stakeholder. In this matrix, power refers to how much influence the stakeholder can have on the project), while interest refers to their interest in the issue</a:t>
            </a:r>
            <a:r>
              <a:rPr lang="en-IE" sz="1200" noProof="0">
                <a:solidFill>
                  <a:srgbClr val="002328"/>
                </a:solidFill>
                <a:latin typeface="Montserrat"/>
              </a:rPr>
              <a:t>.</a:t>
            </a:r>
            <a:r>
              <a:rPr lang="en-IE" sz="1200" noProof="0">
                <a:latin typeface="Montserrat"/>
              </a:rPr>
              <a:t>​</a:t>
            </a:r>
            <a:endParaRPr lang="en-IE" noProof="0">
              <a:latin typeface="Montserrat"/>
            </a:endParaRPr>
          </a:p>
        </p:txBody>
      </p:sp>
      <p:sp>
        <p:nvSpPr>
          <p:cNvPr id="15" name="CuadroTexto 1">
            <a:extLst>
              <a:ext uri="{FF2B5EF4-FFF2-40B4-BE49-F238E27FC236}">
                <a16:creationId xmlns:a16="http://schemas.microsoft.com/office/drawing/2014/main" id="{9546DC2C-B73B-BE3D-30D6-21B9F688801D}"/>
              </a:ext>
            </a:extLst>
          </p:cNvPr>
          <p:cNvSpPr txBox="1"/>
          <p:nvPr/>
        </p:nvSpPr>
        <p:spPr>
          <a:xfrm>
            <a:off x="1746922" y="1269388"/>
            <a:ext cx="337331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IE" sz="1600" b="1">
                <a:solidFill>
                  <a:srgbClr val="19616F"/>
                </a:solidFill>
                <a:latin typeface="Montserrat"/>
              </a:rPr>
              <a:t>Power vs Interest Matrix</a:t>
            </a:r>
            <a:endParaRPr lang="en-US" sz="1600"/>
          </a:p>
        </p:txBody>
      </p:sp>
      <p:sp>
        <p:nvSpPr>
          <p:cNvPr id="17" name="Rectangle 17">
            <a:extLst>
              <a:ext uri="{FF2B5EF4-FFF2-40B4-BE49-F238E27FC236}">
                <a16:creationId xmlns:a16="http://schemas.microsoft.com/office/drawing/2014/main" id="{02FF4A65-0AD6-A3F3-203D-05A2B117A51A}"/>
              </a:ext>
            </a:extLst>
          </p:cNvPr>
          <p:cNvSpPr/>
          <p:nvPr/>
        </p:nvSpPr>
        <p:spPr bwMode="auto">
          <a:xfrm>
            <a:off x="1123959" y="2985248"/>
            <a:ext cx="1597476" cy="349479"/>
          </a:xfrm>
          <a:prstGeom prst="rect">
            <a:avLst/>
          </a:prstGeom>
          <a:no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51435" tIns="20250" rIns="51435" bIns="25718" numCol="1" rtlCol="0" anchor="t" anchorCtr="0" compatLnSpc="1">
            <a:prstTxWarp prst="textNoShape">
              <a:avLst/>
            </a:prstTxWarp>
          </a:bodyPr>
          <a:lstStyle/>
          <a:p>
            <a:pPr algn="ctr" defTabSz="586681" fontAlgn="base">
              <a:lnSpc>
                <a:spcPct val="115000"/>
              </a:lnSpc>
              <a:spcBef>
                <a:spcPct val="0"/>
              </a:spcBef>
              <a:spcAft>
                <a:spcPct val="0"/>
              </a:spcAft>
            </a:pPr>
            <a:r>
              <a:rPr lang="en-IE" sz="1100" b="1" u="sng">
                <a:solidFill>
                  <a:srgbClr val="19616F"/>
                </a:solidFill>
                <a:latin typeface="Montserrat"/>
              </a:rPr>
              <a:t>Keep Satisfied</a:t>
            </a:r>
            <a:endParaRPr lang="en-IE" sz="1100" b="1" u="sng" noProof="0">
              <a:solidFill>
                <a:srgbClr val="19616F"/>
              </a:solidFill>
              <a:latin typeface="Montserrat" panose="00000500000000000000" pitchFamily="2" charset="0"/>
            </a:endParaRPr>
          </a:p>
        </p:txBody>
      </p:sp>
      <p:sp>
        <p:nvSpPr>
          <p:cNvPr id="20" name="Rectangle 17">
            <a:extLst>
              <a:ext uri="{FF2B5EF4-FFF2-40B4-BE49-F238E27FC236}">
                <a16:creationId xmlns:a16="http://schemas.microsoft.com/office/drawing/2014/main" id="{A02B738F-FACB-7D9D-2F5C-D87363210DB4}"/>
              </a:ext>
            </a:extLst>
          </p:cNvPr>
          <p:cNvSpPr/>
          <p:nvPr/>
        </p:nvSpPr>
        <p:spPr bwMode="auto">
          <a:xfrm>
            <a:off x="4036409" y="2997103"/>
            <a:ext cx="1597476" cy="349479"/>
          </a:xfrm>
          <a:prstGeom prst="rect">
            <a:avLst/>
          </a:prstGeom>
          <a:no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51435" tIns="20250" rIns="51435" bIns="25718" numCol="1" rtlCol="0" anchor="t" anchorCtr="0" compatLnSpc="1">
            <a:prstTxWarp prst="textNoShape">
              <a:avLst/>
            </a:prstTxWarp>
          </a:bodyPr>
          <a:lstStyle/>
          <a:p>
            <a:pPr algn="ctr" defTabSz="586681">
              <a:lnSpc>
                <a:spcPct val="114999"/>
              </a:lnSpc>
              <a:spcBef>
                <a:spcPct val="0"/>
              </a:spcBef>
              <a:spcAft>
                <a:spcPct val="0"/>
              </a:spcAft>
            </a:pPr>
            <a:r>
              <a:rPr lang="en-IE" sz="1100" b="1" u="sng">
                <a:solidFill>
                  <a:srgbClr val="19616F"/>
                </a:solidFill>
                <a:latin typeface="Montserrat"/>
              </a:rPr>
              <a:t>Manage Closely</a:t>
            </a:r>
            <a:endParaRPr lang="en-US" sz="1100" u="sng"/>
          </a:p>
        </p:txBody>
      </p:sp>
      <p:sp>
        <p:nvSpPr>
          <p:cNvPr id="22" name="Rectangle 17">
            <a:extLst>
              <a:ext uri="{FF2B5EF4-FFF2-40B4-BE49-F238E27FC236}">
                <a16:creationId xmlns:a16="http://schemas.microsoft.com/office/drawing/2014/main" id="{FBE0E226-98EB-6B27-1746-539AEFC373AC}"/>
              </a:ext>
            </a:extLst>
          </p:cNvPr>
          <p:cNvSpPr/>
          <p:nvPr/>
        </p:nvSpPr>
        <p:spPr bwMode="auto">
          <a:xfrm>
            <a:off x="1123960" y="4606482"/>
            <a:ext cx="1597476" cy="349479"/>
          </a:xfrm>
          <a:prstGeom prst="rect">
            <a:avLst/>
          </a:prstGeom>
          <a:no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51435" tIns="20250" rIns="51435" bIns="25718" numCol="1" rtlCol="0" anchor="t" anchorCtr="0" compatLnSpc="1">
            <a:prstTxWarp prst="textNoShape">
              <a:avLst/>
            </a:prstTxWarp>
          </a:bodyPr>
          <a:lstStyle/>
          <a:p>
            <a:pPr algn="ctr" defTabSz="586681">
              <a:lnSpc>
                <a:spcPct val="114999"/>
              </a:lnSpc>
              <a:spcBef>
                <a:spcPct val="0"/>
              </a:spcBef>
              <a:spcAft>
                <a:spcPct val="0"/>
              </a:spcAft>
            </a:pPr>
            <a:r>
              <a:rPr lang="en-IE" sz="1100" b="1" u="sng">
                <a:solidFill>
                  <a:srgbClr val="19616F"/>
                </a:solidFill>
                <a:latin typeface="Montserrat"/>
              </a:rPr>
              <a:t>Monitor</a:t>
            </a:r>
            <a:endParaRPr lang="en-US" sz="1100" u="sng"/>
          </a:p>
        </p:txBody>
      </p:sp>
      <p:sp>
        <p:nvSpPr>
          <p:cNvPr id="24" name="Rectangle 17">
            <a:extLst>
              <a:ext uri="{FF2B5EF4-FFF2-40B4-BE49-F238E27FC236}">
                <a16:creationId xmlns:a16="http://schemas.microsoft.com/office/drawing/2014/main" id="{54AE1B1A-8FD3-1BBF-E4A5-91EF4A6051A9}"/>
              </a:ext>
            </a:extLst>
          </p:cNvPr>
          <p:cNvSpPr/>
          <p:nvPr/>
        </p:nvSpPr>
        <p:spPr bwMode="auto">
          <a:xfrm>
            <a:off x="4036409" y="4546392"/>
            <a:ext cx="1597476" cy="349479"/>
          </a:xfrm>
          <a:prstGeom prst="rect">
            <a:avLst/>
          </a:prstGeom>
          <a:no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51435" tIns="20250" rIns="51435" bIns="25718" numCol="1" rtlCol="0" anchor="t" anchorCtr="0" compatLnSpc="1">
            <a:prstTxWarp prst="textNoShape">
              <a:avLst/>
            </a:prstTxWarp>
          </a:bodyPr>
          <a:lstStyle/>
          <a:p>
            <a:pPr algn="ctr" defTabSz="586681">
              <a:lnSpc>
                <a:spcPct val="114999"/>
              </a:lnSpc>
              <a:spcBef>
                <a:spcPct val="0"/>
              </a:spcBef>
              <a:spcAft>
                <a:spcPct val="0"/>
              </a:spcAft>
            </a:pPr>
            <a:r>
              <a:rPr lang="en-IE" sz="1100" b="1" u="sng">
                <a:solidFill>
                  <a:srgbClr val="19616F"/>
                </a:solidFill>
                <a:latin typeface="Montserrat"/>
              </a:rPr>
              <a:t>Keep Informed</a:t>
            </a:r>
            <a:endParaRPr lang="en-US" sz="1100" u="sng"/>
          </a:p>
        </p:txBody>
      </p:sp>
      <p:cxnSp>
        <p:nvCxnSpPr>
          <p:cNvPr id="26" name="Conector recto 2">
            <a:extLst>
              <a:ext uri="{FF2B5EF4-FFF2-40B4-BE49-F238E27FC236}">
                <a16:creationId xmlns:a16="http://schemas.microsoft.com/office/drawing/2014/main" id="{45225745-04D5-DF6A-9561-4395A184ABBA}"/>
              </a:ext>
            </a:extLst>
          </p:cNvPr>
          <p:cNvCxnSpPr>
            <a:cxnSpLocks/>
          </p:cNvCxnSpPr>
          <p:nvPr/>
        </p:nvCxnSpPr>
        <p:spPr>
          <a:xfrm flipV="1">
            <a:off x="497641" y="4449967"/>
            <a:ext cx="5859458" cy="43959"/>
          </a:xfrm>
          <a:prstGeom prst="line">
            <a:avLst/>
          </a:prstGeom>
          <a:ln w="28575">
            <a:solidFill>
              <a:srgbClr val="19616F"/>
            </a:solidFill>
          </a:ln>
        </p:spPr>
        <p:style>
          <a:lnRef idx="1">
            <a:schemeClr val="accent1"/>
          </a:lnRef>
          <a:fillRef idx="0">
            <a:schemeClr val="accent1"/>
          </a:fillRef>
          <a:effectRef idx="0">
            <a:schemeClr val="accent1"/>
          </a:effectRef>
          <a:fontRef idx="minor">
            <a:schemeClr val="tx1"/>
          </a:fontRef>
        </p:style>
      </p:cxnSp>
      <p:cxnSp>
        <p:nvCxnSpPr>
          <p:cNvPr id="28" name="Conector recto 39">
            <a:extLst>
              <a:ext uri="{FF2B5EF4-FFF2-40B4-BE49-F238E27FC236}">
                <a16:creationId xmlns:a16="http://schemas.microsoft.com/office/drawing/2014/main" id="{01B965C3-1A94-D836-BE35-23547A60DF6F}"/>
              </a:ext>
            </a:extLst>
          </p:cNvPr>
          <p:cNvCxnSpPr>
            <a:cxnSpLocks/>
          </p:cNvCxnSpPr>
          <p:nvPr/>
        </p:nvCxnSpPr>
        <p:spPr>
          <a:xfrm>
            <a:off x="3552810" y="2819407"/>
            <a:ext cx="29308" cy="3162018"/>
          </a:xfrm>
          <a:prstGeom prst="line">
            <a:avLst/>
          </a:prstGeom>
          <a:ln w="28575">
            <a:solidFill>
              <a:srgbClr val="19616F"/>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A5ACE3FD-6D51-920C-0E96-9E5D6DFF8A38}"/>
              </a:ext>
            </a:extLst>
          </p:cNvPr>
          <p:cNvSpPr/>
          <p:nvPr/>
        </p:nvSpPr>
        <p:spPr>
          <a:xfrm>
            <a:off x="503070" y="2814246"/>
            <a:ext cx="5869257" cy="317466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Right 32">
            <a:extLst>
              <a:ext uri="{FF2B5EF4-FFF2-40B4-BE49-F238E27FC236}">
                <a16:creationId xmlns:a16="http://schemas.microsoft.com/office/drawing/2014/main" id="{8C2FE0AD-F523-F431-926A-0C0B6C0410F1}"/>
              </a:ext>
            </a:extLst>
          </p:cNvPr>
          <p:cNvSpPr/>
          <p:nvPr/>
        </p:nvSpPr>
        <p:spPr>
          <a:xfrm rot="16200000">
            <a:off x="-1061300" y="4062290"/>
            <a:ext cx="3223734" cy="619193"/>
          </a:xfrm>
          <a:prstGeom prst="rightArrow">
            <a:avLst/>
          </a:prstGeom>
          <a:solidFill>
            <a:srgbClr val="99DDE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rgbClr val="000000"/>
                </a:solidFill>
                <a:cs typeface="Arial"/>
              </a:rPr>
              <a:t>Power</a:t>
            </a:r>
            <a:endParaRPr lang="en-US" sz="1600" b="1">
              <a:solidFill>
                <a:srgbClr val="000000"/>
              </a:solidFill>
            </a:endParaRPr>
          </a:p>
        </p:txBody>
      </p:sp>
      <p:sp>
        <p:nvSpPr>
          <p:cNvPr id="34" name="Arrow: Right 33">
            <a:extLst>
              <a:ext uri="{FF2B5EF4-FFF2-40B4-BE49-F238E27FC236}">
                <a16:creationId xmlns:a16="http://schemas.microsoft.com/office/drawing/2014/main" id="{3B738972-6D18-5D0D-D909-7877D7C4EB6E}"/>
              </a:ext>
            </a:extLst>
          </p:cNvPr>
          <p:cNvSpPr/>
          <p:nvPr/>
        </p:nvSpPr>
        <p:spPr>
          <a:xfrm>
            <a:off x="396578" y="5784760"/>
            <a:ext cx="6057591" cy="560577"/>
          </a:xfrm>
          <a:prstGeom prst="rightArrow">
            <a:avLst/>
          </a:prstGeom>
          <a:solidFill>
            <a:srgbClr val="99DDEB"/>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solidFill>
                  <a:srgbClr val="000000"/>
                </a:solidFill>
                <a:cs typeface="Arial"/>
              </a:rPr>
              <a:t>Interest</a:t>
            </a:r>
            <a:endParaRPr lang="en-US" sz="1600" b="1">
              <a:solidFill>
                <a:srgbClr val="000000"/>
              </a:solidFill>
            </a:endParaRPr>
          </a:p>
        </p:txBody>
      </p:sp>
      <p:grpSp>
        <p:nvGrpSpPr>
          <p:cNvPr id="41" name="Group 248">
            <a:extLst>
              <a:ext uri="{FF2B5EF4-FFF2-40B4-BE49-F238E27FC236}">
                <a16:creationId xmlns:a16="http://schemas.microsoft.com/office/drawing/2014/main" id="{F8C05A7B-F02A-1076-358C-9F57F0BACAF6}"/>
              </a:ext>
            </a:extLst>
          </p:cNvPr>
          <p:cNvGrpSpPr>
            <a:grpSpLocks noChangeAspect="1"/>
          </p:cNvGrpSpPr>
          <p:nvPr/>
        </p:nvGrpSpPr>
        <p:grpSpPr bwMode="auto">
          <a:xfrm>
            <a:off x="146707" y="689843"/>
            <a:ext cx="701313" cy="701303"/>
            <a:chOff x="3727" y="641"/>
            <a:chExt cx="226" cy="226"/>
          </a:xfrm>
          <a:solidFill>
            <a:srgbClr val="99DDEB"/>
          </a:solidFill>
        </p:grpSpPr>
        <p:sp>
          <p:nvSpPr>
            <p:cNvPr id="36" name="Freeform 249">
              <a:extLst>
                <a:ext uri="{FF2B5EF4-FFF2-40B4-BE49-F238E27FC236}">
                  <a16:creationId xmlns:a16="http://schemas.microsoft.com/office/drawing/2014/main" id="{46A54540-5FBE-3174-F1F6-CDA165F91DCE}"/>
                </a:ext>
              </a:extLst>
            </p:cNvPr>
            <p:cNvSpPr>
              <a:spLocks noEditPoints="1"/>
            </p:cNvSpPr>
            <p:nvPr/>
          </p:nvSpPr>
          <p:spPr bwMode="auto">
            <a:xfrm>
              <a:off x="3821" y="774"/>
              <a:ext cx="38" cy="26"/>
            </a:xfrm>
            <a:custGeom>
              <a:avLst/>
              <a:gdLst>
                <a:gd name="T0" fmla="*/ 209 w 238"/>
                <a:gd name="T1" fmla="*/ 0 h 168"/>
                <a:gd name="T2" fmla="*/ 29 w 238"/>
                <a:gd name="T3" fmla="*/ 0 h 168"/>
                <a:gd name="T4" fmla="*/ 0 w 238"/>
                <a:gd name="T5" fmla="*/ 28 h 168"/>
                <a:gd name="T6" fmla="*/ 0 w 238"/>
                <a:gd name="T7" fmla="*/ 139 h 168"/>
                <a:gd name="T8" fmla="*/ 29 w 238"/>
                <a:gd name="T9" fmla="*/ 168 h 168"/>
                <a:gd name="T10" fmla="*/ 209 w 238"/>
                <a:gd name="T11" fmla="*/ 168 h 168"/>
                <a:gd name="T12" fmla="*/ 238 w 238"/>
                <a:gd name="T13" fmla="*/ 139 h 168"/>
                <a:gd name="T14" fmla="*/ 238 w 238"/>
                <a:gd name="T15" fmla="*/ 28 h 168"/>
                <a:gd name="T16" fmla="*/ 209 w 238"/>
                <a:gd name="T17" fmla="*/ 0 h 168"/>
                <a:gd name="T18" fmla="*/ 175 w 238"/>
                <a:gd name="T19" fmla="*/ 131 h 168"/>
                <a:gd name="T20" fmla="*/ 63 w 238"/>
                <a:gd name="T21" fmla="*/ 131 h 168"/>
                <a:gd name="T22" fmla="*/ 47 w 238"/>
                <a:gd name="T23" fmla="*/ 116 h 168"/>
                <a:gd name="T24" fmla="*/ 63 w 238"/>
                <a:gd name="T25" fmla="*/ 100 h 168"/>
                <a:gd name="T26" fmla="*/ 175 w 238"/>
                <a:gd name="T27" fmla="*/ 100 h 168"/>
                <a:gd name="T28" fmla="*/ 190 w 238"/>
                <a:gd name="T29" fmla="*/ 116 h 168"/>
                <a:gd name="T30" fmla="*/ 175 w 238"/>
                <a:gd name="T31" fmla="*/ 131 h 168"/>
                <a:gd name="T32" fmla="*/ 175 w 238"/>
                <a:gd name="T33" fmla="*/ 68 h 168"/>
                <a:gd name="T34" fmla="*/ 63 w 238"/>
                <a:gd name="T35" fmla="*/ 68 h 168"/>
                <a:gd name="T36" fmla="*/ 47 w 238"/>
                <a:gd name="T37" fmla="*/ 52 h 168"/>
                <a:gd name="T38" fmla="*/ 63 w 238"/>
                <a:gd name="T39" fmla="*/ 37 h 168"/>
                <a:gd name="T40" fmla="*/ 175 w 238"/>
                <a:gd name="T41" fmla="*/ 37 h 168"/>
                <a:gd name="T42" fmla="*/ 190 w 238"/>
                <a:gd name="T43" fmla="*/ 52 h 168"/>
                <a:gd name="T44" fmla="*/ 175 w 238"/>
                <a:gd name="T45" fmla="*/ 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8" h="168">
                  <a:moveTo>
                    <a:pt x="209" y="0"/>
                  </a:moveTo>
                  <a:cubicBezTo>
                    <a:pt x="29" y="0"/>
                    <a:pt x="29" y="0"/>
                    <a:pt x="29" y="0"/>
                  </a:cubicBezTo>
                  <a:cubicBezTo>
                    <a:pt x="13" y="0"/>
                    <a:pt x="0" y="13"/>
                    <a:pt x="0" y="28"/>
                  </a:cubicBezTo>
                  <a:cubicBezTo>
                    <a:pt x="0" y="139"/>
                    <a:pt x="0" y="139"/>
                    <a:pt x="0" y="139"/>
                  </a:cubicBezTo>
                  <a:cubicBezTo>
                    <a:pt x="0" y="155"/>
                    <a:pt x="13" y="168"/>
                    <a:pt x="29" y="168"/>
                  </a:cubicBezTo>
                  <a:cubicBezTo>
                    <a:pt x="209" y="168"/>
                    <a:pt x="209" y="168"/>
                    <a:pt x="209" y="168"/>
                  </a:cubicBezTo>
                  <a:cubicBezTo>
                    <a:pt x="225" y="168"/>
                    <a:pt x="238" y="155"/>
                    <a:pt x="238" y="139"/>
                  </a:cubicBezTo>
                  <a:cubicBezTo>
                    <a:pt x="238" y="28"/>
                    <a:pt x="238" y="28"/>
                    <a:pt x="238" y="28"/>
                  </a:cubicBezTo>
                  <a:cubicBezTo>
                    <a:pt x="238" y="13"/>
                    <a:pt x="225" y="0"/>
                    <a:pt x="209" y="0"/>
                  </a:cubicBezTo>
                  <a:close/>
                  <a:moveTo>
                    <a:pt x="175" y="131"/>
                  </a:moveTo>
                  <a:cubicBezTo>
                    <a:pt x="63" y="131"/>
                    <a:pt x="63" y="131"/>
                    <a:pt x="63" y="131"/>
                  </a:cubicBezTo>
                  <a:cubicBezTo>
                    <a:pt x="54" y="131"/>
                    <a:pt x="47" y="124"/>
                    <a:pt x="47" y="116"/>
                  </a:cubicBezTo>
                  <a:cubicBezTo>
                    <a:pt x="47" y="107"/>
                    <a:pt x="54" y="100"/>
                    <a:pt x="63" y="100"/>
                  </a:cubicBezTo>
                  <a:cubicBezTo>
                    <a:pt x="175" y="100"/>
                    <a:pt x="175" y="100"/>
                    <a:pt x="175" y="100"/>
                  </a:cubicBezTo>
                  <a:cubicBezTo>
                    <a:pt x="183" y="100"/>
                    <a:pt x="190" y="107"/>
                    <a:pt x="190" y="116"/>
                  </a:cubicBezTo>
                  <a:cubicBezTo>
                    <a:pt x="190" y="124"/>
                    <a:pt x="183" y="131"/>
                    <a:pt x="175" y="131"/>
                  </a:cubicBezTo>
                  <a:close/>
                  <a:moveTo>
                    <a:pt x="175" y="68"/>
                  </a:moveTo>
                  <a:cubicBezTo>
                    <a:pt x="63" y="68"/>
                    <a:pt x="63" y="68"/>
                    <a:pt x="63" y="68"/>
                  </a:cubicBezTo>
                  <a:cubicBezTo>
                    <a:pt x="54" y="68"/>
                    <a:pt x="47" y="61"/>
                    <a:pt x="47" y="52"/>
                  </a:cubicBezTo>
                  <a:cubicBezTo>
                    <a:pt x="47" y="44"/>
                    <a:pt x="54" y="37"/>
                    <a:pt x="63" y="37"/>
                  </a:cubicBezTo>
                  <a:cubicBezTo>
                    <a:pt x="175" y="37"/>
                    <a:pt x="175" y="37"/>
                    <a:pt x="175" y="37"/>
                  </a:cubicBezTo>
                  <a:cubicBezTo>
                    <a:pt x="183" y="37"/>
                    <a:pt x="190" y="44"/>
                    <a:pt x="190" y="52"/>
                  </a:cubicBezTo>
                  <a:cubicBezTo>
                    <a:pt x="190" y="61"/>
                    <a:pt x="183" y="68"/>
                    <a:pt x="175"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sp>
          <p:nvSpPr>
            <p:cNvPr id="37" name="Freeform 250">
              <a:extLst>
                <a:ext uri="{FF2B5EF4-FFF2-40B4-BE49-F238E27FC236}">
                  <a16:creationId xmlns:a16="http://schemas.microsoft.com/office/drawing/2014/main" id="{0C0D92DB-AD06-0629-7079-5311EC668F1A}"/>
                </a:ext>
              </a:extLst>
            </p:cNvPr>
            <p:cNvSpPr>
              <a:spLocks noEditPoints="1"/>
            </p:cNvSpPr>
            <p:nvPr/>
          </p:nvSpPr>
          <p:spPr bwMode="auto">
            <a:xfrm>
              <a:off x="3762" y="774"/>
              <a:ext cx="37" cy="26"/>
            </a:xfrm>
            <a:custGeom>
              <a:avLst/>
              <a:gdLst>
                <a:gd name="T0" fmla="*/ 209 w 237"/>
                <a:gd name="T1" fmla="*/ 0 h 168"/>
                <a:gd name="T2" fmla="*/ 28 w 237"/>
                <a:gd name="T3" fmla="*/ 0 h 168"/>
                <a:gd name="T4" fmla="*/ 0 w 237"/>
                <a:gd name="T5" fmla="*/ 28 h 168"/>
                <a:gd name="T6" fmla="*/ 0 w 237"/>
                <a:gd name="T7" fmla="*/ 139 h 168"/>
                <a:gd name="T8" fmla="*/ 28 w 237"/>
                <a:gd name="T9" fmla="*/ 168 h 168"/>
                <a:gd name="T10" fmla="*/ 209 w 237"/>
                <a:gd name="T11" fmla="*/ 168 h 168"/>
                <a:gd name="T12" fmla="*/ 237 w 237"/>
                <a:gd name="T13" fmla="*/ 139 h 168"/>
                <a:gd name="T14" fmla="*/ 237 w 237"/>
                <a:gd name="T15" fmla="*/ 28 h 168"/>
                <a:gd name="T16" fmla="*/ 209 w 237"/>
                <a:gd name="T17" fmla="*/ 0 h 168"/>
                <a:gd name="T18" fmla="*/ 174 w 237"/>
                <a:gd name="T19" fmla="*/ 131 h 168"/>
                <a:gd name="T20" fmla="*/ 62 w 237"/>
                <a:gd name="T21" fmla="*/ 131 h 168"/>
                <a:gd name="T22" fmla="*/ 47 w 237"/>
                <a:gd name="T23" fmla="*/ 116 h 168"/>
                <a:gd name="T24" fmla="*/ 62 w 237"/>
                <a:gd name="T25" fmla="*/ 100 h 168"/>
                <a:gd name="T26" fmla="*/ 174 w 237"/>
                <a:gd name="T27" fmla="*/ 100 h 168"/>
                <a:gd name="T28" fmla="*/ 190 w 237"/>
                <a:gd name="T29" fmla="*/ 116 h 168"/>
                <a:gd name="T30" fmla="*/ 174 w 237"/>
                <a:gd name="T31" fmla="*/ 131 h 168"/>
                <a:gd name="T32" fmla="*/ 174 w 237"/>
                <a:gd name="T33" fmla="*/ 68 h 168"/>
                <a:gd name="T34" fmla="*/ 62 w 237"/>
                <a:gd name="T35" fmla="*/ 68 h 168"/>
                <a:gd name="T36" fmla="*/ 47 w 237"/>
                <a:gd name="T37" fmla="*/ 52 h 168"/>
                <a:gd name="T38" fmla="*/ 62 w 237"/>
                <a:gd name="T39" fmla="*/ 37 h 168"/>
                <a:gd name="T40" fmla="*/ 174 w 237"/>
                <a:gd name="T41" fmla="*/ 37 h 168"/>
                <a:gd name="T42" fmla="*/ 190 w 237"/>
                <a:gd name="T43" fmla="*/ 52 h 168"/>
                <a:gd name="T44" fmla="*/ 174 w 237"/>
                <a:gd name="T45" fmla="*/ 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7" h="168">
                  <a:moveTo>
                    <a:pt x="209" y="0"/>
                  </a:moveTo>
                  <a:cubicBezTo>
                    <a:pt x="28" y="0"/>
                    <a:pt x="28" y="0"/>
                    <a:pt x="28" y="0"/>
                  </a:cubicBezTo>
                  <a:cubicBezTo>
                    <a:pt x="13" y="0"/>
                    <a:pt x="0" y="13"/>
                    <a:pt x="0" y="28"/>
                  </a:cubicBezTo>
                  <a:cubicBezTo>
                    <a:pt x="0" y="139"/>
                    <a:pt x="0" y="139"/>
                    <a:pt x="0" y="139"/>
                  </a:cubicBezTo>
                  <a:cubicBezTo>
                    <a:pt x="0" y="155"/>
                    <a:pt x="13" y="168"/>
                    <a:pt x="28" y="168"/>
                  </a:cubicBezTo>
                  <a:cubicBezTo>
                    <a:pt x="209" y="168"/>
                    <a:pt x="209" y="168"/>
                    <a:pt x="209" y="168"/>
                  </a:cubicBezTo>
                  <a:cubicBezTo>
                    <a:pt x="224" y="168"/>
                    <a:pt x="237" y="155"/>
                    <a:pt x="237" y="139"/>
                  </a:cubicBezTo>
                  <a:cubicBezTo>
                    <a:pt x="237" y="28"/>
                    <a:pt x="237" y="28"/>
                    <a:pt x="237" y="28"/>
                  </a:cubicBezTo>
                  <a:cubicBezTo>
                    <a:pt x="237" y="13"/>
                    <a:pt x="224" y="0"/>
                    <a:pt x="209" y="0"/>
                  </a:cubicBezTo>
                  <a:close/>
                  <a:moveTo>
                    <a:pt x="174" y="131"/>
                  </a:moveTo>
                  <a:cubicBezTo>
                    <a:pt x="62" y="131"/>
                    <a:pt x="62" y="131"/>
                    <a:pt x="62" y="131"/>
                  </a:cubicBezTo>
                  <a:cubicBezTo>
                    <a:pt x="54" y="131"/>
                    <a:pt x="47" y="124"/>
                    <a:pt x="47" y="116"/>
                  </a:cubicBezTo>
                  <a:cubicBezTo>
                    <a:pt x="47" y="107"/>
                    <a:pt x="54" y="100"/>
                    <a:pt x="62" y="100"/>
                  </a:cubicBezTo>
                  <a:cubicBezTo>
                    <a:pt x="174" y="100"/>
                    <a:pt x="174" y="100"/>
                    <a:pt x="174" y="100"/>
                  </a:cubicBezTo>
                  <a:cubicBezTo>
                    <a:pt x="183" y="100"/>
                    <a:pt x="190" y="107"/>
                    <a:pt x="190" y="116"/>
                  </a:cubicBezTo>
                  <a:cubicBezTo>
                    <a:pt x="190" y="124"/>
                    <a:pt x="183" y="131"/>
                    <a:pt x="174" y="131"/>
                  </a:cubicBezTo>
                  <a:close/>
                  <a:moveTo>
                    <a:pt x="174" y="68"/>
                  </a:moveTo>
                  <a:cubicBezTo>
                    <a:pt x="62" y="68"/>
                    <a:pt x="62" y="68"/>
                    <a:pt x="62" y="68"/>
                  </a:cubicBezTo>
                  <a:cubicBezTo>
                    <a:pt x="54" y="68"/>
                    <a:pt x="47" y="61"/>
                    <a:pt x="47" y="52"/>
                  </a:cubicBezTo>
                  <a:cubicBezTo>
                    <a:pt x="47" y="44"/>
                    <a:pt x="54" y="37"/>
                    <a:pt x="62" y="37"/>
                  </a:cubicBezTo>
                  <a:cubicBezTo>
                    <a:pt x="174" y="37"/>
                    <a:pt x="174" y="37"/>
                    <a:pt x="174" y="37"/>
                  </a:cubicBezTo>
                  <a:cubicBezTo>
                    <a:pt x="183" y="37"/>
                    <a:pt x="190" y="44"/>
                    <a:pt x="190" y="52"/>
                  </a:cubicBezTo>
                  <a:cubicBezTo>
                    <a:pt x="190" y="61"/>
                    <a:pt x="183" y="68"/>
                    <a:pt x="174"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sp>
          <p:nvSpPr>
            <p:cNvPr id="38" name="Freeform 251">
              <a:extLst>
                <a:ext uri="{FF2B5EF4-FFF2-40B4-BE49-F238E27FC236}">
                  <a16:creationId xmlns:a16="http://schemas.microsoft.com/office/drawing/2014/main" id="{CBBCF26A-4567-4018-7C05-EE1CC8E4EC81}"/>
                </a:ext>
              </a:extLst>
            </p:cNvPr>
            <p:cNvSpPr>
              <a:spLocks noEditPoints="1"/>
            </p:cNvSpPr>
            <p:nvPr/>
          </p:nvSpPr>
          <p:spPr bwMode="auto">
            <a:xfrm>
              <a:off x="3808" y="684"/>
              <a:ext cx="65" cy="36"/>
            </a:xfrm>
            <a:custGeom>
              <a:avLst/>
              <a:gdLst>
                <a:gd name="T0" fmla="*/ 28 w 417"/>
                <a:gd name="T1" fmla="*/ 227 h 227"/>
                <a:gd name="T2" fmla="*/ 388 w 417"/>
                <a:gd name="T3" fmla="*/ 227 h 227"/>
                <a:gd name="T4" fmla="*/ 417 w 417"/>
                <a:gd name="T5" fmla="*/ 199 h 227"/>
                <a:gd name="T6" fmla="*/ 417 w 417"/>
                <a:gd name="T7" fmla="*/ 28 h 227"/>
                <a:gd name="T8" fmla="*/ 388 w 417"/>
                <a:gd name="T9" fmla="*/ 0 h 227"/>
                <a:gd name="T10" fmla="*/ 28 w 417"/>
                <a:gd name="T11" fmla="*/ 0 h 227"/>
                <a:gd name="T12" fmla="*/ 0 w 417"/>
                <a:gd name="T13" fmla="*/ 28 h 227"/>
                <a:gd name="T14" fmla="*/ 0 w 417"/>
                <a:gd name="T15" fmla="*/ 199 h 227"/>
                <a:gd name="T16" fmla="*/ 28 w 417"/>
                <a:gd name="T17" fmla="*/ 227 h 227"/>
                <a:gd name="T18" fmla="*/ 74 w 417"/>
                <a:gd name="T19" fmla="*/ 40 h 227"/>
                <a:gd name="T20" fmla="*/ 342 w 417"/>
                <a:gd name="T21" fmla="*/ 40 h 227"/>
                <a:gd name="T22" fmla="*/ 358 w 417"/>
                <a:gd name="T23" fmla="*/ 55 h 227"/>
                <a:gd name="T24" fmla="*/ 342 w 417"/>
                <a:gd name="T25" fmla="*/ 71 h 227"/>
                <a:gd name="T26" fmla="*/ 74 w 417"/>
                <a:gd name="T27" fmla="*/ 71 h 227"/>
                <a:gd name="T28" fmla="*/ 58 w 417"/>
                <a:gd name="T29" fmla="*/ 55 h 227"/>
                <a:gd name="T30" fmla="*/ 74 w 417"/>
                <a:gd name="T31" fmla="*/ 40 h 227"/>
                <a:gd name="T32" fmla="*/ 74 w 417"/>
                <a:gd name="T33" fmla="*/ 98 h 227"/>
                <a:gd name="T34" fmla="*/ 342 w 417"/>
                <a:gd name="T35" fmla="*/ 98 h 227"/>
                <a:gd name="T36" fmla="*/ 358 w 417"/>
                <a:gd name="T37" fmla="*/ 113 h 227"/>
                <a:gd name="T38" fmla="*/ 342 w 417"/>
                <a:gd name="T39" fmla="*/ 129 h 227"/>
                <a:gd name="T40" fmla="*/ 74 w 417"/>
                <a:gd name="T41" fmla="*/ 129 h 227"/>
                <a:gd name="T42" fmla="*/ 58 w 417"/>
                <a:gd name="T43" fmla="*/ 113 h 227"/>
                <a:gd name="T44" fmla="*/ 74 w 417"/>
                <a:gd name="T45" fmla="*/ 98 h 227"/>
                <a:gd name="T46" fmla="*/ 74 w 417"/>
                <a:gd name="T47" fmla="*/ 156 h 227"/>
                <a:gd name="T48" fmla="*/ 342 w 417"/>
                <a:gd name="T49" fmla="*/ 156 h 227"/>
                <a:gd name="T50" fmla="*/ 358 w 417"/>
                <a:gd name="T51" fmla="*/ 172 h 227"/>
                <a:gd name="T52" fmla="*/ 342 w 417"/>
                <a:gd name="T53" fmla="*/ 187 h 227"/>
                <a:gd name="T54" fmla="*/ 74 w 417"/>
                <a:gd name="T55" fmla="*/ 187 h 227"/>
                <a:gd name="T56" fmla="*/ 58 w 417"/>
                <a:gd name="T57" fmla="*/ 172 h 227"/>
                <a:gd name="T58" fmla="*/ 74 w 417"/>
                <a:gd name="T59" fmla="*/ 15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7" h="227">
                  <a:moveTo>
                    <a:pt x="28" y="227"/>
                  </a:moveTo>
                  <a:cubicBezTo>
                    <a:pt x="388" y="227"/>
                    <a:pt x="388" y="227"/>
                    <a:pt x="388" y="227"/>
                  </a:cubicBezTo>
                  <a:cubicBezTo>
                    <a:pt x="404" y="227"/>
                    <a:pt x="417" y="214"/>
                    <a:pt x="417" y="199"/>
                  </a:cubicBezTo>
                  <a:cubicBezTo>
                    <a:pt x="417" y="28"/>
                    <a:pt x="417" y="28"/>
                    <a:pt x="417" y="28"/>
                  </a:cubicBezTo>
                  <a:cubicBezTo>
                    <a:pt x="417" y="12"/>
                    <a:pt x="404" y="0"/>
                    <a:pt x="388" y="0"/>
                  </a:cubicBezTo>
                  <a:cubicBezTo>
                    <a:pt x="28" y="0"/>
                    <a:pt x="28" y="0"/>
                    <a:pt x="28" y="0"/>
                  </a:cubicBezTo>
                  <a:cubicBezTo>
                    <a:pt x="12" y="0"/>
                    <a:pt x="0" y="12"/>
                    <a:pt x="0" y="28"/>
                  </a:cubicBezTo>
                  <a:cubicBezTo>
                    <a:pt x="0" y="199"/>
                    <a:pt x="0" y="199"/>
                    <a:pt x="0" y="199"/>
                  </a:cubicBezTo>
                  <a:cubicBezTo>
                    <a:pt x="0" y="214"/>
                    <a:pt x="12" y="227"/>
                    <a:pt x="28" y="227"/>
                  </a:cubicBezTo>
                  <a:close/>
                  <a:moveTo>
                    <a:pt x="74" y="40"/>
                  </a:moveTo>
                  <a:cubicBezTo>
                    <a:pt x="342" y="40"/>
                    <a:pt x="342" y="40"/>
                    <a:pt x="342" y="40"/>
                  </a:cubicBezTo>
                  <a:cubicBezTo>
                    <a:pt x="351" y="40"/>
                    <a:pt x="358" y="46"/>
                    <a:pt x="358" y="55"/>
                  </a:cubicBezTo>
                  <a:cubicBezTo>
                    <a:pt x="358" y="64"/>
                    <a:pt x="351" y="71"/>
                    <a:pt x="342" y="71"/>
                  </a:cubicBezTo>
                  <a:cubicBezTo>
                    <a:pt x="74" y="71"/>
                    <a:pt x="74" y="71"/>
                    <a:pt x="74" y="71"/>
                  </a:cubicBezTo>
                  <a:cubicBezTo>
                    <a:pt x="65" y="71"/>
                    <a:pt x="58" y="64"/>
                    <a:pt x="58" y="55"/>
                  </a:cubicBezTo>
                  <a:cubicBezTo>
                    <a:pt x="58" y="46"/>
                    <a:pt x="65" y="40"/>
                    <a:pt x="74" y="40"/>
                  </a:cubicBezTo>
                  <a:close/>
                  <a:moveTo>
                    <a:pt x="74" y="98"/>
                  </a:moveTo>
                  <a:cubicBezTo>
                    <a:pt x="342" y="98"/>
                    <a:pt x="342" y="98"/>
                    <a:pt x="342" y="98"/>
                  </a:cubicBezTo>
                  <a:cubicBezTo>
                    <a:pt x="351" y="98"/>
                    <a:pt x="358" y="105"/>
                    <a:pt x="358" y="113"/>
                  </a:cubicBezTo>
                  <a:cubicBezTo>
                    <a:pt x="358" y="122"/>
                    <a:pt x="351" y="129"/>
                    <a:pt x="342" y="129"/>
                  </a:cubicBezTo>
                  <a:cubicBezTo>
                    <a:pt x="74" y="129"/>
                    <a:pt x="74" y="129"/>
                    <a:pt x="74" y="129"/>
                  </a:cubicBezTo>
                  <a:cubicBezTo>
                    <a:pt x="65" y="129"/>
                    <a:pt x="58" y="122"/>
                    <a:pt x="58" y="113"/>
                  </a:cubicBezTo>
                  <a:cubicBezTo>
                    <a:pt x="58" y="105"/>
                    <a:pt x="65" y="98"/>
                    <a:pt x="74" y="98"/>
                  </a:cubicBezTo>
                  <a:close/>
                  <a:moveTo>
                    <a:pt x="74" y="156"/>
                  </a:moveTo>
                  <a:cubicBezTo>
                    <a:pt x="342" y="156"/>
                    <a:pt x="342" y="156"/>
                    <a:pt x="342" y="156"/>
                  </a:cubicBezTo>
                  <a:cubicBezTo>
                    <a:pt x="351" y="156"/>
                    <a:pt x="358" y="163"/>
                    <a:pt x="358" y="172"/>
                  </a:cubicBezTo>
                  <a:cubicBezTo>
                    <a:pt x="358" y="180"/>
                    <a:pt x="351" y="187"/>
                    <a:pt x="342" y="187"/>
                  </a:cubicBezTo>
                  <a:cubicBezTo>
                    <a:pt x="74" y="187"/>
                    <a:pt x="74" y="187"/>
                    <a:pt x="74" y="187"/>
                  </a:cubicBezTo>
                  <a:cubicBezTo>
                    <a:pt x="65" y="187"/>
                    <a:pt x="58" y="180"/>
                    <a:pt x="58" y="172"/>
                  </a:cubicBezTo>
                  <a:cubicBezTo>
                    <a:pt x="58" y="163"/>
                    <a:pt x="65" y="156"/>
                    <a:pt x="74" y="1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sp>
          <p:nvSpPr>
            <p:cNvPr id="39" name="Freeform 252">
              <a:extLst>
                <a:ext uri="{FF2B5EF4-FFF2-40B4-BE49-F238E27FC236}">
                  <a16:creationId xmlns:a16="http://schemas.microsoft.com/office/drawing/2014/main" id="{1F3D086A-82EB-E00C-73E9-63552927BD9E}"/>
                </a:ext>
              </a:extLst>
            </p:cNvPr>
            <p:cNvSpPr>
              <a:spLocks noEditPoints="1"/>
            </p:cNvSpPr>
            <p:nvPr/>
          </p:nvSpPr>
          <p:spPr bwMode="auto">
            <a:xfrm>
              <a:off x="3727" y="641"/>
              <a:ext cx="226" cy="226"/>
            </a:xfrm>
            <a:custGeom>
              <a:avLst/>
              <a:gdLst>
                <a:gd name="T0" fmla="*/ 0 w 1450"/>
                <a:gd name="T1" fmla="*/ 725 h 1450"/>
                <a:gd name="T2" fmla="*/ 1450 w 1450"/>
                <a:gd name="T3" fmla="*/ 725 h 1450"/>
                <a:gd name="T4" fmla="*/ 486 w 1450"/>
                <a:gd name="T5" fmla="*/ 306 h 1450"/>
                <a:gd name="T6" fmla="*/ 905 w 1450"/>
                <a:gd name="T7" fmla="*/ 247 h 1450"/>
                <a:gd name="T8" fmla="*/ 965 w 1450"/>
                <a:gd name="T9" fmla="*/ 477 h 1450"/>
                <a:gd name="T10" fmla="*/ 545 w 1450"/>
                <a:gd name="T11" fmla="*/ 536 h 1450"/>
                <a:gd name="T12" fmla="*/ 486 w 1450"/>
                <a:gd name="T13" fmla="*/ 306 h 1450"/>
                <a:gd name="T14" fmla="*/ 358 w 1450"/>
                <a:gd name="T15" fmla="*/ 699 h 1450"/>
                <a:gd name="T16" fmla="*/ 709 w 1450"/>
                <a:gd name="T17" fmla="*/ 581 h 1450"/>
                <a:gd name="T18" fmla="*/ 740 w 1450"/>
                <a:gd name="T19" fmla="*/ 581 h 1450"/>
                <a:gd name="T20" fmla="*/ 1092 w 1450"/>
                <a:gd name="T21" fmla="*/ 699 h 1450"/>
                <a:gd name="T22" fmla="*/ 1124 w 1450"/>
                <a:gd name="T23" fmla="*/ 780 h 1450"/>
                <a:gd name="T24" fmla="*/ 1093 w 1450"/>
                <a:gd name="T25" fmla="*/ 780 h 1450"/>
                <a:gd name="T26" fmla="*/ 740 w 1450"/>
                <a:gd name="T27" fmla="*/ 731 h 1450"/>
                <a:gd name="T28" fmla="*/ 725 w 1450"/>
                <a:gd name="T29" fmla="*/ 796 h 1450"/>
                <a:gd name="T30" fmla="*/ 709 w 1450"/>
                <a:gd name="T31" fmla="*/ 731 h 1450"/>
                <a:gd name="T32" fmla="*/ 357 w 1450"/>
                <a:gd name="T33" fmla="*/ 780 h 1450"/>
                <a:gd name="T34" fmla="*/ 326 w 1450"/>
                <a:gd name="T35" fmla="*/ 780 h 1450"/>
                <a:gd name="T36" fmla="*/ 491 w 1450"/>
                <a:gd name="T37" fmla="*/ 992 h 1450"/>
                <a:gd name="T38" fmla="*/ 251 w 1450"/>
                <a:gd name="T39" fmla="*/ 1052 h 1450"/>
                <a:gd name="T40" fmla="*/ 192 w 1450"/>
                <a:gd name="T41" fmla="*/ 881 h 1450"/>
                <a:gd name="T42" fmla="*/ 432 w 1450"/>
                <a:gd name="T43" fmla="*/ 822 h 1450"/>
                <a:gd name="T44" fmla="*/ 491 w 1450"/>
                <a:gd name="T45" fmla="*/ 992 h 1450"/>
                <a:gd name="T46" fmla="*/ 815 w 1450"/>
                <a:gd name="T47" fmla="*/ 1052 h 1450"/>
                <a:gd name="T48" fmla="*/ 575 w 1450"/>
                <a:gd name="T49" fmla="*/ 992 h 1450"/>
                <a:gd name="T50" fmla="*/ 635 w 1450"/>
                <a:gd name="T51" fmla="*/ 822 h 1450"/>
                <a:gd name="T52" fmla="*/ 875 w 1450"/>
                <a:gd name="T53" fmla="*/ 881 h 1450"/>
                <a:gd name="T54" fmla="*/ 1199 w 1450"/>
                <a:gd name="T55" fmla="*/ 1052 h 1450"/>
                <a:gd name="T56" fmla="*/ 959 w 1450"/>
                <a:gd name="T57" fmla="*/ 992 h 1450"/>
                <a:gd name="T58" fmla="*/ 1018 w 1450"/>
                <a:gd name="T59" fmla="*/ 822 h 1450"/>
                <a:gd name="T60" fmla="*/ 1258 w 1450"/>
                <a:gd name="T61" fmla="*/ 881 h 1450"/>
                <a:gd name="T62" fmla="*/ 1199 w 1450"/>
                <a:gd name="T63" fmla="*/ 1052 h 1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50" h="1450">
                  <a:moveTo>
                    <a:pt x="725" y="0"/>
                  </a:moveTo>
                  <a:cubicBezTo>
                    <a:pt x="325" y="0"/>
                    <a:pt x="0" y="324"/>
                    <a:pt x="0" y="725"/>
                  </a:cubicBezTo>
                  <a:cubicBezTo>
                    <a:pt x="0" y="1125"/>
                    <a:pt x="325" y="1450"/>
                    <a:pt x="725" y="1450"/>
                  </a:cubicBezTo>
                  <a:cubicBezTo>
                    <a:pt x="1125" y="1450"/>
                    <a:pt x="1450" y="1125"/>
                    <a:pt x="1450" y="725"/>
                  </a:cubicBezTo>
                  <a:cubicBezTo>
                    <a:pt x="1450" y="324"/>
                    <a:pt x="1125" y="0"/>
                    <a:pt x="725" y="0"/>
                  </a:cubicBezTo>
                  <a:close/>
                  <a:moveTo>
                    <a:pt x="486" y="306"/>
                  </a:moveTo>
                  <a:cubicBezTo>
                    <a:pt x="486" y="273"/>
                    <a:pt x="512" y="247"/>
                    <a:pt x="545" y="247"/>
                  </a:cubicBezTo>
                  <a:cubicBezTo>
                    <a:pt x="905" y="247"/>
                    <a:pt x="905" y="247"/>
                    <a:pt x="905" y="247"/>
                  </a:cubicBezTo>
                  <a:cubicBezTo>
                    <a:pt x="938" y="247"/>
                    <a:pt x="965" y="273"/>
                    <a:pt x="965" y="306"/>
                  </a:cubicBezTo>
                  <a:cubicBezTo>
                    <a:pt x="965" y="477"/>
                    <a:pt x="965" y="477"/>
                    <a:pt x="965" y="477"/>
                  </a:cubicBezTo>
                  <a:cubicBezTo>
                    <a:pt x="965" y="510"/>
                    <a:pt x="938" y="536"/>
                    <a:pt x="905" y="536"/>
                  </a:cubicBezTo>
                  <a:cubicBezTo>
                    <a:pt x="545" y="536"/>
                    <a:pt x="545" y="536"/>
                    <a:pt x="545" y="536"/>
                  </a:cubicBezTo>
                  <a:cubicBezTo>
                    <a:pt x="512" y="536"/>
                    <a:pt x="486" y="510"/>
                    <a:pt x="486" y="477"/>
                  </a:cubicBezTo>
                  <a:lnTo>
                    <a:pt x="486" y="306"/>
                  </a:lnTo>
                  <a:close/>
                  <a:moveTo>
                    <a:pt x="326" y="731"/>
                  </a:moveTo>
                  <a:cubicBezTo>
                    <a:pt x="326" y="713"/>
                    <a:pt x="340" y="699"/>
                    <a:pt x="358" y="699"/>
                  </a:cubicBezTo>
                  <a:cubicBezTo>
                    <a:pt x="709" y="699"/>
                    <a:pt x="709" y="699"/>
                    <a:pt x="709" y="699"/>
                  </a:cubicBezTo>
                  <a:cubicBezTo>
                    <a:pt x="709" y="581"/>
                    <a:pt x="709" y="581"/>
                    <a:pt x="709" y="581"/>
                  </a:cubicBezTo>
                  <a:cubicBezTo>
                    <a:pt x="709" y="572"/>
                    <a:pt x="716" y="565"/>
                    <a:pt x="725" y="565"/>
                  </a:cubicBezTo>
                  <a:cubicBezTo>
                    <a:pt x="733" y="565"/>
                    <a:pt x="740" y="572"/>
                    <a:pt x="740" y="581"/>
                  </a:cubicBezTo>
                  <a:cubicBezTo>
                    <a:pt x="740" y="699"/>
                    <a:pt x="740" y="699"/>
                    <a:pt x="740" y="699"/>
                  </a:cubicBezTo>
                  <a:cubicBezTo>
                    <a:pt x="1092" y="699"/>
                    <a:pt x="1092" y="699"/>
                    <a:pt x="1092" y="699"/>
                  </a:cubicBezTo>
                  <a:cubicBezTo>
                    <a:pt x="1110" y="699"/>
                    <a:pt x="1124" y="713"/>
                    <a:pt x="1124" y="731"/>
                  </a:cubicBezTo>
                  <a:cubicBezTo>
                    <a:pt x="1124" y="780"/>
                    <a:pt x="1124" y="780"/>
                    <a:pt x="1124" y="780"/>
                  </a:cubicBezTo>
                  <a:cubicBezTo>
                    <a:pt x="1124" y="789"/>
                    <a:pt x="1117" y="796"/>
                    <a:pt x="1109" y="796"/>
                  </a:cubicBezTo>
                  <a:cubicBezTo>
                    <a:pt x="1100" y="796"/>
                    <a:pt x="1093" y="789"/>
                    <a:pt x="1093" y="780"/>
                  </a:cubicBezTo>
                  <a:cubicBezTo>
                    <a:pt x="1093" y="731"/>
                    <a:pt x="1093" y="731"/>
                    <a:pt x="1093" y="731"/>
                  </a:cubicBezTo>
                  <a:cubicBezTo>
                    <a:pt x="740" y="731"/>
                    <a:pt x="740" y="731"/>
                    <a:pt x="740" y="731"/>
                  </a:cubicBezTo>
                  <a:cubicBezTo>
                    <a:pt x="740" y="780"/>
                    <a:pt x="740" y="780"/>
                    <a:pt x="740" y="780"/>
                  </a:cubicBezTo>
                  <a:cubicBezTo>
                    <a:pt x="740" y="789"/>
                    <a:pt x="733" y="796"/>
                    <a:pt x="725" y="796"/>
                  </a:cubicBezTo>
                  <a:cubicBezTo>
                    <a:pt x="716" y="796"/>
                    <a:pt x="709" y="789"/>
                    <a:pt x="709" y="780"/>
                  </a:cubicBezTo>
                  <a:cubicBezTo>
                    <a:pt x="709" y="731"/>
                    <a:pt x="709" y="731"/>
                    <a:pt x="709" y="731"/>
                  </a:cubicBezTo>
                  <a:cubicBezTo>
                    <a:pt x="358" y="730"/>
                    <a:pt x="358" y="730"/>
                    <a:pt x="358" y="730"/>
                  </a:cubicBezTo>
                  <a:cubicBezTo>
                    <a:pt x="357" y="780"/>
                    <a:pt x="357" y="780"/>
                    <a:pt x="357" y="780"/>
                  </a:cubicBezTo>
                  <a:cubicBezTo>
                    <a:pt x="357" y="789"/>
                    <a:pt x="350" y="796"/>
                    <a:pt x="341" y="796"/>
                  </a:cubicBezTo>
                  <a:cubicBezTo>
                    <a:pt x="333" y="796"/>
                    <a:pt x="326" y="789"/>
                    <a:pt x="326" y="780"/>
                  </a:cubicBezTo>
                  <a:lnTo>
                    <a:pt x="326" y="731"/>
                  </a:lnTo>
                  <a:close/>
                  <a:moveTo>
                    <a:pt x="491" y="992"/>
                  </a:moveTo>
                  <a:cubicBezTo>
                    <a:pt x="491" y="1025"/>
                    <a:pt x="464" y="1052"/>
                    <a:pt x="432" y="1052"/>
                  </a:cubicBezTo>
                  <a:cubicBezTo>
                    <a:pt x="251" y="1052"/>
                    <a:pt x="251" y="1052"/>
                    <a:pt x="251" y="1052"/>
                  </a:cubicBezTo>
                  <a:cubicBezTo>
                    <a:pt x="218" y="1052"/>
                    <a:pt x="192" y="1025"/>
                    <a:pt x="192" y="992"/>
                  </a:cubicBezTo>
                  <a:cubicBezTo>
                    <a:pt x="192" y="881"/>
                    <a:pt x="192" y="881"/>
                    <a:pt x="192" y="881"/>
                  </a:cubicBezTo>
                  <a:cubicBezTo>
                    <a:pt x="192" y="848"/>
                    <a:pt x="218" y="822"/>
                    <a:pt x="251" y="822"/>
                  </a:cubicBezTo>
                  <a:cubicBezTo>
                    <a:pt x="432" y="822"/>
                    <a:pt x="432" y="822"/>
                    <a:pt x="432" y="822"/>
                  </a:cubicBezTo>
                  <a:cubicBezTo>
                    <a:pt x="464" y="822"/>
                    <a:pt x="491" y="848"/>
                    <a:pt x="491" y="881"/>
                  </a:cubicBezTo>
                  <a:lnTo>
                    <a:pt x="491" y="992"/>
                  </a:lnTo>
                  <a:close/>
                  <a:moveTo>
                    <a:pt x="875" y="992"/>
                  </a:moveTo>
                  <a:cubicBezTo>
                    <a:pt x="875" y="1025"/>
                    <a:pt x="848" y="1052"/>
                    <a:pt x="815" y="1052"/>
                  </a:cubicBezTo>
                  <a:cubicBezTo>
                    <a:pt x="635" y="1052"/>
                    <a:pt x="635" y="1052"/>
                    <a:pt x="635" y="1052"/>
                  </a:cubicBezTo>
                  <a:cubicBezTo>
                    <a:pt x="602" y="1052"/>
                    <a:pt x="575" y="1025"/>
                    <a:pt x="575" y="992"/>
                  </a:cubicBezTo>
                  <a:cubicBezTo>
                    <a:pt x="575" y="881"/>
                    <a:pt x="575" y="881"/>
                    <a:pt x="575" y="881"/>
                  </a:cubicBezTo>
                  <a:cubicBezTo>
                    <a:pt x="575" y="848"/>
                    <a:pt x="602" y="822"/>
                    <a:pt x="635" y="822"/>
                  </a:cubicBezTo>
                  <a:cubicBezTo>
                    <a:pt x="815" y="822"/>
                    <a:pt x="815" y="822"/>
                    <a:pt x="815" y="822"/>
                  </a:cubicBezTo>
                  <a:cubicBezTo>
                    <a:pt x="848" y="822"/>
                    <a:pt x="875" y="848"/>
                    <a:pt x="875" y="881"/>
                  </a:cubicBezTo>
                  <a:lnTo>
                    <a:pt x="875" y="992"/>
                  </a:lnTo>
                  <a:close/>
                  <a:moveTo>
                    <a:pt x="1199" y="1052"/>
                  </a:moveTo>
                  <a:cubicBezTo>
                    <a:pt x="1018" y="1052"/>
                    <a:pt x="1018" y="1052"/>
                    <a:pt x="1018" y="1052"/>
                  </a:cubicBezTo>
                  <a:cubicBezTo>
                    <a:pt x="985" y="1052"/>
                    <a:pt x="959" y="1025"/>
                    <a:pt x="959" y="992"/>
                  </a:cubicBezTo>
                  <a:cubicBezTo>
                    <a:pt x="959" y="881"/>
                    <a:pt x="959" y="881"/>
                    <a:pt x="959" y="881"/>
                  </a:cubicBezTo>
                  <a:cubicBezTo>
                    <a:pt x="959" y="848"/>
                    <a:pt x="985" y="822"/>
                    <a:pt x="1018" y="822"/>
                  </a:cubicBezTo>
                  <a:cubicBezTo>
                    <a:pt x="1199" y="822"/>
                    <a:pt x="1199" y="822"/>
                    <a:pt x="1199" y="822"/>
                  </a:cubicBezTo>
                  <a:cubicBezTo>
                    <a:pt x="1232" y="822"/>
                    <a:pt x="1258" y="848"/>
                    <a:pt x="1258" y="881"/>
                  </a:cubicBezTo>
                  <a:cubicBezTo>
                    <a:pt x="1258" y="992"/>
                    <a:pt x="1258" y="992"/>
                    <a:pt x="1258" y="992"/>
                  </a:cubicBezTo>
                  <a:cubicBezTo>
                    <a:pt x="1258" y="1025"/>
                    <a:pt x="1232" y="1052"/>
                    <a:pt x="1199" y="10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sp>
          <p:nvSpPr>
            <p:cNvPr id="40" name="Freeform 253">
              <a:extLst>
                <a:ext uri="{FF2B5EF4-FFF2-40B4-BE49-F238E27FC236}">
                  <a16:creationId xmlns:a16="http://schemas.microsoft.com/office/drawing/2014/main" id="{ECF212C4-1E17-BC66-F0DB-B5461DC4D13C}"/>
                </a:ext>
              </a:extLst>
            </p:cNvPr>
            <p:cNvSpPr>
              <a:spLocks noEditPoints="1"/>
            </p:cNvSpPr>
            <p:nvPr/>
          </p:nvSpPr>
          <p:spPr bwMode="auto">
            <a:xfrm>
              <a:off x="3881" y="774"/>
              <a:ext cx="37" cy="26"/>
            </a:xfrm>
            <a:custGeom>
              <a:avLst/>
              <a:gdLst>
                <a:gd name="T0" fmla="*/ 209 w 237"/>
                <a:gd name="T1" fmla="*/ 0 h 168"/>
                <a:gd name="T2" fmla="*/ 28 w 237"/>
                <a:gd name="T3" fmla="*/ 0 h 168"/>
                <a:gd name="T4" fmla="*/ 0 w 237"/>
                <a:gd name="T5" fmla="*/ 28 h 168"/>
                <a:gd name="T6" fmla="*/ 0 w 237"/>
                <a:gd name="T7" fmla="*/ 139 h 168"/>
                <a:gd name="T8" fmla="*/ 28 w 237"/>
                <a:gd name="T9" fmla="*/ 168 h 168"/>
                <a:gd name="T10" fmla="*/ 209 w 237"/>
                <a:gd name="T11" fmla="*/ 168 h 168"/>
                <a:gd name="T12" fmla="*/ 237 w 237"/>
                <a:gd name="T13" fmla="*/ 139 h 168"/>
                <a:gd name="T14" fmla="*/ 237 w 237"/>
                <a:gd name="T15" fmla="*/ 28 h 168"/>
                <a:gd name="T16" fmla="*/ 209 w 237"/>
                <a:gd name="T17" fmla="*/ 0 h 168"/>
                <a:gd name="T18" fmla="*/ 174 w 237"/>
                <a:gd name="T19" fmla="*/ 131 h 168"/>
                <a:gd name="T20" fmla="*/ 63 w 237"/>
                <a:gd name="T21" fmla="*/ 131 h 168"/>
                <a:gd name="T22" fmla="*/ 47 w 237"/>
                <a:gd name="T23" fmla="*/ 116 h 168"/>
                <a:gd name="T24" fmla="*/ 63 w 237"/>
                <a:gd name="T25" fmla="*/ 100 h 168"/>
                <a:gd name="T26" fmla="*/ 174 w 237"/>
                <a:gd name="T27" fmla="*/ 100 h 168"/>
                <a:gd name="T28" fmla="*/ 190 w 237"/>
                <a:gd name="T29" fmla="*/ 116 h 168"/>
                <a:gd name="T30" fmla="*/ 174 w 237"/>
                <a:gd name="T31" fmla="*/ 131 h 168"/>
                <a:gd name="T32" fmla="*/ 174 w 237"/>
                <a:gd name="T33" fmla="*/ 68 h 168"/>
                <a:gd name="T34" fmla="*/ 63 w 237"/>
                <a:gd name="T35" fmla="*/ 68 h 168"/>
                <a:gd name="T36" fmla="*/ 47 w 237"/>
                <a:gd name="T37" fmla="*/ 52 h 168"/>
                <a:gd name="T38" fmla="*/ 63 w 237"/>
                <a:gd name="T39" fmla="*/ 37 h 168"/>
                <a:gd name="T40" fmla="*/ 174 w 237"/>
                <a:gd name="T41" fmla="*/ 37 h 168"/>
                <a:gd name="T42" fmla="*/ 190 w 237"/>
                <a:gd name="T43" fmla="*/ 52 h 168"/>
                <a:gd name="T44" fmla="*/ 174 w 237"/>
                <a:gd name="T45" fmla="*/ 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7" h="168">
                  <a:moveTo>
                    <a:pt x="209" y="0"/>
                  </a:moveTo>
                  <a:cubicBezTo>
                    <a:pt x="28" y="0"/>
                    <a:pt x="28" y="0"/>
                    <a:pt x="28" y="0"/>
                  </a:cubicBezTo>
                  <a:cubicBezTo>
                    <a:pt x="13" y="0"/>
                    <a:pt x="0" y="13"/>
                    <a:pt x="0" y="28"/>
                  </a:cubicBezTo>
                  <a:cubicBezTo>
                    <a:pt x="0" y="139"/>
                    <a:pt x="0" y="139"/>
                    <a:pt x="0" y="139"/>
                  </a:cubicBezTo>
                  <a:cubicBezTo>
                    <a:pt x="0" y="155"/>
                    <a:pt x="13" y="168"/>
                    <a:pt x="28" y="168"/>
                  </a:cubicBezTo>
                  <a:cubicBezTo>
                    <a:pt x="209" y="168"/>
                    <a:pt x="209" y="168"/>
                    <a:pt x="209" y="168"/>
                  </a:cubicBezTo>
                  <a:cubicBezTo>
                    <a:pt x="224" y="168"/>
                    <a:pt x="237" y="155"/>
                    <a:pt x="237" y="139"/>
                  </a:cubicBezTo>
                  <a:cubicBezTo>
                    <a:pt x="237" y="28"/>
                    <a:pt x="237" y="28"/>
                    <a:pt x="237" y="28"/>
                  </a:cubicBezTo>
                  <a:cubicBezTo>
                    <a:pt x="237" y="13"/>
                    <a:pt x="224" y="0"/>
                    <a:pt x="209" y="0"/>
                  </a:cubicBezTo>
                  <a:close/>
                  <a:moveTo>
                    <a:pt x="174" y="131"/>
                  </a:moveTo>
                  <a:cubicBezTo>
                    <a:pt x="63" y="131"/>
                    <a:pt x="63" y="131"/>
                    <a:pt x="63" y="131"/>
                  </a:cubicBezTo>
                  <a:cubicBezTo>
                    <a:pt x="54" y="131"/>
                    <a:pt x="47" y="124"/>
                    <a:pt x="47" y="116"/>
                  </a:cubicBezTo>
                  <a:cubicBezTo>
                    <a:pt x="47" y="107"/>
                    <a:pt x="54" y="100"/>
                    <a:pt x="63" y="100"/>
                  </a:cubicBezTo>
                  <a:cubicBezTo>
                    <a:pt x="174" y="100"/>
                    <a:pt x="174" y="100"/>
                    <a:pt x="174" y="100"/>
                  </a:cubicBezTo>
                  <a:cubicBezTo>
                    <a:pt x="183" y="100"/>
                    <a:pt x="190" y="107"/>
                    <a:pt x="190" y="116"/>
                  </a:cubicBezTo>
                  <a:cubicBezTo>
                    <a:pt x="190" y="124"/>
                    <a:pt x="183" y="131"/>
                    <a:pt x="174" y="131"/>
                  </a:cubicBezTo>
                  <a:close/>
                  <a:moveTo>
                    <a:pt x="174" y="68"/>
                  </a:moveTo>
                  <a:cubicBezTo>
                    <a:pt x="63" y="68"/>
                    <a:pt x="63" y="68"/>
                    <a:pt x="63" y="68"/>
                  </a:cubicBezTo>
                  <a:cubicBezTo>
                    <a:pt x="54" y="68"/>
                    <a:pt x="47" y="61"/>
                    <a:pt x="47" y="52"/>
                  </a:cubicBezTo>
                  <a:cubicBezTo>
                    <a:pt x="47" y="44"/>
                    <a:pt x="54" y="37"/>
                    <a:pt x="63" y="37"/>
                  </a:cubicBezTo>
                  <a:cubicBezTo>
                    <a:pt x="174" y="37"/>
                    <a:pt x="174" y="37"/>
                    <a:pt x="174" y="37"/>
                  </a:cubicBezTo>
                  <a:cubicBezTo>
                    <a:pt x="183" y="37"/>
                    <a:pt x="190" y="44"/>
                    <a:pt x="190" y="52"/>
                  </a:cubicBezTo>
                  <a:cubicBezTo>
                    <a:pt x="190" y="61"/>
                    <a:pt x="183" y="68"/>
                    <a:pt x="174"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grpSp>
    </p:spTree>
    <p:extLst>
      <p:ext uri="{BB962C8B-B14F-4D97-AF65-F5344CB8AC3E}">
        <p14:creationId xmlns:p14="http://schemas.microsoft.com/office/powerpoint/2010/main" val="2570251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a 11">
            <a:extLst>
              <a:ext uri="{FF2B5EF4-FFF2-40B4-BE49-F238E27FC236}">
                <a16:creationId xmlns:a16="http://schemas.microsoft.com/office/drawing/2014/main" id="{62A78EBC-EE99-4097-AC19-4647B24302CF}"/>
              </a:ext>
            </a:extLst>
          </p:cNvPr>
          <p:cNvGraphicFramePr>
            <a:graphicFrameLocks noGrp="1"/>
          </p:cNvGraphicFramePr>
          <p:nvPr>
            <p:extLst>
              <p:ext uri="{D42A27DB-BD31-4B8C-83A1-F6EECF244321}">
                <p14:modId xmlns:p14="http://schemas.microsoft.com/office/powerpoint/2010/main" val="4229910825"/>
              </p:ext>
            </p:extLst>
          </p:nvPr>
        </p:nvGraphicFramePr>
        <p:xfrm>
          <a:off x="555271" y="8450244"/>
          <a:ext cx="5722983" cy="821822"/>
        </p:xfrm>
        <a:graphic>
          <a:graphicData uri="http://schemas.openxmlformats.org/drawingml/2006/table">
            <a:tbl>
              <a:tblPr firstRow="1" bandRow="1">
                <a:tableStyleId>{5C22544A-7EE6-4342-B048-85BDC9FD1C3A}</a:tableStyleId>
              </a:tblPr>
              <a:tblGrid>
                <a:gridCol w="4189459">
                  <a:extLst>
                    <a:ext uri="{9D8B030D-6E8A-4147-A177-3AD203B41FA5}">
                      <a16:colId xmlns:a16="http://schemas.microsoft.com/office/drawing/2014/main" val="1575577767"/>
                    </a:ext>
                  </a:extLst>
                </a:gridCol>
                <a:gridCol w="1533524">
                  <a:extLst>
                    <a:ext uri="{9D8B030D-6E8A-4147-A177-3AD203B41FA5}">
                      <a16:colId xmlns:a16="http://schemas.microsoft.com/office/drawing/2014/main" val="2263215680"/>
                    </a:ext>
                  </a:extLst>
                </a:gridCol>
              </a:tblGrid>
              <a:tr h="395102">
                <a:tc>
                  <a:txBody>
                    <a:bodyPr/>
                    <a:lstStyle/>
                    <a:p>
                      <a:r>
                        <a:rPr lang="en-IE" sz="1100" b="0" kern="1200" noProof="0">
                          <a:solidFill>
                            <a:srgbClr val="7B7B80"/>
                          </a:solidFill>
                          <a:latin typeface="Montserrat"/>
                          <a:ea typeface="+mn-ea"/>
                          <a:cs typeface="+mn-cs"/>
                        </a:rPr>
                        <a:t>Which are the target impacts? (Long/short term)</a:t>
                      </a:r>
                    </a:p>
                  </a:txBody>
                  <a:tcPr>
                    <a:lnL w="19050" cap="flat" cmpd="sng" algn="ctr">
                      <a:solidFill>
                        <a:srgbClr val="19616F"/>
                      </a:solidFill>
                      <a:prstDash val="solid"/>
                      <a:round/>
                      <a:headEnd type="none" w="med" len="med"/>
                      <a:tailEnd type="none" w="med" len="med"/>
                    </a:lnL>
                    <a:lnR w="6350" cap="flat" cmpd="sng" algn="ctr">
                      <a:solidFill>
                        <a:srgbClr val="19616F"/>
                      </a:solidFill>
                      <a:prstDash val="solid"/>
                      <a:round/>
                      <a:headEnd type="none" w="med" len="med"/>
                      <a:tailEnd type="none" w="med" len="med"/>
                    </a:lnR>
                    <a:lnT w="19050" cap="flat" cmpd="sng" algn="ctr">
                      <a:solidFill>
                        <a:srgbClr val="19616F"/>
                      </a:solidFill>
                      <a:prstDash val="solid"/>
                      <a:round/>
                      <a:headEnd type="none" w="med" len="med"/>
                      <a:tailEnd type="none" w="med" len="med"/>
                    </a:lnT>
                    <a:lnB w="6350" cap="flat" cmpd="sng" algn="ctr">
                      <a:solidFill>
                        <a:srgbClr val="1961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IE" sz="1100" b="0" noProof="0">
                        <a:latin typeface="Montserrat"/>
                      </a:endParaRPr>
                    </a:p>
                  </a:txBody>
                  <a:tcPr>
                    <a:lnL w="6350" cap="flat" cmpd="sng" algn="ctr">
                      <a:solidFill>
                        <a:srgbClr val="19616F"/>
                      </a:solidFill>
                      <a:prstDash val="solid"/>
                      <a:round/>
                      <a:headEnd type="none" w="med" len="med"/>
                      <a:tailEnd type="none" w="med" len="med"/>
                    </a:lnL>
                    <a:lnR w="19050" cap="flat" cmpd="sng" algn="ctr">
                      <a:solidFill>
                        <a:srgbClr val="19616F"/>
                      </a:solidFill>
                      <a:prstDash val="solid"/>
                      <a:round/>
                      <a:headEnd type="none" w="med" len="med"/>
                      <a:tailEnd type="none" w="med" len="med"/>
                    </a:lnR>
                    <a:lnT w="19050" cap="flat" cmpd="sng" algn="ctr">
                      <a:solidFill>
                        <a:srgbClr val="19616F"/>
                      </a:solidFill>
                      <a:prstDash val="solid"/>
                      <a:round/>
                      <a:headEnd type="none" w="med" len="med"/>
                      <a:tailEnd type="none" w="med" len="med"/>
                    </a:lnT>
                    <a:lnB w="6350" cap="flat" cmpd="sng" algn="ctr">
                      <a:solidFill>
                        <a:srgbClr val="1961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0538897"/>
                  </a:ext>
                </a:extLst>
              </a:tr>
              <a:tr h="381993">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IE" sz="1100" noProof="0">
                          <a:solidFill>
                            <a:srgbClr val="7B7B80"/>
                          </a:solidFill>
                          <a:latin typeface="Montserrat"/>
                        </a:rPr>
                        <a:t>How many experts/end users/stakeholders are involved in the CCLL?</a:t>
                      </a:r>
                    </a:p>
                  </a:txBody>
                  <a:tcPr>
                    <a:lnL w="19050" cap="flat" cmpd="sng" algn="ctr">
                      <a:solidFill>
                        <a:srgbClr val="19616F"/>
                      </a:solidFill>
                      <a:prstDash val="solid"/>
                      <a:round/>
                      <a:headEnd type="none" w="med" len="med"/>
                      <a:tailEnd type="none" w="med" len="med"/>
                    </a:lnL>
                    <a:lnR w="6350" cap="flat" cmpd="sng" algn="ctr">
                      <a:solidFill>
                        <a:srgbClr val="19616F"/>
                      </a:solidFill>
                      <a:prstDash val="solid"/>
                      <a:round/>
                      <a:headEnd type="none" w="med" len="med"/>
                      <a:tailEnd type="none" w="med" len="med"/>
                    </a:lnR>
                    <a:lnT w="6350" cap="flat" cmpd="sng" algn="ctr">
                      <a:solidFill>
                        <a:srgbClr val="19616F"/>
                      </a:solidFill>
                      <a:prstDash val="solid"/>
                      <a:round/>
                      <a:headEnd type="none" w="med" len="med"/>
                      <a:tailEnd type="none" w="med" len="med"/>
                    </a:lnT>
                    <a:lnB w="6350" cap="flat" cmpd="sng" algn="ctr">
                      <a:solidFill>
                        <a:srgbClr val="19616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IE" sz="1100" noProof="0" dirty="0">
                        <a:latin typeface="Montserrat"/>
                      </a:endParaRPr>
                    </a:p>
                  </a:txBody>
                  <a:tcPr>
                    <a:lnL w="6350" cap="flat" cmpd="sng" algn="ctr">
                      <a:solidFill>
                        <a:srgbClr val="19616F"/>
                      </a:solidFill>
                      <a:prstDash val="solid"/>
                      <a:round/>
                      <a:headEnd type="none" w="med" len="med"/>
                      <a:tailEnd type="none" w="med" len="med"/>
                    </a:lnL>
                    <a:lnR w="19050" cap="flat" cmpd="sng" algn="ctr">
                      <a:solidFill>
                        <a:srgbClr val="19616F"/>
                      </a:solidFill>
                      <a:prstDash val="solid"/>
                      <a:round/>
                      <a:headEnd type="none" w="med" len="med"/>
                      <a:tailEnd type="none" w="med" len="med"/>
                    </a:lnR>
                    <a:lnT w="6350" cap="flat" cmpd="sng" algn="ctr">
                      <a:solidFill>
                        <a:srgbClr val="19616F"/>
                      </a:solidFill>
                      <a:prstDash val="solid"/>
                      <a:round/>
                      <a:headEnd type="none" w="med" len="med"/>
                      <a:tailEnd type="none" w="med" len="med"/>
                    </a:lnT>
                    <a:lnB w="6350" cap="flat" cmpd="sng" algn="ctr">
                      <a:solidFill>
                        <a:srgbClr val="19616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5579807"/>
                  </a:ext>
                </a:extLst>
              </a:tr>
            </a:tbl>
          </a:graphicData>
        </a:graphic>
      </p:graphicFrame>
      <p:sp>
        <p:nvSpPr>
          <p:cNvPr id="35" name="Title 2">
            <a:extLst>
              <a:ext uri="{FF2B5EF4-FFF2-40B4-BE49-F238E27FC236}">
                <a16:creationId xmlns:a16="http://schemas.microsoft.com/office/drawing/2014/main" id="{E830E562-45DD-4BBC-830A-8D8473B699FB}"/>
              </a:ext>
            </a:extLst>
          </p:cNvPr>
          <p:cNvSpPr>
            <a:spLocks noGrp="1"/>
          </p:cNvSpPr>
          <p:nvPr>
            <p:ph type="title"/>
          </p:nvPr>
        </p:nvSpPr>
        <p:spPr>
          <a:xfrm>
            <a:off x="122560" y="152448"/>
            <a:ext cx="7567513" cy="506250"/>
          </a:xfrm>
        </p:spPr>
        <p:txBody>
          <a:bodyPr/>
          <a:lstStyle/>
          <a:p>
            <a:r>
              <a:rPr lang="en-IE" noProof="0"/>
              <a:t>POP. PHASE 1: EMPATHISE &amp; DEFINE. PROBLEM SPACE. </a:t>
            </a:r>
          </a:p>
        </p:txBody>
      </p:sp>
      <p:sp>
        <p:nvSpPr>
          <p:cNvPr id="23" name="Rectangle 17">
            <a:extLst>
              <a:ext uri="{FF2B5EF4-FFF2-40B4-BE49-F238E27FC236}">
                <a16:creationId xmlns:a16="http://schemas.microsoft.com/office/drawing/2014/main" id="{6B4C1093-E80E-4358-8477-54F3639048D2}"/>
              </a:ext>
            </a:extLst>
          </p:cNvPr>
          <p:cNvSpPr/>
          <p:nvPr/>
        </p:nvSpPr>
        <p:spPr bwMode="auto">
          <a:xfrm>
            <a:off x="332346" y="8111896"/>
            <a:ext cx="2263995" cy="329818"/>
          </a:xfrm>
          <a:prstGeom prst="rect">
            <a:avLst/>
          </a:prstGeom>
          <a:no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51435" tIns="20250" rIns="51435" bIns="25718" numCol="1" rtlCol="0" anchor="t" anchorCtr="0" compatLnSpc="1">
            <a:prstTxWarp prst="textNoShape">
              <a:avLst/>
            </a:prstTxWarp>
          </a:bodyPr>
          <a:lstStyle/>
          <a:p>
            <a:pPr defTabSz="586681" fontAlgn="base">
              <a:lnSpc>
                <a:spcPct val="115000"/>
              </a:lnSpc>
              <a:spcBef>
                <a:spcPct val="0"/>
              </a:spcBef>
              <a:spcAft>
                <a:spcPct val="0"/>
              </a:spcAft>
            </a:pPr>
            <a:r>
              <a:rPr lang="en-IE" sz="1400" b="1" noProof="0">
                <a:solidFill>
                  <a:srgbClr val="19616F"/>
                </a:solidFill>
                <a:latin typeface="Montserrat"/>
              </a:rPr>
              <a:t>KPI </a:t>
            </a:r>
            <a:r>
              <a:rPr lang="en-IE" sz="1400" b="1">
                <a:solidFill>
                  <a:srgbClr val="19616F"/>
                </a:solidFill>
                <a:latin typeface="Montserrat"/>
              </a:rPr>
              <a:t>Dashboard</a:t>
            </a:r>
            <a:endParaRPr lang="en-IE" sz="1400" b="1" noProof="0">
              <a:solidFill>
                <a:srgbClr val="19616F"/>
              </a:solidFill>
              <a:latin typeface="Montserrat" panose="00000500000000000000" pitchFamily="2" charset="0"/>
            </a:endParaRPr>
          </a:p>
        </p:txBody>
      </p:sp>
      <p:grpSp>
        <p:nvGrpSpPr>
          <p:cNvPr id="19" name="Grupo 18">
            <a:extLst>
              <a:ext uri="{FF2B5EF4-FFF2-40B4-BE49-F238E27FC236}">
                <a16:creationId xmlns:a16="http://schemas.microsoft.com/office/drawing/2014/main" id="{EA5FA6D8-60E3-4259-A8FB-E0F64A713358}"/>
              </a:ext>
            </a:extLst>
          </p:cNvPr>
          <p:cNvGrpSpPr/>
          <p:nvPr/>
        </p:nvGrpSpPr>
        <p:grpSpPr>
          <a:xfrm>
            <a:off x="351971" y="1595330"/>
            <a:ext cx="6235175" cy="1546669"/>
            <a:chOff x="3070997" y="1172772"/>
            <a:chExt cx="3534100" cy="898362"/>
          </a:xfrm>
        </p:grpSpPr>
        <p:sp>
          <p:nvSpPr>
            <p:cNvPr id="43" name="Rectangle 17">
              <a:extLst>
                <a:ext uri="{FF2B5EF4-FFF2-40B4-BE49-F238E27FC236}">
                  <a16:creationId xmlns:a16="http://schemas.microsoft.com/office/drawing/2014/main" id="{CC797E59-4CE9-4F14-8CCE-EDF214B09577}"/>
                </a:ext>
              </a:extLst>
            </p:cNvPr>
            <p:cNvSpPr/>
            <p:nvPr/>
          </p:nvSpPr>
          <p:spPr bwMode="auto">
            <a:xfrm>
              <a:off x="3070997" y="1177733"/>
              <a:ext cx="3534100" cy="893401"/>
            </a:xfrm>
            <a:prstGeom prst="rect">
              <a:avLst/>
            </a:prstGeom>
            <a:solidFill>
              <a:srgbClr val="003F6C">
                <a:alpha val="40000"/>
              </a:srgbClr>
            </a:solidFill>
            <a:ln>
              <a:solidFill>
                <a:srgbClr val="003F6C"/>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51435" tIns="20250" rIns="51435" bIns="25718" numCol="1" rtlCol="0" anchor="t" anchorCtr="0" compatLnSpc="1">
              <a:prstTxWarp prst="textNoShape">
                <a:avLst/>
              </a:prstTxWarp>
            </a:bodyPr>
            <a:lstStyle/>
            <a:p>
              <a:pPr algn="ctr" defTabSz="586681" fontAlgn="base">
                <a:lnSpc>
                  <a:spcPct val="115000"/>
                </a:lnSpc>
                <a:spcBef>
                  <a:spcPct val="0"/>
                </a:spcBef>
                <a:spcAft>
                  <a:spcPct val="0"/>
                </a:spcAft>
              </a:pPr>
              <a:endParaRPr lang="en-IE" sz="1013" b="1" noProof="0">
                <a:solidFill>
                  <a:srgbClr val="56B5D1"/>
                </a:solidFill>
              </a:endParaRPr>
            </a:p>
          </p:txBody>
        </p:sp>
        <p:sp>
          <p:nvSpPr>
            <p:cNvPr id="113" name="Google Shape;660;p21">
              <a:extLst>
                <a:ext uri="{FF2B5EF4-FFF2-40B4-BE49-F238E27FC236}">
                  <a16:creationId xmlns:a16="http://schemas.microsoft.com/office/drawing/2014/main" id="{DD1BB671-060C-4DE0-B646-5D667BDA0495}"/>
                </a:ext>
              </a:extLst>
            </p:cNvPr>
            <p:cNvSpPr txBox="1"/>
            <p:nvPr/>
          </p:nvSpPr>
          <p:spPr>
            <a:xfrm>
              <a:off x="3148565" y="1172772"/>
              <a:ext cx="1711323" cy="201041"/>
            </a:xfrm>
            <a:prstGeom prst="rect">
              <a:avLst/>
            </a:prstGeom>
            <a:noFill/>
            <a:ln>
              <a:noFill/>
            </a:ln>
          </p:spPr>
          <p:txBody>
            <a:bodyPr spcFirstLastPara="1" wrap="square" lIns="0" tIns="45700" rIns="91425" bIns="45700" anchor="b" anchorCtr="0">
              <a:noAutofit/>
            </a:bodyPr>
            <a:lstStyle/>
            <a:p>
              <a:pPr marL="0" marR="0" lvl="0" indent="0" rtl="0">
                <a:spcBef>
                  <a:spcPts val="0"/>
                </a:spcBef>
                <a:spcAft>
                  <a:spcPts val="0"/>
                </a:spcAft>
                <a:buNone/>
              </a:pPr>
              <a:r>
                <a:rPr lang="en-IE" sz="1600" b="1" noProof="0">
                  <a:solidFill>
                    <a:srgbClr val="003F6C"/>
                  </a:solidFill>
                  <a:latin typeface="Montserrat" panose="00000500000000000000" pitchFamily="2" charset="0"/>
                  <a:ea typeface="Calibri"/>
                  <a:cs typeface="Leelawadee" panose="020B0502040204020203" pitchFamily="34" charset="-34"/>
                  <a:sym typeface="Calibri"/>
                </a:rPr>
                <a:t>Government</a:t>
              </a:r>
              <a:endParaRPr lang="en-IE" sz="1200" noProof="0">
                <a:solidFill>
                  <a:srgbClr val="003F6C"/>
                </a:solidFill>
                <a:latin typeface="Montserrat" panose="00000500000000000000" pitchFamily="2" charset="0"/>
                <a:cs typeface="Leelawadee" panose="020B0502040204020203" pitchFamily="34" charset="-34"/>
              </a:endParaRPr>
            </a:p>
          </p:txBody>
        </p:sp>
      </p:grpSp>
      <p:grpSp>
        <p:nvGrpSpPr>
          <p:cNvPr id="132" name="Grupo 131">
            <a:extLst>
              <a:ext uri="{FF2B5EF4-FFF2-40B4-BE49-F238E27FC236}">
                <a16:creationId xmlns:a16="http://schemas.microsoft.com/office/drawing/2014/main" id="{5FC7F71C-6BDF-4D05-8AA8-AC05FC59770B}"/>
              </a:ext>
            </a:extLst>
          </p:cNvPr>
          <p:cNvGrpSpPr/>
          <p:nvPr/>
        </p:nvGrpSpPr>
        <p:grpSpPr>
          <a:xfrm>
            <a:off x="355515" y="4792907"/>
            <a:ext cx="6220991" cy="1538128"/>
            <a:chOff x="3070997" y="3285091"/>
            <a:chExt cx="3534100" cy="932680"/>
          </a:xfrm>
        </p:grpSpPr>
        <p:sp>
          <p:nvSpPr>
            <p:cNvPr id="125" name="Rectangle 17">
              <a:extLst>
                <a:ext uri="{FF2B5EF4-FFF2-40B4-BE49-F238E27FC236}">
                  <a16:creationId xmlns:a16="http://schemas.microsoft.com/office/drawing/2014/main" id="{A3FED774-4FAB-479B-A0F1-0B2A6F0D0EA0}"/>
                </a:ext>
              </a:extLst>
            </p:cNvPr>
            <p:cNvSpPr/>
            <p:nvPr/>
          </p:nvSpPr>
          <p:spPr bwMode="auto">
            <a:xfrm>
              <a:off x="3070997" y="3285091"/>
              <a:ext cx="3534100" cy="932680"/>
            </a:xfrm>
            <a:prstGeom prst="rect">
              <a:avLst/>
            </a:prstGeom>
            <a:solidFill>
              <a:srgbClr val="00ABCD">
                <a:alpha val="40000"/>
              </a:srgbClr>
            </a:solidFill>
            <a:ln>
              <a:solidFill>
                <a:srgbClr val="00ABCD"/>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51435" tIns="20250" rIns="51435" bIns="25718" numCol="1" rtlCol="0" anchor="t" anchorCtr="0" compatLnSpc="1">
              <a:prstTxWarp prst="textNoShape">
                <a:avLst/>
              </a:prstTxWarp>
            </a:bodyPr>
            <a:lstStyle/>
            <a:p>
              <a:pPr algn="ctr" defTabSz="586681" fontAlgn="base">
                <a:lnSpc>
                  <a:spcPct val="115000"/>
                </a:lnSpc>
                <a:spcBef>
                  <a:spcPct val="0"/>
                </a:spcBef>
                <a:spcAft>
                  <a:spcPct val="0"/>
                </a:spcAft>
              </a:pPr>
              <a:endParaRPr lang="en-IE" sz="1013" b="1" noProof="0">
                <a:solidFill>
                  <a:srgbClr val="56B5D1"/>
                </a:solidFill>
              </a:endParaRPr>
            </a:p>
          </p:txBody>
        </p:sp>
        <p:sp>
          <p:nvSpPr>
            <p:cNvPr id="116" name="Google Shape;663;p21">
              <a:extLst>
                <a:ext uri="{FF2B5EF4-FFF2-40B4-BE49-F238E27FC236}">
                  <a16:creationId xmlns:a16="http://schemas.microsoft.com/office/drawing/2014/main" id="{154E10C6-0082-4F01-94C0-A8D7FA149816}"/>
                </a:ext>
              </a:extLst>
            </p:cNvPr>
            <p:cNvSpPr txBox="1"/>
            <p:nvPr/>
          </p:nvSpPr>
          <p:spPr>
            <a:xfrm>
              <a:off x="3148743" y="3304601"/>
              <a:ext cx="2854037" cy="236463"/>
            </a:xfrm>
            <a:prstGeom prst="rect">
              <a:avLst/>
            </a:prstGeom>
            <a:noFill/>
            <a:ln>
              <a:noFill/>
            </a:ln>
          </p:spPr>
          <p:txBody>
            <a:bodyPr spcFirstLastPara="1" wrap="square" lIns="0" tIns="45700" rIns="91425" bIns="45700" anchor="b" anchorCtr="0">
              <a:noAutofit/>
            </a:bodyPr>
            <a:lstStyle/>
            <a:p>
              <a:pPr marL="0" marR="0" lvl="0" indent="0" rtl="0">
                <a:spcBef>
                  <a:spcPts val="0"/>
                </a:spcBef>
                <a:spcAft>
                  <a:spcPts val="0"/>
                </a:spcAft>
                <a:buNone/>
              </a:pPr>
              <a:r>
                <a:rPr lang="en-IE" sz="1600" b="1" noProof="0">
                  <a:solidFill>
                    <a:srgbClr val="00ABCD"/>
                  </a:solidFill>
                  <a:latin typeface="Montserrat" panose="00000500000000000000" pitchFamily="2" charset="0"/>
                  <a:ea typeface="Calibri"/>
                  <a:cs typeface="Leelawadee" panose="020B0502040204020203" pitchFamily="34" charset="-34"/>
                  <a:sym typeface="Calibri"/>
                </a:rPr>
                <a:t>People</a:t>
              </a:r>
              <a:endParaRPr lang="en-IE" sz="1200" noProof="0">
                <a:solidFill>
                  <a:srgbClr val="00ABCD"/>
                </a:solidFill>
                <a:latin typeface="Montserrat" panose="00000500000000000000" pitchFamily="2" charset="0"/>
                <a:cs typeface="Leelawadee" panose="020B0502040204020203" pitchFamily="34" charset="-34"/>
              </a:endParaRPr>
            </a:p>
          </p:txBody>
        </p:sp>
      </p:grpSp>
      <p:grpSp>
        <p:nvGrpSpPr>
          <p:cNvPr id="21" name="Grupo 20">
            <a:extLst>
              <a:ext uri="{FF2B5EF4-FFF2-40B4-BE49-F238E27FC236}">
                <a16:creationId xmlns:a16="http://schemas.microsoft.com/office/drawing/2014/main" id="{6ABC2879-E53F-4E12-A613-FA8AE74A6935}"/>
              </a:ext>
            </a:extLst>
          </p:cNvPr>
          <p:cNvGrpSpPr/>
          <p:nvPr/>
        </p:nvGrpSpPr>
        <p:grpSpPr>
          <a:xfrm>
            <a:off x="351971" y="3217324"/>
            <a:ext cx="6220990" cy="1538128"/>
            <a:chOff x="2578849" y="2057781"/>
            <a:chExt cx="4926820" cy="1141494"/>
          </a:xfrm>
        </p:grpSpPr>
        <p:sp>
          <p:nvSpPr>
            <p:cNvPr id="124" name="Rectangle 17">
              <a:extLst>
                <a:ext uri="{FF2B5EF4-FFF2-40B4-BE49-F238E27FC236}">
                  <a16:creationId xmlns:a16="http://schemas.microsoft.com/office/drawing/2014/main" id="{65463AE3-2623-48CE-8A91-5F8075CB240F}"/>
                </a:ext>
              </a:extLst>
            </p:cNvPr>
            <p:cNvSpPr/>
            <p:nvPr/>
          </p:nvSpPr>
          <p:spPr bwMode="auto">
            <a:xfrm>
              <a:off x="2578849" y="2057781"/>
              <a:ext cx="4926820" cy="1141494"/>
            </a:xfrm>
            <a:prstGeom prst="rect">
              <a:avLst/>
            </a:prstGeom>
            <a:solidFill>
              <a:srgbClr val="488BA6">
                <a:alpha val="40000"/>
              </a:srgbClr>
            </a:solidFill>
            <a:ln>
              <a:solidFill>
                <a:srgbClr val="488BA6"/>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51435" tIns="20250" rIns="51435" bIns="25718" numCol="1" rtlCol="0" anchor="t" anchorCtr="0" compatLnSpc="1">
              <a:prstTxWarp prst="textNoShape">
                <a:avLst/>
              </a:prstTxWarp>
            </a:bodyPr>
            <a:lstStyle/>
            <a:p>
              <a:pPr algn="ctr" defTabSz="586681" fontAlgn="base">
                <a:lnSpc>
                  <a:spcPct val="115000"/>
                </a:lnSpc>
                <a:spcBef>
                  <a:spcPct val="0"/>
                </a:spcBef>
                <a:spcAft>
                  <a:spcPct val="0"/>
                </a:spcAft>
              </a:pPr>
              <a:endParaRPr lang="en-IE" sz="1013" b="1" noProof="0">
                <a:solidFill>
                  <a:srgbClr val="56B5D1"/>
                </a:solidFill>
              </a:endParaRPr>
            </a:p>
          </p:txBody>
        </p:sp>
        <p:sp>
          <p:nvSpPr>
            <p:cNvPr id="119" name="Google Shape;666;p21">
              <a:extLst>
                <a:ext uri="{FF2B5EF4-FFF2-40B4-BE49-F238E27FC236}">
                  <a16:creationId xmlns:a16="http://schemas.microsoft.com/office/drawing/2014/main" id="{E5F0D604-1C6E-4096-BF6D-5DE42F07B377}"/>
                </a:ext>
              </a:extLst>
            </p:cNvPr>
            <p:cNvSpPr txBox="1"/>
            <p:nvPr/>
          </p:nvSpPr>
          <p:spPr>
            <a:xfrm>
              <a:off x="2667528" y="2074014"/>
              <a:ext cx="1400584" cy="243984"/>
            </a:xfrm>
            <a:prstGeom prst="rect">
              <a:avLst/>
            </a:prstGeom>
            <a:noFill/>
            <a:ln>
              <a:noFill/>
            </a:ln>
          </p:spPr>
          <p:txBody>
            <a:bodyPr spcFirstLastPara="1" wrap="square" lIns="0" tIns="45700" rIns="91425" bIns="45700" anchor="b" anchorCtr="0">
              <a:noAutofit/>
            </a:bodyPr>
            <a:lstStyle/>
            <a:p>
              <a:pPr marL="0" marR="0" lvl="0" indent="0" rtl="0">
                <a:spcBef>
                  <a:spcPts val="0"/>
                </a:spcBef>
                <a:spcAft>
                  <a:spcPts val="0"/>
                </a:spcAft>
                <a:buNone/>
              </a:pPr>
              <a:r>
                <a:rPr lang="en-IE" sz="1600" b="1" noProof="0">
                  <a:solidFill>
                    <a:srgbClr val="488BA6"/>
                  </a:solidFill>
                  <a:latin typeface="Montserrat" panose="00000500000000000000" pitchFamily="2" charset="0"/>
                  <a:ea typeface="Calibri"/>
                  <a:cs typeface="Leelawadee" panose="020B0502040204020203" pitchFamily="34" charset="-34"/>
                  <a:sym typeface="Calibri"/>
                </a:rPr>
                <a:t>Industry</a:t>
              </a:r>
              <a:endParaRPr lang="en-IE" sz="1200" noProof="0">
                <a:solidFill>
                  <a:srgbClr val="488BA6"/>
                </a:solidFill>
                <a:latin typeface="Montserrat" panose="00000500000000000000" pitchFamily="2" charset="0"/>
                <a:cs typeface="Leelawadee" panose="020B0502040204020203" pitchFamily="34" charset="-34"/>
              </a:endParaRPr>
            </a:p>
          </p:txBody>
        </p:sp>
      </p:grpSp>
      <p:grpSp>
        <p:nvGrpSpPr>
          <p:cNvPr id="20" name="Grupo 19">
            <a:extLst>
              <a:ext uri="{FF2B5EF4-FFF2-40B4-BE49-F238E27FC236}">
                <a16:creationId xmlns:a16="http://schemas.microsoft.com/office/drawing/2014/main" id="{D1D6CD88-A933-4061-A5E3-A0437D42035A}"/>
              </a:ext>
            </a:extLst>
          </p:cNvPr>
          <p:cNvGrpSpPr/>
          <p:nvPr/>
        </p:nvGrpSpPr>
        <p:grpSpPr>
          <a:xfrm>
            <a:off x="362164" y="6404994"/>
            <a:ext cx="6210798" cy="1538128"/>
            <a:chOff x="3036791" y="4416822"/>
            <a:chExt cx="3577765" cy="898276"/>
          </a:xfrm>
        </p:grpSpPr>
        <p:sp>
          <p:nvSpPr>
            <p:cNvPr id="126" name="Rectangle 17">
              <a:extLst>
                <a:ext uri="{FF2B5EF4-FFF2-40B4-BE49-F238E27FC236}">
                  <a16:creationId xmlns:a16="http://schemas.microsoft.com/office/drawing/2014/main" id="{4CA3B52C-4A05-4BE3-9B38-97163A698CF7}"/>
                </a:ext>
              </a:extLst>
            </p:cNvPr>
            <p:cNvSpPr/>
            <p:nvPr/>
          </p:nvSpPr>
          <p:spPr bwMode="auto">
            <a:xfrm>
              <a:off x="3036791" y="4416822"/>
              <a:ext cx="3577765" cy="898276"/>
            </a:xfrm>
            <a:prstGeom prst="rect">
              <a:avLst/>
            </a:prstGeom>
            <a:solidFill>
              <a:srgbClr val="3EC8D9">
                <a:alpha val="40000"/>
              </a:srgbClr>
            </a:solidFill>
            <a:ln>
              <a:solidFill>
                <a:srgbClr val="3EC8D9"/>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51435" tIns="20250" rIns="51435" bIns="25718" numCol="1" rtlCol="0" anchor="t" anchorCtr="0" compatLnSpc="1">
              <a:prstTxWarp prst="textNoShape">
                <a:avLst/>
              </a:prstTxWarp>
            </a:bodyPr>
            <a:lstStyle/>
            <a:p>
              <a:pPr algn="ctr" defTabSz="586681" fontAlgn="base">
                <a:lnSpc>
                  <a:spcPct val="115000"/>
                </a:lnSpc>
                <a:spcBef>
                  <a:spcPct val="0"/>
                </a:spcBef>
                <a:spcAft>
                  <a:spcPct val="0"/>
                </a:spcAft>
              </a:pPr>
              <a:endParaRPr lang="en-IE" sz="1013" b="1" noProof="0">
                <a:solidFill>
                  <a:srgbClr val="56B5D1"/>
                </a:solidFill>
              </a:endParaRPr>
            </a:p>
          </p:txBody>
        </p:sp>
        <p:sp>
          <p:nvSpPr>
            <p:cNvPr id="122" name="Google Shape;669;p21">
              <a:extLst>
                <a:ext uri="{FF2B5EF4-FFF2-40B4-BE49-F238E27FC236}">
                  <a16:creationId xmlns:a16="http://schemas.microsoft.com/office/drawing/2014/main" id="{A0671CA5-4F48-4C51-94A5-425648AFE1A6}"/>
                </a:ext>
              </a:extLst>
            </p:cNvPr>
            <p:cNvSpPr txBox="1"/>
            <p:nvPr/>
          </p:nvSpPr>
          <p:spPr>
            <a:xfrm>
              <a:off x="3115626" y="4438008"/>
              <a:ext cx="2854037" cy="184388"/>
            </a:xfrm>
            <a:prstGeom prst="rect">
              <a:avLst/>
            </a:prstGeom>
            <a:noFill/>
            <a:ln>
              <a:noFill/>
            </a:ln>
          </p:spPr>
          <p:txBody>
            <a:bodyPr spcFirstLastPara="1" wrap="square" lIns="0" tIns="45700" rIns="91425" bIns="45700" anchor="b" anchorCtr="0">
              <a:noAutofit/>
            </a:bodyPr>
            <a:lstStyle/>
            <a:p>
              <a:pPr marL="0" marR="0" lvl="0" indent="0" algn="l" rtl="0">
                <a:spcBef>
                  <a:spcPts val="0"/>
                </a:spcBef>
                <a:spcAft>
                  <a:spcPts val="0"/>
                </a:spcAft>
                <a:buNone/>
              </a:pPr>
              <a:r>
                <a:rPr lang="en-IE" sz="1600" b="1" noProof="0">
                  <a:solidFill>
                    <a:srgbClr val="3EC8D9"/>
                  </a:solidFill>
                  <a:latin typeface="Montserrat" panose="00000500000000000000" pitchFamily="2" charset="0"/>
                  <a:ea typeface="Calibri"/>
                  <a:cs typeface="Leelawadee" panose="020B0502040204020203" pitchFamily="34" charset="-34"/>
                  <a:sym typeface="Calibri"/>
                </a:rPr>
                <a:t>Academia</a:t>
              </a:r>
              <a:endParaRPr lang="en-IE" sz="1200" noProof="0">
                <a:solidFill>
                  <a:srgbClr val="3EC8D9"/>
                </a:solidFill>
                <a:latin typeface="Montserrat" panose="00000500000000000000" pitchFamily="2" charset="0"/>
                <a:cs typeface="Leelawadee" panose="020B0502040204020203" pitchFamily="34" charset="-34"/>
              </a:endParaRPr>
            </a:p>
          </p:txBody>
        </p:sp>
      </p:grpSp>
      <p:cxnSp>
        <p:nvCxnSpPr>
          <p:cNvPr id="127" name="Conector recto 126">
            <a:extLst>
              <a:ext uri="{FF2B5EF4-FFF2-40B4-BE49-F238E27FC236}">
                <a16:creationId xmlns:a16="http://schemas.microsoft.com/office/drawing/2014/main" id="{D8C1FA62-2B22-444A-8168-9EC0ABF7EDFC}"/>
              </a:ext>
            </a:extLst>
          </p:cNvPr>
          <p:cNvCxnSpPr>
            <a:cxnSpLocks/>
          </p:cNvCxnSpPr>
          <p:nvPr/>
        </p:nvCxnSpPr>
        <p:spPr>
          <a:xfrm>
            <a:off x="656639" y="7990577"/>
            <a:ext cx="5874921" cy="0"/>
          </a:xfrm>
          <a:prstGeom prst="line">
            <a:avLst/>
          </a:prstGeom>
          <a:ln w="28575">
            <a:solidFill>
              <a:srgbClr val="19616F"/>
            </a:solidFill>
          </a:ln>
        </p:spPr>
        <p:style>
          <a:lnRef idx="1">
            <a:schemeClr val="accent1"/>
          </a:lnRef>
          <a:fillRef idx="0">
            <a:schemeClr val="accent1"/>
          </a:fillRef>
          <a:effectRef idx="0">
            <a:schemeClr val="accent1"/>
          </a:effectRef>
          <a:fontRef idx="minor">
            <a:schemeClr val="tx1"/>
          </a:fontRef>
        </p:style>
      </p:cxnSp>
      <p:grpSp>
        <p:nvGrpSpPr>
          <p:cNvPr id="40" name="Group 248">
            <a:extLst>
              <a:ext uri="{FF2B5EF4-FFF2-40B4-BE49-F238E27FC236}">
                <a16:creationId xmlns:a16="http://schemas.microsoft.com/office/drawing/2014/main" id="{BC847E2B-B4D6-4D19-AAD3-3E22F2BD0714}"/>
              </a:ext>
            </a:extLst>
          </p:cNvPr>
          <p:cNvGrpSpPr>
            <a:grpSpLocks noChangeAspect="1"/>
          </p:cNvGrpSpPr>
          <p:nvPr/>
        </p:nvGrpSpPr>
        <p:grpSpPr bwMode="auto">
          <a:xfrm>
            <a:off x="132087" y="601926"/>
            <a:ext cx="701315" cy="701305"/>
            <a:chOff x="3727" y="641"/>
            <a:chExt cx="226" cy="226"/>
          </a:xfrm>
          <a:solidFill>
            <a:srgbClr val="99DDEB"/>
          </a:solidFill>
        </p:grpSpPr>
        <p:sp>
          <p:nvSpPr>
            <p:cNvPr id="41" name="Freeform 249">
              <a:extLst>
                <a:ext uri="{FF2B5EF4-FFF2-40B4-BE49-F238E27FC236}">
                  <a16:creationId xmlns:a16="http://schemas.microsoft.com/office/drawing/2014/main" id="{DF1D8531-F3E0-414E-A551-A3349A0FDEA4}"/>
                </a:ext>
              </a:extLst>
            </p:cNvPr>
            <p:cNvSpPr>
              <a:spLocks noEditPoints="1"/>
            </p:cNvSpPr>
            <p:nvPr/>
          </p:nvSpPr>
          <p:spPr bwMode="auto">
            <a:xfrm>
              <a:off x="3821" y="774"/>
              <a:ext cx="38" cy="26"/>
            </a:xfrm>
            <a:custGeom>
              <a:avLst/>
              <a:gdLst>
                <a:gd name="T0" fmla="*/ 209 w 238"/>
                <a:gd name="T1" fmla="*/ 0 h 168"/>
                <a:gd name="T2" fmla="*/ 29 w 238"/>
                <a:gd name="T3" fmla="*/ 0 h 168"/>
                <a:gd name="T4" fmla="*/ 0 w 238"/>
                <a:gd name="T5" fmla="*/ 28 h 168"/>
                <a:gd name="T6" fmla="*/ 0 w 238"/>
                <a:gd name="T7" fmla="*/ 139 h 168"/>
                <a:gd name="T8" fmla="*/ 29 w 238"/>
                <a:gd name="T9" fmla="*/ 168 h 168"/>
                <a:gd name="T10" fmla="*/ 209 w 238"/>
                <a:gd name="T11" fmla="*/ 168 h 168"/>
                <a:gd name="T12" fmla="*/ 238 w 238"/>
                <a:gd name="T13" fmla="*/ 139 h 168"/>
                <a:gd name="T14" fmla="*/ 238 w 238"/>
                <a:gd name="T15" fmla="*/ 28 h 168"/>
                <a:gd name="T16" fmla="*/ 209 w 238"/>
                <a:gd name="T17" fmla="*/ 0 h 168"/>
                <a:gd name="T18" fmla="*/ 175 w 238"/>
                <a:gd name="T19" fmla="*/ 131 h 168"/>
                <a:gd name="T20" fmla="*/ 63 w 238"/>
                <a:gd name="T21" fmla="*/ 131 h 168"/>
                <a:gd name="T22" fmla="*/ 47 w 238"/>
                <a:gd name="T23" fmla="*/ 116 h 168"/>
                <a:gd name="T24" fmla="*/ 63 w 238"/>
                <a:gd name="T25" fmla="*/ 100 h 168"/>
                <a:gd name="T26" fmla="*/ 175 w 238"/>
                <a:gd name="T27" fmla="*/ 100 h 168"/>
                <a:gd name="T28" fmla="*/ 190 w 238"/>
                <a:gd name="T29" fmla="*/ 116 h 168"/>
                <a:gd name="T30" fmla="*/ 175 w 238"/>
                <a:gd name="T31" fmla="*/ 131 h 168"/>
                <a:gd name="T32" fmla="*/ 175 w 238"/>
                <a:gd name="T33" fmla="*/ 68 h 168"/>
                <a:gd name="T34" fmla="*/ 63 w 238"/>
                <a:gd name="T35" fmla="*/ 68 h 168"/>
                <a:gd name="T36" fmla="*/ 47 w 238"/>
                <a:gd name="T37" fmla="*/ 52 h 168"/>
                <a:gd name="T38" fmla="*/ 63 w 238"/>
                <a:gd name="T39" fmla="*/ 37 h 168"/>
                <a:gd name="T40" fmla="*/ 175 w 238"/>
                <a:gd name="T41" fmla="*/ 37 h 168"/>
                <a:gd name="T42" fmla="*/ 190 w 238"/>
                <a:gd name="T43" fmla="*/ 52 h 168"/>
                <a:gd name="T44" fmla="*/ 175 w 238"/>
                <a:gd name="T45" fmla="*/ 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8" h="168">
                  <a:moveTo>
                    <a:pt x="209" y="0"/>
                  </a:moveTo>
                  <a:cubicBezTo>
                    <a:pt x="29" y="0"/>
                    <a:pt x="29" y="0"/>
                    <a:pt x="29" y="0"/>
                  </a:cubicBezTo>
                  <a:cubicBezTo>
                    <a:pt x="13" y="0"/>
                    <a:pt x="0" y="13"/>
                    <a:pt x="0" y="28"/>
                  </a:cubicBezTo>
                  <a:cubicBezTo>
                    <a:pt x="0" y="139"/>
                    <a:pt x="0" y="139"/>
                    <a:pt x="0" y="139"/>
                  </a:cubicBezTo>
                  <a:cubicBezTo>
                    <a:pt x="0" y="155"/>
                    <a:pt x="13" y="168"/>
                    <a:pt x="29" y="168"/>
                  </a:cubicBezTo>
                  <a:cubicBezTo>
                    <a:pt x="209" y="168"/>
                    <a:pt x="209" y="168"/>
                    <a:pt x="209" y="168"/>
                  </a:cubicBezTo>
                  <a:cubicBezTo>
                    <a:pt x="225" y="168"/>
                    <a:pt x="238" y="155"/>
                    <a:pt x="238" y="139"/>
                  </a:cubicBezTo>
                  <a:cubicBezTo>
                    <a:pt x="238" y="28"/>
                    <a:pt x="238" y="28"/>
                    <a:pt x="238" y="28"/>
                  </a:cubicBezTo>
                  <a:cubicBezTo>
                    <a:pt x="238" y="13"/>
                    <a:pt x="225" y="0"/>
                    <a:pt x="209" y="0"/>
                  </a:cubicBezTo>
                  <a:close/>
                  <a:moveTo>
                    <a:pt x="175" y="131"/>
                  </a:moveTo>
                  <a:cubicBezTo>
                    <a:pt x="63" y="131"/>
                    <a:pt x="63" y="131"/>
                    <a:pt x="63" y="131"/>
                  </a:cubicBezTo>
                  <a:cubicBezTo>
                    <a:pt x="54" y="131"/>
                    <a:pt x="47" y="124"/>
                    <a:pt x="47" y="116"/>
                  </a:cubicBezTo>
                  <a:cubicBezTo>
                    <a:pt x="47" y="107"/>
                    <a:pt x="54" y="100"/>
                    <a:pt x="63" y="100"/>
                  </a:cubicBezTo>
                  <a:cubicBezTo>
                    <a:pt x="175" y="100"/>
                    <a:pt x="175" y="100"/>
                    <a:pt x="175" y="100"/>
                  </a:cubicBezTo>
                  <a:cubicBezTo>
                    <a:pt x="183" y="100"/>
                    <a:pt x="190" y="107"/>
                    <a:pt x="190" y="116"/>
                  </a:cubicBezTo>
                  <a:cubicBezTo>
                    <a:pt x="190" y="124"/>
                    <a:pt x="183" y="131"/>
                    <a:pt x="175" y="131"/>
                  </a:cubicBezTo>
                  <a:close/>
                  <a:moveTo>
                    <a:pt x="175" y="68"/>
                  </a:moveTo>
                  <a:cubicBezTo>
                    <a:pt x="63" y="68"/>
                    <a:pt x="63" y="68"/>
                    <a:pt x="63" y="68"/>
                  </a:cubicBezTo>
                  <a:cubicBezTo>
                    <a:pt x="54" y="68"/>
                    <a:pt x="47" y="61"/>
                    <a:pt x="47" y="52"/>
                  </a:cubicBezTo>
                  <a:cubicBezTo>
                    <a:pt x="47" y="44"/>
                    <a:pt x="54" y="37"/>
                    <a:pt x="63" y="37"/>
                  </a:cubicBezTo>
                  <a:cubicBezTo>
                    <a:pt x="175" y="37"/>
                    <a:pt x="175" y="37"/>
                    <a:pt x="175" y="37"/>
                  </a:cubicBezTo>
                  <a:cubicBezTo>
                    <a:pt x="183" y="37"/>
                    <a:pt x="190" y="44"/>
                    <a:pt x="190" y="52"/>
                  </a:cubicBezTo>
                  <a:cubicBezTo>
                    <a:pt x="190" y="61"/>
                    <a:pt x="183" y="68"/>
                    <a:pt x="175"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sp>
          <p:nvSpPr>
            <p:cNvPr id="42" name="Freeform 250">
              <a:extLst>
                <a:ext uri="{FF2B5EF4-FFF2-40B4-BE49-F238E27FC236}">
                  <a16:creationId xmlns:a16="http://schemas.microsoft.com/office/drawing/2014/main" id="{8FE0675C-6F85-42C1-B833-F8A24814F84F}"/>
                </a:ext>
              </a:extLst>
            </p:cNvPr>
            <p:cNvSpPr>
              <a:spLocks noEditPoints="1"/>
            </p:cNvSpPr>
            <p:nvPr/>
          </p:nvSpPr>
          <p:spPr bwMode="auto">
            <a:xfrm>
              <a:off x="3762" y="774"/>
              <a:ext cx="37" cy="26"/>
            </a:xfrm>
            <a:custGeom>
              <a:avLst/>
              <a:gdLst>
                <a:gd name="T0" fmla="*/ 209 w 237"/>
                <a:gd name="T1" fmla="*/ 0 h 168"/>
                <a:gd name="T2" fmla="*/ 28 w 237"/>
                <a:gd name="T3" fmla="*/ 0 h 168"/>
                <a:gd name="T4" fmla="*/ 0 w 237"/>
                <a:gd name="T5" fmla="*/ 28 h 168"/>
                <a:gd name="T6" fmla="*/ 0 w 237"/>
                <a:gd name="T7" fmla="*/ 139 h 168"/>
                <a:gd name="T8" fmla="*/ 28 w 237"/>
                <a:gd name="T9" fmla="*/ 168 h 168"/>
                <a:gd name="T10" fmla="*/ 209 w 237"/>
                <a:gd name="T11" fmla="*/ 168 h 168"/>
                <a:gd name="T12" fmla="*/ 237 w 237"/>
                <a:gd name="T13" fmla="*/ 139 h 168"/>
                <a:gd name="T14" fmla="*/ 237 w 237"/>
                <a:gd name="T15" fmla="*/ 28 h 168"/>
                <a:gd name="T16" fmla="*/ 209 w 237"/>
                <a:gd name="T17" fmla="*/ 0 h 168"/>
                <a:gd name="T18" fmla="*/ 174 w 237"/>
                <a:gd name="T19" fmla="*/ 131 h 168"/>
                <a:gd name="T20" fmla="*/ 62 w 237"/>
                <a:gd name="T21" fmla="*/ 131 h 168"/>
                <a:gd name="T22" fmla="*/ 47 w 237"/>
                <a:gd name="T23" fmla="*/ 116 h 168"/>
                <a:gd name="T24" fmla="*/ 62 w 237"/>
                <a:gd name="T25" fmla="*/ 100 h 168"/>
                <a:gd name="T26" fmla="*/ 174 w 237"/>
                <a:gd name="T27" fmla="*/ 100 h 168"/>
                <a:gd name="T28" fmla="*/ 190 w 237"/>
                <a:gd name="T29" fmla="*/ 116 h 168"/>
                <a:gd name="T30" fmla="*/ 174 w 237"/>
                <a:gd name="T31" fmla="*/ 131 h 168"/>
                <a:gd name="T32" fmla="*/ 174 w 237"/>
                <a:gd name="T33" fmla="*/ 68 h 168"/>
                <a:gd name="T34" fmla="*/ 62 w 237"/>
                <a:gd name="T35" fmla="*/ 68 h 168"/>
                <a:gd name="T36" fmla="*/ 47 w 237"/>
                <a:gd name="T37" fmla="*/ 52 h 168"/>
                <a:gd name="T38" fmla="*/ 62 w 237"/>
                <a:gd name="T39" fmla="*/ 37 h 168"/>
                <a:gd name="T40" fmla="*/ 174 w 237"/>
                <a:gd name="T41" fmla="*/ 37 h 168"/>
                <a:gd name="T42" fmla="*/ 190 w 237"/>
                <a:gd name="T43" fmla="*/ 52 h 168"/>
                <a:gd name="T44" fmla="*/ 174 w 237"/>
                <a:gd name="T45" fmla="*/ 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7" h="168">
                  <a:moveTo>
                    <a:pt x="209" y="0"/>
                  </a:moveTo>
                  <a:cubicBezTo>
                    <a:pt x="28" y="0"/>
                    <a:pt x="28" y="0"/>
                    <a:pt x="28" y="0"/>
                  </a:cubicBezTo>
                  <a:cubicBezTo>
                    <a:pt x="13" y="0"/>
                    <a:pt x="0" y="13"/>
                    <a:pt x="0" y="28"/>
                  </a:cubicBezTo>
                  <a:cubicBezTo>
                    <a:pt x="0" y="139"/>
                    <a:pt x="0" y="139"/>
                    <a:pt x="0" y="139"/>
                  </a:cubicBezTo>
                  <a:cubicBezTo>
                    <a:pt x="0" y="155"/>
                    <a:pt x="13" y="168"/>
                    <a:pt x="28" y="168"/>
                  </a:cubicBezTo>
                  <a:cubicBezTo>
                    <a:pt x="209" y="168"/>
                    <a:pt x="209" y="168"/>
                    <a:pt x="209" y="168"/>
                  </a:cubicBezTo>
                  <a:cubicBezTo>
                    <a:pt x="224" y="168"/>
                    <a:pt x="237" y="155"/>
                    <a:pt x="237" y="139"/>
                  </a:cubicBezTo>
                  <a:cubicBezTo>
                    <a:pt x="237" y="28"/>
                    <a:pt x="237" y="28"/>
                    <a:pt x="237" y="28"/>
                  </a:cubicBezTo>
                  <a:cubicBezTo>
                    <a:pt x="237" y="13"/>
                    <a:pt x="224" y="0"/>
                    <a:pt x="209" y="0"/>
                  </a:cubicBezTo>
                  <a:close/>
                  <a:moveTo>
                    <a:pt x="174" y="131"/>
                  </a:moveTo>
                  <a:cubicBezTo>
                    <a:pt x="62" y="131"/>
                    <a:pt x="62" y="131"/>
                    <a:pt x="62" y="131"/>
                  </a:cubicBezTo>
                  <a:cubicBezTo>
                    <a:pt x="54" y="131"/>
                    <a:pt x="47" y="124"/>
                    <a:pt x="47" y="116"/>
                  </a:cubicBezTo>
                  <a:cubicBezTo>
                    <a:pt x="47" y="107"/>
                    <a:pt x="54" y="100"/>
                    <a:pt x="62" y="100"/>
                  </a:cubicBezTo>
                  <a:cubicBezTo>
                    <a:pt x="174" y="100"/>
                    <a:pt x="174" y="100"/>
                    <a:pt x="174" y="100"/>
                  </a:cubicBezTo>
                  <a:cubicBezTo>
                    <a:pt x="183" y="100"/>
                    <a:pt x="190" y="107"/>
                    <a:pt x="190" y="116"/>
                  </a:cubicBezTo>
                  <a:cubicBezTo>
                    <a:pt x="190" y="124"/>
                    <a:pt x="183" y="131"/>
                    <a:pt x="174" y="131"/>
                  </a:cubicBezTo>
                  <a:close/>
                  <a:moveTo>
                    <a:pt x="174" y="68"/>
                  </a:moveTo>
                  <a:cubicBezTo>
                    <a:pt x="62" y="68"/>
                    <a:pt x="62" y="68"/>
                    <a:pt x="62" y="68"/>
                  </a:cubicBezTo>
                  <a:cubicBezTo>
                    <a:pt x="54" y="68"/>
                    <a:pt x="47" y="61"/>
                    <a:pt x="47" y="52"/>
                  </a:cubicBezTo>
                  <a:cubicBezTo>
                    <a:pt x="47" y="44"/>
                    <a:pt x="54" y="37"/>
                    <a:pt x="62" y="37"/>
                  </a:cubicBezTo>
                  <a:cubicBezTo>
                    <a:pt x="174" y="37"/>
                    <a:pt x="174" y="37"/>
                    <a:pt x="174" y="37"/>
                  </a:cubicBezTo>
                  <a:cubicBezTo>
                    <a:pt x="183" y="37"/>
                    <a:pt x="190" y="44"/>
                    <a:pt x="190" y="52"/>
                  </a:cubicBezTo>
                  <a:cubicBezTo>
                    <a:pt x="190" y="61"/>
                    <a:pt x="183" y="68"/>
                    <a:pt x="174"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sp>
          <p:nvSpPr>
            <p:cNvPr id="44" name="Freeform 251">
              <a:extLst>
                <a:ext uri="{FF2B5EF4-FFF2-40B4-BE49-F238E27FC236}">
                  <a16:creationId xmlns:a16="http://schemas.microsoft.com/office/drawing/2014/main" id="{70C83E16-70DD-4A5B-AF89-CA8CE84EC650}"/>
                </a:ext>
              </a:extLst>
            </p:cNvPr>
            <p:cNvSpPr>
              <a:spLocks noEditPoints="1"/>
            </p:cNvSpPr>
            <p:nvPr/>
          </p:nvSpPr>
          <p:spPr bwMode="auto">
            <a:xfrm>
              <a:off x="3808" y="684"/>
              <a:ext cx="65" cy="36"/>
            </a:xfrm>
            <a:custGeom>
              <a:avLst/>
              <a:gdLst>
                <a:gd name="T0" fmla="*/ 28 w 417"/>
                <a:gd name="T1" fmla="*/ 227 h 227"/>
                <a:gd name="T2" fmla="*/ 388 w 417"/>
                <a:gd name="T3" fmla="*/ 227 h 227"/>
                <a:gd name="T4" fmla="*/ 417 w 417"/>
                <a:gd name="T5" fmla="*/ 199 h 227"/>
                <a:gd name="T6" fmla="*/ 417 w 417"/>
                <a:gd name="T7" fmla="*/ 28 h 227"/>
                <a:gd name="T8" fmla="*/ 388 w 417"/>
                <a:gd name="T9" fmla="*/ 0 h 227"/>
                <a:gd name="T10" fmla="*/ 28 w 417"/>
                <a:gd name="T11" fmla="*/ 0 h 227"/>
                <a:gd name="T12" fmla="*/ 0 w 417"/>
                <a:gd name="T13" fmla="*/ 28 h 227"/>
                <a:gd name="T14" fmla="*/ 0 w 417"/>
                <a:gd name="T15" fmla="*/ 199 h 227"/>
                <a:gd name="T16" fmla="*/ 28 w 417"/>
                <a:gd name="T17" fmla="*/ 227 h 227"/>
                <a:gd name="T18" fmla="*/ 74 w 417"/>
                <a:gd name="T19" fmla="*/ 40 h 227"/>
                <a:gd name="T20" fmla="*/ 342 w 417"/>
                <a:gd name="T21" fmla="*/ 40 h 227"/>
                <a:gd name="T22" fmla="*/ 358 w 417"/>
                <a:gd name="T23" fmla="*/ 55 h 227"/>
                <a:gd name="T24" fmla="*/ 342 w 417"/>
                <a:gd name="T25" fmla="*/ 71 h 227"/>
                <a:gd name="T26" fmla="*/ 74 w 417"/>
                <a:gd name="T27" fmla="*/ 71 h 227"/>
                <a:gd name="T28" fmla="*/ 58 w 417"/>
                <a:gd name="T29" fmla="*/ 55 h 227"/>
                <a:gd name="T30" fmla="*/ 74 w 417"/>
                <a:gd name="T31" fmla="*/ 40 h 227"/>
                <a:gd name="T32" fmla="*/ 74 w 417"/>
                <a:gd name="T33" fmla="*/ 98 h 227"/>
                <a:gd name="T34" fmla="*/ 342 w 417"/>
                <a:gd name="T35" fmla="*/ 98 h 227"/>
                <a:gd name="T36" fmla="*/ 358 w 417"/>
                <a:gd name="T37" fmla="*/ 113 h 227"/>
                <a:gd name="T38" fmla="*/ 342 w 417"/>
                <a:gd name="T39" fmla="*/ 129 h 227"/>
                <a:gd name="T40" fmla="*/ 74 w 417"/>
                <a:gd name="T41" fmla="*/ 129 h 227"/>
                <a:gd name="T42" fmla="*/ 58 w 417"/>
                <a:gd name="T43" fmla="*/ 113 h 227"/>
                <a:gd name="T44" fmla="*/ 74 w 417"/>
                <a:gd name="T45" fmla="*/ 98 h 227"/>
                <a:gd name="T46" fmla="*/ 74 w 417"/>
                <a:gd name="T47" fmla="*/ 156 h 227"/>
                <a:gd name="T48" fmla="*/ 342 w 417"/>
                <a:gd name="T49" fmla="*/ 156 h 227"/>
                <a:gd name="T50" fmla="*/ 358 w 417"/>
                <a:gd name="T51" fmla="*/ 172 h 227"/>
                <a:gd name="T52" fmla="*/ 342 w 417"/>
                <a:gd name="T53" fmla="*/ 187 h 227"/>
                <a:gd name="T54" fmla="*/ 74 w 417"/>
                <a:gd name="T55" fmla="*/ 187 h 227"/>
                <a:gd name="T56" fmla="*/ 58 w 417"/>
                <a:gd name="T57" fmla="*/ 172 h 227"/>
                <a:gd name="T58" fmla="*/ 74 w 417"/>
                <a:gd name="T59" fmla="*/ 15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7" h="227">
                  <a:moveTo>
                    <a:pt x="28" y="227"/>
                  </a:moveTo>
                  <a:cubicBezTo>
                    <a:pt x="388" y="227"/>
                    <a:pt x="388" y="227"/>
                    <a:pt x="388" y="227"/>
                  </a:cubicBezTo>
                  <a:cubicBezTo>
                    <a:pt x="404" y="227"/>
                    <a:pt x="417" y="214"/>
                    <a:pt x="417" y="199"/>
                  </a:cubicBezTo>
                  <a:cubicBezTo>
                    <a:pt x="417" y="28"/>
                    <a:pt x="417" y="28"/>
                    <a:pt x="417" y="28"/>
                  </a:cubicBezTo>
                  <a:cubicBezTo>
                    <a:pt x="417" y="12"/>
                    <a:pt x="404" y="0"/>
                    <a:pt x="388" y="0"/>
                  </a:cubicBezTo>
                  <a:cubicBezTo>
                    <a:pt x="28" y="0"/>
                    <a:pt x="28" y="0"/>
                    <a:pt x="28" y="0"/>
                  </a:cubicBezTo>
                  <a:cubicBezTo>
                    <a:pt x="12" y="0"/>
                    <a:pt x="0" y="12"/>
                    <a:pt x="0" y="28"/>
                  </a:cubicBezTo>
                  <a:cubicBezTo>
                    <a:pt x="0" y="199"/>
                    <a:pt x="0" y="199"/>
                    <a:pt x="0" y="199"/>
                  </a:cubicBezTo>
                  <a:cubicBezTo>
                    <a:pt x="0" y="214"/>
                    <a:pt x="12" y="227"/>
                    <a:pt x="28" y="227"/>
                  </a:cubicBezTo>
                  <a:close/>
                  <a:moveTo>
                    <a:pt x="74" y="40"/>
                  </a:moveTo>
                  <a:cubicBezTo>
                    <a:pt x="342" y="40"/>
                    <a:pt x="342" y="40"/>
                    <a:pt x="342" y="40"/>
                  </a:cubicBezTo>
                  <a:cubicBezTo>
                    <a:pt x="351" y="40"/>
                    <a:pt x="358" y="46"/>
                    <a:pt x="358" y="55"/>
                  </a:cubicBezTo>
                  <a:cubicBezTo>
                    <a:pt x="358" y="64"/>
                    <a:pt x="351" y="71"/>
                    <a:pt x="342" y="71"/>
                  </a:cubicBezTo>
                  <a:cubicBezTo>
                    <a:pt x="74" y="71"/>
                    <a:pt x="74" y="71"/>
                    <a:pt x="74" y="71"/>
                  </a:cubicBezTo>
                  <a:cubicBezTo>
                    <a:pt x="65" y="71"/>
                    <a:pt x="58" y="64"/>
                    <a:pt x="58" y="55"/>
                  </a:cubicBezTo>
                  <a:cubicBezTo>
                    <a:pt x="58" y="46"/>
                    <a:pt x="65" y="40"/>
                    <a:pt x="74" y="40"/>
                  </a:cubicBezTo>
                  <a:close/>
                  <a:moveTo>
                    <a:pt x="74" y="98"/>
                  </a:moveTo>
                  <a:cubicBezTo>
                    <a:pt x="342" y="98"/>
                    <a:pt x="342" y="98"/>
                    <a:pt x="342" y="98"/>
                  </a:cubicBezTo>
                  <a:cubicBezTo>
                    <a:pt x="351" y="98"/>
                    <a:pt x="358" y="105"/>
                    <a:pt x="358" y="113"/>
                  </a:cubicBezTo>
                  <a:cubicBezTo>
                    <a:pt x="358" y="122"/>
                    <a:pt x="351" y="129"/>
                    <a:pt x="342" y="129"/>
                  </a:cubicBezTo>
                  <a:cubicBezTo>
                    <a:pt x="74" y="129"/>
                    <a:pt x="74" y="129"/>
                    <a:pt x="74" y="129"/>
                  </a:cubicBezTo>
                  <a:cubicBezTo>
                    <a:pt x="65" y="129"/>
                    <a:pt x="58" y="122"/>
                    <a:pt x="58" y="113"/>
                  </a:cubicBezTo>
                  <a:cubicBezTo>
                    <a:pt x="58" y="105"/>
                    <a:pt x="65" y="98"/>
                    <a:pt x="74" y="98"/>
                  </a:cubicBezTo>
                  <a:close/>
                  <a:moveTo>
                    <a:pt x="74" y="156"/>
                  </a:moveTo>
                  <a:cubicBezTo>
                    <a:pt x="342" y="156"/>
                    <a:pt x="342" y="156"/>
                    <a:pt x="342" y="156"/>
                  </a:cubicBezTo>
                  <a:cubicBezTo>
                    <a:pt x="351" y="156"/>
                    <a:pt x="358" y="163"/>
                    <a:pt x="358" y="172"/>
                  </a:cubicBezTo>
                  <a:cubicBezTo>
                    <a:pt x="358" y="180"/>
                    <a:pt x="351" y="187"/>
                    <a:pt x="342" y="187"/>
                  </a:cubicBezTo>
                  <a:cubicBezTo>
                    <a:pt x="74" y="187"/>
                    <a:pt x="74" y="187"/>
                    <a:pt x="74" y="187"/>
                  </a:cubicBezTo>
                  <a:cubicBezTo>
                    <a:pt x="65" y="187"/>
                    <a:pt x="58" y="180"/>
                    <a:pt x="58" y="172"/>
                  </a:cubicBezTo>
                  <a:cubicBezTo>
                    <a:pt x="58" y="163"/>
                    <a:pt x="65" y="156"/>
                    <a:pt x="74" y="1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sp>
          <p:nvSpPr>
            <p:cNvPr id="45" name="Freeform 252">
              <a:extLst>
                <a:ext uri="{FF2B5EF4-FFF2-40B4-BE49-F238E27FC236}">
                  <a16:creationId xmlns:a16="http://schemas.microsoft.com/office/drawing/2014/main" id="{93C46E37-55A3-42C3-85C0-C4879BA8B3C6}"/>
                </a:ext>
              </a:extLst>
            </p:cNvPr>
            <p:cNvSpPr>
              <a:spLocks noEditPoints="1"/>
            </p:cNvSpPr>
            <p:nvPr/>
          </p:nvSpPr>
          <p:spPr bwMode="auto">
            <a:xfrm>
              <a:off x="3727" y="641"/>
              <a:ext cx="226" cy="226"/>
            </a:xfrm>
            <a:custGeom>
              <a:avLst/>
              <a:gdLst>
                <a:gd name="T0" fmla="*/ 0 w 1450"/>
                <a:gd name="T1" fmla="*/ 725 h 1450"/>
                <a:gd name="T2" fmla="*/ 1450 w 1450"/>
                <a:gd name="T3" fmla="*/ 725 h 1450"/>
                <a:gd name="T4" fmla="*/ 486 w 1450"/>
                <a:gd name="T5" fmla="*/ 306 h 1450"/>
                <a:gd name="T6" fmla="*/ 905 w 1450"/>
                <a:gd name="T7" fmla="*/ 247 h 1450"/>
                <a:gd name="T8" fmla="*/ 965 w 1450"/>
                <a:gd name="T9" fmla="*/ 477 h 1450"/>
                <a:gd name="T10" fmla="*/ 545 w 1450"/>
                <a:gd name="T11" fmla="*/ 536 h 1450"/>
                <a:gd name="T12" fmla="*/ 486 w 1450"/>
                <a:gd name="T13" fmla="*/ 306 h 1450"/>
                <a:gd name="T14" fmla="*/ 358 w 1450"/>
                <a:gd name="T15" fmla="*/ 699 h 1450"/>
                <a:gd name="T16" fmla="*/ 709 w 1450"/>
                <a:gd name="T17" fmla="*/ 581 h 1450"/>
                <a:gd name="T18" fmla="*/ 740 w 1450"/>
                <a:gd name="T19" fmla="*/ 581 h 1450"/>
                <a:gd name="T20" fmla="*/ 1092 w 1450"/>
                <a:gd name="T21" fmla="*/ 699 h 1450"/>
                <a:gd name="T22" fmla="*/ 1124 w 1450"/>
                <a:gd name="T23" fmla="*/ 780 h 1450"/>
                <a:gd name="T24" fmla="*/ 1093 w 1450"/>
                <a:gd name="T25" fmla="*/ 780 h 1450"/>
                <a:gd name="T26" fmla="*/ 740 w 1450"/>
                <a:gd name="T27" fmla="*/ 731 h 1450"/>
                <a:gd name="T28" fmla="*/ 725 w 1450"/>
                <a:gd name="T29" fmla="*/ 796 h 1450"/>
                <a:gd name="T30" fmla="*/ 709 w 1450"/>
                <a:gd name="T31" fmla="*/ 731 h 1450"/>
                <a:gd name="T32" fmla="*/ 357 w 1450"/>
                <a:gd name="T33" fmla="*/ 780 h 1450"/>
                <a:gd name="T34" fmla="*/ 326 w 1450"/>
                <a:gd name="T35" fmla="*/ 780 h 1450"/>
                <a:gd name="T36" fmla="*/ 491 w 1450"/>
                <a:gd name="T37" fmla="*/ 992 h 1450"/>
                <a:gd name="T38" fmla="*/ 251 w 1450"/>
                <a:gd name="T39" fmla="*/ 1052 h 1450"/>
                <a:gd name="T40" fmla="*/ 192 w 1450"/>
                <a:gd name="T41" fmla="*/ 881 h 1450"/>
                <a:gd name="T42" fmla="*/ 432 w 1450"/>
                <a:gd name="T43" fmla="*/ 822 h 1450"/>
                <a:gd name="T44" fmla="*/ 491 w 1450"/>
                <a:gd name="T45" fmla="*/ 992 h 1450"/>
                <a:gd name="T46" fmla="*/ 815 w 1450"/>
                <a:gd name="T47" fmla="*/ 1052 h 1450"/>
                <a:gd name="T48" fmla="*/ 575 w 1450"/>
                <a:gd name="T49" fmla="*/ 992 h 1450"/>
                <a:gd name="T50" fmla="*/ 635 w 1450"/>
                <a:gd name="T51" fmla="*/ 822 h 1450"/>
                <a:gd name="T52" fmla="*/ 875 w 1450"/>
                <a:gd name="T53" fmla="*/ 881 h 1450"/>
                <a:gd name="T54" fmla="*/ 1199 w 1450"/>
                <a:gd name="T55" fmla="*/ 1052 h 1450"/>
                <a:gd name="T56" fmla="*/ 959 w 1450"/>
                <a:gd name="T57" fmla="*/ 992 h 1450"/>
                <a:gd name="T58" fmla="*/ 1018 w 1450"/>
                <a:gd name="T59" fmla="*/ 822 h 1450"/>
                <a:gd name="T60" fmla="*/ 1258 w 1450"/>
                <a:gd name="T61" fmla="*/ 881 h 1450"/>
                <a:gd name="T62" fmla="*/ 1199 w 1450"/>
                <a:gd name="T63" fmla="*/ 1052 h 1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50" h="1450">
                  <a:moveTo>
                    <a:pt x="725" y="0"/>
                  </a:moveTo>
                  <a:cubicBezTo>
                    <a:pt x="325" y="0"/>
                    <a:pt x="0" y="324"/>
                    <a:pt x="0" y="725"/>
                  </a:cubicBezTo>
                  <a:cubicBezTo>
                    <a:pt x="0" y="1125"/>
                    <a:pt x="325" y="1450"/>
                    <a:pt x="725" y="1450"/>
                  </a:cubicBezTo>
                  <a:cubicBezTo>
                    <a:pt x="1125" y="1450"/>
                    <a:pt x="1450" y="1125"/>
                    <a:pt x="1450" y="725"/>
                  </a:cubicBezTo>
                  <a:cubicBezTo>
                    <a:pt x="1450" y="324"/>
                    <a:pt x="1125" y="0"/>
                    <a:pt x="725" y="0"/>
                  </a:cubicBezTo>
                  <a:close/>
                  <a:moveTo>
                    <a:pt x="486" y="306"/>
                  </a:moveTo>
                  <a:cubicBezTo>
                    <a:pt x="486" y="273"/>
                    <a:pt x="512" y="247"/>
                    <a:pt x="545" y="247"/>
                  </a:cubicBezTo>
                  <a:cubicBezTo>
                    <a:pt x="905" y="247"/>
                    <a:pt x="905" y="247"/>
                    <a:pt x="905" y="247"/>
                  </a:cubicBezTo>
                  <a:cubicBezTo>
                    <a:pt x="938" y="247"/>
                    <a:pt x="965" y="273"/>
                    <a:pt x="965" y="306"/>
                  </a:cubicBezTo>
                  <a:cubicBezTo>
                    <a:pt x="965" y="477"/>
                    <a:pt x="965" y="477"/>
                    <a:pt x="965" y="477"/>
                  </a:cubicBezTo>
                  <a:cubicBezTo>
                    <a:pt x="965" y="510"/>
                    <a:pt x="938" y="536"/>
                    <a:pt x="905" y="536"/>
                  </a:cubicBezTo>
                  <a:cubicBezTo>
                    <a:pt x="545" y="536"/>
                    <a:pt x="545" y="536"/>
                    <a:pt x="545" y="536"/>
                  </a:cubicBezTo>
                  <a:cubicBezTo>
                    <a:pt x="512" y="536"/>
                    <a:pt x="486" y="510"/>
                    <a:pt x="486" y="477"/>
                  </a:cubicBezTo>
                  <a:lnTo>
                    <a:pt x="486" y="306"/>
                  </a:lnTo>
                  <a:close/>
                  <a:moveTo>
                    <a:pt x="326" y="731"/>
                  </a:moveTo>
                  <a:cubicBezTo>
                    <a:pt x="326" y="713"/>
                    <a:pt x="340" y="699"/>
                    <a:pt x="358" y="699"/>
                  </a:cubicBezTo>
                  <a:cubicBezTo>
                    <a:pt x="709" y="699"/>
                    <a:pt x="709" y="699"/>
                    <a:pt x="709" y="699"/>
                  </a:cubicBezTo>
                  <a:cubicBezTo>
                    <a:pt x="709" y="581"/>
                    <a:pt x="709" y="581"/>
                    <a:pt x="709" y="581"/>
                  </a:cubicBezTo>
                  <a:cubicBezTo>
                    <a:pt x="709" y="572"/>
                    <a:pt x="716" y="565"/>
                    <a:pt x="725" y="565"/>
                  </a:cubicBezTo>
                  <a:cubicBezTo>
                    <a:pt x="733" y="565"/>
                    <a:pt x="740" y="572"/>
                    <a:pt x="740" y="581"/>
                  </a:cubicBezTo>
                  <a:cubicBezTo>
                    <a:pt x="740" y="699"/>
                    <a:pt x="740" y="699"/>
                    <a:pt x="740" y="699"/>
                  </a:cubicBezTo>
                  <a:cubicBezTo>
                    <a:pt x="1092" y="699"/>
                    <a:pt x="1092" y="699"/>
                    <a:pt x="1092" y="699"/>
                  </a:cubicBezTo>
                  <a:cubicBezTo>
                    <a:pt x="1110" y="699"/>
                    <a:pt x="1124" y="713"/>
                    <a:pt x="1124" y="731"/>
                  </a:cubicBezTo>
                  <a:cubicBezTo>
                    <a:pt x="1124" y="780"/>
                    <a:pt x="1124" y="780"/>
                    <a:pt x="1124" y="780"/>
                  </a:cubicBezTo>
                  <a:cubicBezTo>
                    <a:pt x="1124" y="789"/>
                    <a:pt x="1117" y="796"/>
                    <a:pt x="1109" y="796"/>
                  </a:cubicBezTo>
                  <a:cubicBezTo>
                    <a:pt x="1100" y="796"/>
                    <a:pt x="1093" y="789"/>
                    <a:pt x="1093" y="780"/>
                  </a:cubicBezTo>
                  <a:cubicBezTo>
                    <a:pt x="1093" y="731"/>
                    <a:pt x="1093" y="731"/>
                    <a:pt x="1093" y="731"/>
                  </a:cubicBezTo>
                  <a:cubicBezTo>
                    <a:pt x="740" y="731"/>
                    <a:pt x="740" y="731"/>
                    <a:pt x="740" y="731"/>
                  </a:cubicBezTo>
                  <a:cubicBezTo>
                    <a:pt x="740" y="780"/>
                    <a:pt x="740" y="780"/>
                    <a:pt x="740" y="780"/>
                  </a:cubicBezTo>
                  <a:cubicBezTo>
                    <a:pt x="740" y="789"/>
                    <a:pt x="733" y="796"/>
                    <a:pt x="725" y="796"/>
                  </a:cubicBezTo>
                  <a:cubicBezTo>
                    <a:pt x="716" y="796"/>
                    <a:pt x="709" y="789"/>
                    <a:pt x="709" y="780"/>
                  </a:cubicBezTo>
                  <a:cubicBezTo>
                    <a:pt x="709" y="731"/>
                    <a:pt x="709" y="731"/>
                    <a:pt x="709" y="731"/>
                  </a:cubicBezTo>
                  <a:cubicBezTo>
                    <a:pt x="358" y="730"/>
                    <a:pt x="358" y="730"/>
                    <a:pt x="358" y="730"/>
                  </a:cubicBezTo>
                  <a:cubicBezTo>
                    <a:pt x="357" y="780"/>
                    <a:pt x="357" y="780"/>
                    <a:pt x="357" y="780"/>
                  </a:cubicBezTo>
                  <a:cubicBezTo>
                    <a:pt x="357" y="789"/>
                    <a:pt x="350" y="796"/>
                    <a:pt x="341" y="796"/>
                  </a:cubicBezTo>
                  <a:cubicBezTo>
                    <a:pt x="333" y="796"/>
                    <a:pt x="326" y="789"/>
                    <a:pt x="326" y="780"/>
                  </a:cubicBezTo>
                  <a:lnTo>
                    <a:pt x="326" y="731"/>
                  </a:lnTo>
                  <a:close/>
                  <a:moveTo>
                    <a:pt x="491" y="992"/>
                  </a:moveTo>
                  <a:cubicBezTo>
                    <a:pt x="491" y="1025"/>
                    <a:pt x="464" y="1052"/>
                    <a:pt x="432" y="1052"/>
                  </a:cubicBezTo>
                  <a:cubicBezTo>
                    <a:pt x="251" y="1052"/>
                    <a:pt x="251" y="1052"/>
                    <a:pt x="251" y="1052"/>
                  </a:cubicBezTo>
                  <a:cubicBezTo>
                    <a:pt x="218" y="1052"/>
                    <a:pt x="192" y="1025"/>
                    <a:pt x="192" y="992"/>
                  </a:cubicBezTo>
                  <a:cubicBezTo>
                    <a:pt x="192" y="881"/>
                    <a:pt x="192" y="881"/>
                    <a:pt x="192" y="881"/>
                  </a:cubicBezTo>
                  <a:cubicBezTo>
                    <a:pt x="192" y="848"/>
                    <a:pt x="218" y="822"/>
                    <a:pt x="251" y="822"/>
                  </a:cubicBezTo>
                  <a:cubicBezTo>
                    <a:pt x="432" y="822"/>
                    <a:pt x="432" y="822"/>
                    <a:pt x="432" y="822"/>
                  </a:cubicBezTo>
                  <a:cubicBezTo>
                    <a:pt x="464" y="822"/>
                    <a:pt x="491" y="848"/>
                    <a:pt x="491" y="881"/>
                  </a:cubicBezTo>
                  <a:lnTo>
                    <a:pt x="491" y="992"/>
                  </a:lnTo>
                  <a:close/>
                  <a:moveTo>
                    <a:pt x="875" y="992"/>
                  </a:moveTo>
                  <a:cubicBezTo>
                    <a:pt x="875" y="1025"/>
                    <a:pt x="848" y="1052"/>
                    <a:pt x="815" y="1052"/>
                  </a:cubicBezTo>
                  <a:cubicBezTo>
                    <a:pt x="635" y="1052"/>
                    <a:pt x="635" y="1052"/>
                    <a:pt x="635" y="1052"/>
                  </a:cubicBezTo>
                  <a:cubicBezTo>
                    <a:pt x="602" y="1052"/>
                    <a:pt x="575" y="1025"/>
                    <a:pt x="575" y="992"/>
                  </a:cubicBezTo>
                  <a:cubicBezTo>
                    <a:pt x="575" y="881"/>
                    <a:pt x="575" y="881"/>
                    <a:pt x="575" y="881"/>
                  </a:cubicBezTo>
                  <a:cubicBezTo>
                    <a:pt x="575" y="848"/>
                    <a:pt x="602" y="822"/>
                    <a:pt x="635" y="822"/>
                  </a:cubicBezTo>
                  <a:cubicBezTo>
                    <a:pt x="815" y="822"/>
                    <a:pt x="815" y="822"/>
                    <a:pt x="815" y="822"/>
                  </a:cubicBezTo>
                  <a:cubicBezTo>
                    <a:pt x="848" y="822"/>
                    <a:pt x="875" y="848"/>
                    <a:pt x="875" y="881"/>
                  </a:cubicBezTo>
                  <a:lnTo>
                    <a:pt x="875" y="992"/>
                  </a:lnTo>
                  <a:close/>
                  <a:moveTo>
                    <a:pt x="1199" y="1052"/>
                  </a:moveTo>
                  <a:cubicBezTo>
                    <a:pt x="1018" y="1052"/>
                    <a:pt x="1018" y="1052"/>
                    <a:pt x="1018" y="1052"/>
                  </a:cubicBezTo>
                  <a:cubicBezTo>
                    <a:pt x="985" y="1052"/>
                    <a:pt x="959" y="1025"/>
                    <a:pt x="959" y="992"/>
                  </a:cubicBezTo>
                  <a:cubicBezTo>
                    <a:pt x="959" y="881"/>
                    <a:pt x="959" y="881"/>
                    <a:pt x="959" y="881"/>
                  </a:cubicBezTo>
                  <a:cubicBezTo>
                    <a:pt x="959" y="848"/>
                    <a:pt x="985" y="822"/>
                    <a:pt x="1018" y="822"/>
                  </a:cubicBezTo>
                  <a:cubicBezTo>
                    <a:pt x="1199" y="822"/>
                    <a:pt x="1199" y="822"/>
                    <a:pt x="1199" y="822"/>
                  </a:cubicBezTo>
                  <a:cubicBezTo>
                    <a:pt x="1232" y="822"/>
                    <a:pt x="1258" y="848"/>
                    <a:pt x="1258" y="881"/>
                  </a:cubicBezTo>
                  <a:cubicBezTo>
                    <a:pt x="1258" y="992"/>
                    <a:pt x="1258" y="992"/>
                    <a:pt x="1258" y="992"/>
                  </a:cubicBezTo>
                  <a:cubicBezTo>
                    <a:pt x="1258" y="1025"/>
                    <a:pt x="1232" y="1052"/>
                    <a:pt x="1199" y="10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sp>
          <p:nvSpPr>
            <p:cNvPr id="46" name="Freeform 253">
              <a:extLst>
                <a:ext uri="{FF2B5EF4-FFF2-40B4-BE49-F238E27FC236}">
                  <a16:creationId xmlns:a16="http://schemas.microsoft.com/office/drawing/2014/main" id="{3635234D-CD94-47A0-9F93-F05E87D5C8F7}"/>
                </a:ext>
              </a:extLst>
            </p:cNvPr>
            <p:cNvSpPr>
              <a:spLocks noEditPoints="1"/>
            </p:cNvSpPr>
            <p:nvPr/>
          </p:nvSpPr>
          <p:spPr bwMode="auto">
            <a:xfrm>
              <a:off x="3881" y="774"/>
              <a:ext cx="37" cy="26"/>
            </a:xfrm>
            <a:custGeom>
              <a:avLst/>
              <a:gdLst>
                <a:gd name="T0" fmla="*/ 209 w 237"/>
                <a:gd name="T1" fmla="*/ 0 h 168"/>
                <a:gd name="T2" fmla="*/ 28 w 237"/>
                <a:gd name="T3" fmla="*/ 0 h 168"/>
                <a:gd name="T4" fmla="*/ 0 w 237"/>
                <a:gd name="T5" fmla="*/ 28 h 168"/>
                <a:gd name="T6" fmla="*/ 0 w 237"/>
                <a:gd name="T7" fmla="*/ 139 h 168"/>
                <a:gd name="T8" fmla="*/ 28 w 237"/>
                <a:gd name="T9" fmla="*/ 168 h 168"/>
                <a:gd name="T10" fmla="*/ 209 w 237"/>
                <a:gd name="T11" fmla="*/ 168 h 168"/>
                <a:gd name="T12" fmla="*/ 237 w 237"/>
                <a:gd name="T13" fmla="*/ 139 h 168"/>
                <a:gd name="T14" fmla="*/ 237 w 237"/>
                <a:gd name="T15" fmla="*/ 28 h 168"/>
                <a:gd name="T16" fmla="*/ 209 w 237"/>
                <a:gd name="T17" fmla="*/ 0 h 168"/>
                <a:gd name="T18" fmla="*/ 174 w 237"/>
                <a:gd name="T19" fmla="*/ 131 h 168"/>
                <a:gd name="T20" fmla="*/ 63 w 237"/>
                <a:gd name="T21" fmla="*/ 131 h 168"/>
                <a:gd name="T22" fmla="*/ 47 w 237"/>
                <a:gd name="T23" fmla="*/ 116 h 168"/>
                <a:gd name="T24" fmla="*/ 63 w 237"/>
                <a:gd name="T25" fmla="*/ 100 h 168"/>
                <a:gd name="T26" fmla="*/ 174 w 237"/>
                <a:gd name="T27" fmla="*/ 100 h 168"/>
                <a:gd name="T28" fmla="*/ 190 w 237"/>
                <a:gd name="T29" fmla="*/ 116 h 168"/>
                <a:gd name="T30" fmla="*/ 174 w 237"/>
                <a:gd name="T31" fmla="*/ 131 h 168"/>
                <a:gd name="T32" fmla="*/ 174 w 237"/>
                <a:gd name="T33" fmla="*/ 68 h 168"/>
                <a:gd name="T34" fmla="*/ 63 w 237"/>
                <a:gd name="T35" fmla="*/ 68 h 168"/>
                <a:gd name="T36" fmla="*/ 47 w 237"/>
                <a:gd name="T37" fmla="*/ 52 h 168"/>
                <a:gd name="T38" fmla="*/ 63 w 237"/>
                <a:gd name="T39" fmla="*/ 37 h 168"/>
                <a:gd name="T40" fmla="*/ 174 w 237"/>
                <a:gd name="T41" fmla="*/ 37 h 168"/>
                <a:gd name="T42" fmla="*/ 190 w 237"/>
                <a:gd name="T43" fmla="*/ 52 h 168"/>
                <a:gd name="T44" fmla="*/ 174 w 237"/>
                <a:gd name="T45" fmla="*/ 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7" h="168">
                  <a:moveTo>
                    <a:pt x="209" y="0"/>
                  </a:moveTo>
                  <a:cubicBezTo>
                    <a:pt x="28" y="0"/>
                    <a:pt x="28" y="0"/>
                    <a:pt x="28" y="0"/>
                  </a:cubicBezTo>
                  <a:cubicBezTo>
                    <a:pt x="13" y="0"/>
                    <a:pt x="0" y="13"/>
                    <a:pt x="0" y="28"/>
                  </a:cubicBezTo>
                  <a:cubicBezTo>
                    <a:pt x="0" y="139"/>
                    <a:pt x="0" y="139"/>
                    <a:pt x="0" y="139"/>
                  </a:cubicBezTo>
                  <a:cubicBezTo>
                    <a:pt x="0" y="155"/>
                    <a:pt x="13" y="168"/>
                    <a:pt x="28" y="168"/>
                  </a:cubicBezTo>
                  <a:cubicBezTo>
                    <a:pt x="209" y="168"/>
                    <a:pt x="209" y="168"/>
                    <a:pt x="209" y="168"/>
                  </a:cubicBezTo>
                  <a:cubicBezTo>
                    <a:pt x="224" y="168"/>
                    <a:pt x="237" y="155"/>
                    <a:pt x="237" y="139"/>
                  </a:cubicBezTo>
                  <a:cubicBezTo>
                    <a:pt x="237" y="28"/>
                    <a:pt x="237" y="28"/>
                    <a:pt x="237" y="28"/>
                  </a:cubicBezTo>
                  <a:cubicBezTo>
                    <a:pt x="237" y="13"/>
                    <a:pt x="224" y="0"/>
                    <a:pt x="209" y="0"/>
                  </a:cubicBezTo>
                  <a:close/>
                  <a:moveTo>
                    <a:pt x="174" y="131"/>
                  </a:moveTo>
                  <a:cubicBezTo>
                    <a:pt x="63" y="131"/>
                    <a:pt x="63" y="131"/>
                    <a:pt x="63" y="131"/>
                  </a:cubicBezTo>
                  <a:cubicBezTo>
                    <a:pt x="54" y="131"/>
                    <a:pt x="47" y="124"/>
                    <a:pt x="47" y="116"/>
                  </a:cubicBezTo>
                  <a:cubicBezTo>
                    <a:pt x="47" y="107"/>
                    <a:pt x="54" y="100"/>
                    <a:pt x="63" y="100"/>
                  </a:cubicBezTo>
                  <a:cubicBezTo>
                    <a:pt x="174" y="100"/>
                    <a:pt x="174" y="100"/>
                    <a:pt x="174" y="100"/>
                  </a:cubicBezTo>
                  <a:cubicBezTo>
                    <a:pt x="183" y="100"/>
                    <a:pt x="190" y="107"/>
                    <a:pt x="190" y="116"/>
                  </a:cubicBezTo>
                  <a:cubicBezTo>
                    <a:pt x="190" y="124"/>
                    <a:pt x="183" y="131"/>
                    <a:pt x="174" y="131"/>
                  </a:cubicBezTo>
                  <a:close/>
                  <a:moveTo>
                    <a:pt x="174" y="68"/>
                  </a:moveTo>
                  <a:cubicBezTo>
                    <a:pt x="63" y="68"/>
                    <a:pt x="63" y="68"/>
                    <a:pt x="63" y="68"/>
                  </a:cubicBezTo>
                  <a:cubicBezTo>
                    <a:pt x="54" y="68"/>
                    <a:pt x="47" y="61"/>
                    <a:pt x="47" y="52"/>
                  </a:cubicBezTo>
                  <a:cubicBezTo>
                    <a:pt x="47" y="44"/>
                    <a:pt x="54" y="37"/>
                    <a:pt x="63" y="37"/>
                  </a:cubicBezTo>
                  <a:cubicBezTo>
                    <a:pt x="174" y="37"/>
                    <a:pt x="174" y="37"/>
                    <a:pt x="174" y="37"/>
                  </a:cubicBezTo>
                  <a:cubicBezTo>
                    <a:pt x="183" y="37"/>
                    <a:pt x="190" y="44"/>
                    <a:pt x="190" y="52"/>
                  </a:cubicBezTo>
                  <a:cubicBezTo>
                    <a:pt x="190" y="61"/>
                    <a:pt x="183" y="68"/>
                    <a:pt x="174"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grpSp>
      <p:sp>
        <p:nvSpPr>
          <p:cNvPr id="47" name="Flecha: cheurón 46">
            <a:extLst>
              <a:ext uri="{FF2B5EF4-FFF2-40B4-BE49-F238E27FC236}">
                <a16:creationId xmlns:a16="http://schemas.microsoft.com/office/drawing/2014/main" id="{77907CF9-08D6-4BEC-A8B7-EEA20AA6632D}"/>
              </a:ext>
            </a:extLst>
          </p:cNvPr>
          <p:cNvSpPr/>
          <p:nvPr/>
        </p:nvSpPr>
        <p:spPr>
          <a:xfrm>
            <a:off x="713754" y="816920"/>
            <a:ext cx="6008041" cy="200463"/>
          </a:xfrm>
          <a:prstGeom prst="chevron">
            <a:avLst/>
          </a:prstGeom>
          <a:solidFill>
            <a:srgbClr val="99DD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900" b="1" noProof="0">
                <a:solidFill>
                  <a:srgbClr val="19616F"/>
                </a:solidFill>
                <a:latin typeface="Montserrat" panose="00000500000000000000" pitchFamily="2" charset="0"/>
              </a:rPr>
              <a:t>Planning</a:t>
            </a:r>
            <a:endParaRPr lang="en-IE" sz="394" b="1" noProof="0">
              <a:solidFill>
                <a:srgbClr val="19616F"/>
              </a:solidFill>
              <a:latin typeface="Montserrat" panose="00000500000000000000" pitchFamily="2" charset="0"/>
            </a:endParaRPr>
          </a:p>
        </p:txBody>
      </p:sp>
      <p:cxnSp>
        <p:nvCxnSpPr>
          <p:cNvPr id="50" name="Conector recto 49">
            <a:extLst>
              <a:ext uri="{FF2B5EF4-FFF2-40B4-BE49-F238E27FC236}">
                <a16:creationId xmlns:a16="http://schemas.microsoft.com/office/drawing/2014/main" id="{93FED3BC-4D93-4164-9D00-BF59EA01C412}"/>
              </a:ext>
            </a:extLst>
          </p:cNvPr>
          <p:cNvCxnSpPr>
            <a:cxnSpLocks/>
          </p:cNvCxnSpPr>
          <p:nvPr/>
        </p:nvCxnSpPr>
        <p:spPr>
          <a:xfrm>
            <a:off x="3423094" y="1133522"/>
            <a:ext cx="0" cy="6857055"/>
          </a:xfrm>
          <a:prstGeom prst="line">
            <a:avLst/>
          </a:prstGeom>
          <a:ln w="28575">
            <a:solidFill>
              <a:srgbClr val="19616F"/>
            </a:solidFill>
          </a:ln>
        </p:spPr>
        <p:style>
          <a:lnRef idx="1">
            <a:schemeClr val="accent1"/>
          </a:lnRef>
          <a:fillRef idx="0">
            <a:schemeClr val="accent1"/>
          </a:fillRef>
          <a:effectRef idx="0">
            <a:schemeClr val="accent1"/>
          </a:effectRef>
          <a:fontRef idx="minor">
            <a:schemeClr val="tx1"/>
          </a:fontRef>
        </p:style>
      </p:cxnSp>
      <p:sp>
        <p:nvSpPr>
          <p:cNvPr id="52" name="Rectangle 17">
            <a:extLst>
              <a:ext uri="{FF2B5EF4-FFF2-40B4-BE49-F238E27FC236}">
                <a16:creationId xmlns:a16="http://schemas.microsoft.com/office/drawing/2014/main" id="{918245ED-4978-412B-BCF6-C81548987D84}"/>
              </a:ext>
            </a:extLst>
          </p:cNvPr>
          <p:cNvSpPr/>
          <p:nvPr/>
        </p:nvSpPr>
        <p:spPr bwMode="auto">
          <a:xfrm>
            <a:off x="823961" y="1181125"/>
            <a:ext cx="2263995" cy="329818"/>
          </a:xfrm>
          <a:prstGeom prst="rect">
            <a:avLst/>
          </a:prstGeom>
          <a:no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51435" tIns="20250" rIns="51435" bIns="25718" numCol="1" rtlCol="0" anchor="t" anchorCtr="0" compatLnSpc="1">
            <a:prstTxWarp prst="textNoShape">
              <a:avLst/>
            </a:prstTxWarp>
          </a:bodyPr>
          <a:lstStyle/>
          <a:p>
            <a:pPr algn="ctr" defTabSz="586681" fontAlgn="base">
              <a:lnSpc>
                <a:spcPct val="115000"/>
              </a:lnSpc>
              <a:spcBef>
                <a:spcPct val="0"/>
              </a:spcBef>
              <a:spcAft>
                <a:spcPct val="0"/>
              </a:spcAft>
            </a:pPr>
            <a:r>
              <a:rPr lang="en-IE" sz="1400" b="1" noProof="0">
                <a:solidFill>
                  <a:srgbClr val="19616F"/>
                </a:solidFill>
                <a:latin typeface="Montserrat" panose="00000500000000000000" pitchFamily="2" charset="0"/>
              </a:rPr>
              <a:t>ACTIONS OR PLANS</a:t>
            </a:r>
          </a:p>
        </p:txBody>
      </p:sp>
      <p:sp>
        <p:nvSpPr>
          <p:cNvPr id="53" name="Rectangle 17">
            <a:extLst>
              <a:ext uri="{FF2B5EF4-FFF2-40B4-BE49-F238E27FC236}">
                <a16:creationId xmlns:a16="http://schemas.microsoft.com/office/drawing/2014/main" id="{F57A98C2-B692-4DDB-8086-2589C4825F83}"/>
              </a:ext>
            </a:extLst>
          </p:cNvPr>
          <p:cNvSpPr/>
          <p:nvPr/>
        </p:nvSpPr>
        <p:spPr bwMode="auto">
          <a:xfrm>
            <a:off x="3474475" y="1201240"/>
            <a:ext cx="3231284" cy="407817"/>
          </a:xfrm>
          <a:prstGeom prst="rect">
            <a:avLst/>
          </a:prstGeom>
          <a:solidFill>
            <a:schemeClr val="bg1"/>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51435" tIns="20250" rIns="51435" bIns="25718" numCol="1" rtlCol="0" anchor="t" anchorCtr="0" compatLnSpc="1">
            <a:prstTxWarp prst="textNoShape">
              <a:avLst/>
            </a:prstTxWarp>
          </a:bodyPr>
          <a:lstStyle/>
          <a:p>
            <a:pPr algn="ctr" defTabSz="586681" fontAlgn="base">
              <a:spcBef>
                <a:spcPct val="0"/>
              </a:spcBef>
              <a:spcAft>
                <a:spcPct val="0"/>
              </a:spcAft>
            </a:pPr>
            <a:r>
              <a:rPr lang="en-IE" sz="1400" b="1" noProof="0">
                <a:solidFill>
                  <a:srgbClr val="19616F"/>
                </a:solidFill>
                <a:latin typeface="Montserrat" panose="00000500000000000000" pitchFamily="2" charset="0"/>
              </a:rPr>
              <a:t>COMMUNICATION CHANNEL</a:t>
            </a:r>
          </a:p>
        </p:txBody>
      </p:sp>
    </p:spTree>
    <p:extLst>
      <p:ext uri="{BB962C8B-B14F-4D97-AF65-F5344CB8AC3E}">
        <p14:creationId xmlns:p14="http://schemas.microsoft.com/office/powerpoint/2010/main" val="1740253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lecha: cheurón 24">
            <a:extLst>
              <a:ext uri="{FF2B5EF4-FFF2-40B4-BE49-F238E27FC236}">
                <a16:creationId xmlns:a16="http://schemas.microsoft.com/office/drawing/2014/main" id="{94AF48A8-E8B7-40DF-8009-E170C3305223}"/>
              </a:ext>
            </a:extLst>
          </p:cNvPr>
          <p:cNvSpPr/>
          <p:nvPr/>
        </p:nvSpPr>
        <p:spPr>
          <a:xfrm>
            <a:off x="1725478" y="816921"/>
            <a:ext cx="4996317" cy="251804"/>
          </a:xfrm>
          <a:prstGeom prst="chevron">
            <a:avLst/>
          </a:prstGeom>
          <a:solidFill>
            <a:srgbClr val="99DD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900" b="1" noProof="0">
                <a:solidFill>
                  <a:srgbClr val="19616F"/>
                </a:solidFill>
                <a:latin typeface="Montserrat" panose="00000500000000000000" pitchFamily="2" charset="0"/>
              </a:rPr>
              <a:t>Supporting, Protecting, Rewarding​</a:t>
            </a:r>
            <a:endParaRPr lang="en-IE" sz="394" b="1" noProof="0">
              <a:solidFill>
                <a:srgbClr val="19616F"/>
              </a:solidFill>
              <a:latin typeface="Montserrat" panose="00000500000000000000" pitchFamily="2" charset="0"/>
            </a:endParaRPr>
          </a:p>
        </p:txBody>
      </p:sp>
      <p:grpSp>
        <p:nvGrpSpPr>
          <p:cNvPr id="39" name="Group 790">
            <a:extLst>
              <a:ext uri="{FF2B5EF4-FFF2-40B4-BE49-F238E27FC236}">
                <a16:creationId xmlns:a16="http://schemas.microsoft.com/office/drawing/2014/main" id="{588E18C7-3FEA-4209-906E-7AF246324670}"/>
              </a:ext>
            </a:extLst>
          </p:cNvPr>
          <p:cNvGrpSpPr>
            <a:grpSpLocks noChangeAspect="1"/>
          </p:cNvGrpSpPr>
          <p:nvPr/>
        </p:nvGrpSpPr>
        <p:grpSpPr bwMode="auto">
          <a:xfrm>
            <a:off x="146149" y="618434"/>
            <a:ext cx="633149" cy="633153"/>
            <a:chOff x="1037" y="1718"/>
            <a:chExt cx="227" cy="226"/>
          </a:xfrm>
          <a:solidFill>
            <a:srgbClr val="99DDEB"/>
          </a:solidFill>
        </p:grpSpPr>
        <p:sp>
          <p:nvSpPr>
            <p:cNvPr id="40" name="Freeform 791">
              <a:extLst>
                <a:ext uri="{FF2B5EF4-FFF2-40B4-BE49-F238E27FC236}">
                  <a16:creationId xmlns:a16="http://schemas.microsoft.com/office/drawing/2014/main" id="{C4814781-2CF4-4C95-951F-306588D946EB}"/>
                </a:ext>
              </a:extLst>
            </p:cNvPr>
            <p:cNvSpPr>
              <a:spLocks/>
            </p:cNvSpPr>
            <p:nvPr/>
          </p:nvSpPr>
          <p:spPr bwMode="auto">
            <a:xfrm>
              <a:off x="1092" y="1843"/>
              <a:ext cx="34" cy="33"/>
            </a:xfrm>
            <a:custGeom>
              <a:avLst/>
              <a:gdLst>
                <a:gd name="T0" fmla="*/ 218 w 240"/>
                <a:gd name="T1" fmla="*/ 16 h 234"/>
                <a:gd name="T2" fmla="*/ 178 w 240"/>
                <a:gd name="T3" fmla="*/ 0 h 234"/>
                <a:gd name="T4" fmla="*/ 138 w 240"/>
                <a:gd name="T5" fmla="*/ 16 h 234"/>
                <a:gd name="T6" fmla="*/ 22 w 240"/>
                <a:gd name="T7" fmla="*/ 133 h 234"/>
                <a:gd name="T8" fmla="*/ 22 w 240"/>
                <a:gd name="T9" fmla="*/ 212 h 234"/>
                <a:gd name="T10" fmla="*/ 101 w 240"/>
                <a:gd name="T11" fmla="*/ 212 h 234"/>
                <a:gd name="T12" fmla="*/ 218 w 240"/>
                <a:gd name="T13" fmla="*/ 96 h 234"/>
                <a:gd name="T14" fmla="*/ 218 w 240"/>
                <a:gd name="T15" fmla="*/ 16 h 2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0" h="234">
                  <a:moveTo>
                    <a:pt x="218" y="16"/>
                  </a:moveTo>
                  <a:cubicBezTo>
                    <a:pt x="207" y="5"/>
                    <a:pt x="193" y="0"/>
                    <a:pt x="178" y="0"/>
                  </a:cubicBezTo>
                  <a:cubicBezTo>
                    <a:pt x="164" y="0"/>
                    <a:pt x="149" y="5"/>
                    <a:pt x="138" y="16"/>
                  </a:cubicBezTo>
                  <a:cubicBezTo>
                    <a:pt x="22" y="133"/>
                    <a:pt x="22" y="133"/>
                    <a:pt x="22" y="133"/>
                  </a:cubicBezTo>
                  <a:cubicBezTo>
                    <a:pt x="0" y="155"/>
                    <a:pt x="0" y="190"/>
                    <a:pt x="22" y="212"/>
                  </a:cubicBezTo>
                  <a:cubicBezTo>
                    <a:pt x="44" y="234"/>
                    <a:pt x="79" y="234"/>
                    <a:pt x="101" y="212"/>
                  </a:cubicBezTo>
                  <a:cubicBezTo>
                    <a:pt x="218" y="96"/>
                    <a:pt x="218" y="96"/>
                    <a:pt x="218" y="96"/>
                  </a:cubicBezTo>
                  <a:cubicBezTo>
                    <a:pt x="240" y="74"/>
                    <a:pt x="240" y="38"/>
                    <a:pt x="21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sp>
          <p:nvSpPr>
            <p:cNvPr id="41" name="Freeform 792">
              <a:extLst>
                <a:ext uri="{FF2B5EF4-FFF2-40B4-BE49-F238E27FC236}">
                  <a16:creationId xmlns:a16="http://schemas.microsoft.com/office/drawing/2014/main" id="{47056653-8226-4320-80D5-941F7DCFEF93}"/>
                </a:ext>
              </a:extLst>
            </p:cNvPr>
            <p:cNvSpPr>
              <a:spLocks/>
            </p:cNvSpPr>
            <p:nvPr/>
          </p:nvSpPr>
          <p:spPr bwMode="auto">
            <a:xfrm>
              <a:off x="1077" y="1828"/>
              <a:ext cx="34" cy="33"/>
            </a:xfrm>
            <a:custGeom>
              <a:avLst/>
              <a:gdLst>
                <a:gd name="T0" fmla="*/ 235 w 235"/>
                <a:gd name="T1" fmla="*/ 56 h 235"/>
                <a:gd name="T2" fmla="*/ 218 w 235"/>
                <a:gd name="T3" fmla="*/ 16 h 235"/>
                <a:gd name="T4" fmla="*/ 218 w 235"/>
                <a:gd name="T5" fmla="*/ 16 h 235"/>
                <a:gd name="T6" fmla="*/ 178 w 235"/>
                <a:gd name="T7" fmla="*/ 0 h 235"/>
                <a:gd name="T8" fmla="*/ 139 w 235"/>
                <a:gd name="T9" fmla="*/ 16 h 235"/>
                <a:gd name="T10" fmla="*/ 22 w 235"/>
                <a:gd name="T11" fmla="*/ 133 h 235"/>
                <a:gd name="T12" fmla="*/ 22 w 235"/>
                <a:gd name="T13" fmla="*/ 213 h 235"/>
                <a:gd name="T14" fmla="*/ 102 w 235"/>
                <a:gd name="T15" fmla="*/ 213 h 235"/>
                <a:gd name="T16" fmla="*/ 218 w 235"/>
                <a:gd name="T17" fmla="*/ 96 h 235"/>
                <a:gd name="T18" fmla="*/ 235 w 235"/>
                <a:gd name="T19" fmla="*/ 5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 h="235">
                  <a:moveTo>
                    <a:pt x="235" y="56"/>
                  </a:moveTo>
                  <a:cubicBezTo>
                    <a:pt x="235" y="41"/>
                    <a:pt x="229" y="27"/>
                    <a:pt x="218" y="16"/>
                  </a:cubicBezTo>
                  <a:cubicBezTo>
                    <a:pt x="218" y="16"/>
                    <a:pt x="218" y="16"/>
                    <a:pt x="218" y="16"/>
                  </a:cubicBezTo>
                  <a:cubicBezTo>
                    <a:pt x="207" y="5"/>
                    <a:pt x="193" y="0"/>
                    <a:pt x="178" y="0"/>
                  </a:cubicBezTo>
                  <a:cubicBezTo>
                    <a:pt x="164" y="0"/>
                    <a:pt x="150" y="5"/>
                    <a:pt x="139" y="16"/>
                  </a:cubicBezTo>
                  <a:cubicBezTo>
                    <a:pt x="22" y="133"/>
                    <a:pt x="22" y="133"/>
                    <a:pt x="22" y="133"/>
                  </a:cubicBezTo>
                  <a:cubicBezTo>
                    <a:pt x="0" y="155"/>
                    <a:pt x="0" y="191"/>
                    <a:pt x="22" y="213"/>
                  </a:cubicBezTo>
                  <a:cubicBezTo>
                    <a:pt x="44" y="235"/>
                    <a:pt x="80" y="235"/>
                    <a:pt x="102" y="213"/>
                  </a:cubicBezTo>
                  <a:cubicBezTo>
                    <a:pt x="218" y="96"/>
                    <a:pt x="218" y="96"/>
                    <a:pt x="218" y="96"/>
                  </a:cubicBezTo>
                  <a:cubicBezTo>
                    <a:pt x="229" y="85"/>
                    <a:pt x="235" y="71"/>
                    <a:pt x="235"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sp>
          <p:nvSpPr>
            <p:cNvPr id="42" name="Freeform 793">
              <a:extLst>
                <a:ext uri="{FF2B5EF4-FFF2-40B4-BE49-F238E27FC236}">
                  <a16:creationId xmlns:a16="http://schemas.microsoft.com/office/drawing/2014/main" id="{EE722FEA-9BFA-47F0-BADB-32E9868CE1B9}"/>
                </a:ext>
              </a:extLst>
            </p:cNvPr>
            <p:cNvSpPr>
              <a:spLocks/>
            </p:cNvSpPr>
            <p:nvPr/>
          </p:nvSpPr>
          <p:spPr bwMode="auto">
            <a:xfrm>
              <a:off x="1139" y="1754"/>
              <a:ext cx="91" cy="76"/>
            </a:xfrm>
            <a:custGeom>
              <a:avLst/>
              <a:gdLst>
                <a:gd name="T0" fmla="*/ 94 w 637"/>
                <a:gd name="T1" fmla="*/ 147 h 537"/>
                <a:gd name="T2" fmla="*/ 17 w 637"/>
                <a:gd name="T3" fmla="*/ 224 h 537"/>
                <a:gd name="T4" fmla="*/ 0 w 637"/>
                <a:gd name="T5" fmla="*/ 265 h 537"/>
                <a:gd name="T6" fmla="*/ 0 w 637"/>
                <a:gd name="T7" fmla="*/ 480 h 537"/>
                <a:gd name="T8" fmla="*/ 56 w 637"/>
                <a:gd name="T9" fmla="*/ 537 h 537"/>
                <a:gd name="T10" fmla="*/ 122 w 637"/>
                <a:gd name="T11" fmla="*/ 490 h 537"/>
                <a:gd name="T12" fmla="*/ 156 w 637"/>
                <a:gd name="T13" fmla="*/ 300 h 537"/>
                <a:gd name="T14" fmla="*/ 161 w 637"/>
                <a:gd name="T15" fmla="*/ 291 h 537"/>
                <a:gd name="T16" fmla="*/ 200 w 637"/>
                <a:gd name="T17" fmla="*/ 252 h 537"/>
                <a:gd name="T18" fmla="*/ 212 w 637"/>
                <a:gd name="T19" fmla="*/ 247 h 537"/>
                <a:gd name="T20" fmla="*/ 224 w 637"/>
                <a:gd name="T21" fmla="*/ 252 h 537"/>
                <a:gd name="T22" fmla="*/ 497 w 637"/>
                <a:gd name="T23" fmla="*/ 525 h 537"/>
                <a:gd name="T24" fmla="*/ 615 w 637"/>
                <a:gd name="T25" fmla="*/ 408 h 537"/>
                <a:gd name="T26" fmla="*/ 615 w 637"/>
                <a:gd name="T27" fmla="*/ 328 h 537"/>
                <a:gd name="T28" fmla="*/ 304 w 637"/>
                <a:gd name="T29" fmla="*/ 17 h 537"/>
                <a:gd name="T30" fmla="*/ 264 w 637"/>
                <a:gd name="T31" fmla="*/ 0 h 537"/>
                <a:gd name="T32" fmla="*/ 224 w 637"/>
                <a:gd name="T33" fmla="*/ 17 h 537"/>
                <a:gd name="T34" fmla="*/ 95 w 637"/>
                <a:gd name="T35" fmla="*/ 146 h 537"/>
                <a:gd name="T36" fmla="*/ 94 w 637"/>
                <a:gd name="T37" fmla="*/ 14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7" h="537">
                  <a:moveTo>
                    <a:pt x="94" y="147"/>
                  </a:moveTo>
                  <a:cubicBezTo>
                    <a:pt x="17" y="224"/>
                    <a:pt x="17" y="224"/>
                    <a:pt x="17" y="224"/>
                  </a:cubicBezTo>
                  <a:cubicBezTo>
                    <a:pt x="6" y="235"/>
                    <a:pt x="0" y="249"/>
                    <a:pt x="0" y="265"/>
                  </a:cubicBezTo>
                  <a:cubicBezTo>
                    <a:pt x="0" y="480"/>
                    <a:pt x="0" y="480"/>
                    <a:pt x="0" y="480"/>
                  </a:cubicBezTo>
                  <a:cubicBezTo>
                    <a:pt x="0" y="511"/>
                    <a:pt x="25" y="537"/>
                    <a:pt x="56" y="537"/>
                  </a:cubicBezTo>
                  <a:cubicBezTo>
                    <a:pt x="83" y="537"/>
                    <a:pt x="117" y="524"/>
                    <a:pt x="122" y="490"/>
                  </a:cubicBezTo>
                  <a:cubicBezTo>
                    <a:pt x="156" y="300"/>
                    <a:pt x="156" y="300"/>
                    <a:pt x="156" y="300"/>
                  </a:cubicBezTo>
                  <a:cubicBezTo>
                    <a:pt x="157" y="297"/>
                    <a:pt x="159" y="293"/>
                    <a:pt x="161" y="291"/>
                  </a:cubicBezTo>
                  <a:cubicBezTo>
                    <a:pt x="200" y="252"/>
                    <a:pt x="200" y="252"/>
                    <a:pt x="200" y="252"/>
                  </a:cubicBezTo>
                  <a:cubicBezTo>
                    <a:pt x="203" y="249"/>
                    <a:pt x="208" y="247"/>
                    <a:pt x="212" y="247"/>
                  </a:cubicBezTo>
                  <a:cubicBezTo>
                    <a:pt x="216" y="247"/>
                    <a:pt x="221" y="249"/>
                    <a:pt x="224" y="252"/>
                  </a:cubicBezTo>
                  <a:cubicBezTo>
                    <a:pt x="497" y="525"/>
                    <a:pt x="497" y="525"/>
                    <a:pt x="497" y="525"/>
                  </a:cubicBezTo>
                  <a:cubicBezTo>
                    <a:pt x="615" y="408"/>
                    <a:pt x="615" y="408"/>
                    <a:pt x="615" y="408"/>
                  </a:cubicBezTo>
                  <a:cubicBezTo>
                    <a:pt x="637" y="386"/>
                    <a:pt x="637" y="350"/>
                    <a:pt x="615" y="328"/>
                  </a:cubicBezTo>
                  <a:cubicBezTo>
                    <a:pt x="304" y="17"/>
                    <a:pt x="304" y="17"/>
                    <a:pt x="304" y="17"/>
                  </a:cubicBezTo>
                  <a:cubicBezTo>
                    <a:pt x="293" y="6"/>
                    <a:pt x="279" y="0"/>
                    <a:pt x="264" y="0"/>
                  </a:cubicBezTo>
                  <a:cubicBezTo>
                    <a:pt x="249" y="0"/>
                    <a:pt x="235" y="6"/>
                    <a:pt x="224" y="17"/>
                  </a:cubicBezTo>
                  <a:cubicBezTo>
                    <a:pt x="95" y="146"/>
                    <a:pt x="95" y="146"/>
                    <a:pt x="95" y="146"/>
                  </a:cubicBezTo>
                  <a:cubicBezTo>
                    <a:pt x="94" y="146"/>
                    <a:pt x="94" y="147"/>
                    <a:pt x="94"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sp>
          <p:nvSpPr>
            <p:cNvPr id="43" name="Freeform 794">
              <a:extLst>
                <a:ext uri="{FF2B5EF4-FFF2-40B4-BE49-F238E27FC236}">
                  <a16:creationId xmlns:a16="http://schemas.microsoft.com/office/drawing/2014/main" id="{0B0BA9C6-2BBA-45B5-8DA0-9ECC756BD901}"/>
                </a:ext>
              </a:extLst>
            </p:cNvPr>
            <p:cNvSpPr>
              <a:spLocks/>
            </p:cNvSpPr>
            <p:nvPr/>
          </p:nvSpPr>
          <p:spPr bwMode="auto">
            <a:xfrm>
              <a:off x="1107" y="1857"/>
              <a:ext cx="34" cy="34"/>
            </a:xfrm>
            <a:custGeom>
              <a:avLst/>
              <a:gdLst>
                <a:gd name="T0" fmla="*/ 219 w 241"/>
                <a:gd name="T1" fmla="*/ 17 h 235"/>
                <a:gd name="T2" fmla="*/ 179 w 241"/>
                <a:gd name="T3" fmla="*/ 0 h 235"/>
                <a:gd name="T4" fmla="*/ 139 w 241"/>
                <a:gd name="T5" fmla="*/ 17 h 235"/>
                <a:gd name="T6" fmla="*/ 22 w 241"/>
                <a:gd name="T7" fmla="*/ 133 h 235"/>
                <a:gd name="T8" fmla="*/ 22 w 241"/>
                <a:gd name="T9" fmla="*/ 213 h 235"/>
                <a:gd name="T10" fmla="*/ 102 w 241"/>
                <a:gd name="T11" fmla="*/ 213 h 235"/>
                <a:gd name="T12" fmla="*/ 219 w 241"/>
                <a:gd name="T13" fmla="*/ 96 h 235"/>
                <a:gd name="T14" fmla="*/ 219 w 241"/>
                <a:gd name="T15" fmla="*/ 17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1" h="235">
                  <a:moveTo>
                    <a:pt x="219" y="17"/>
                  </a:moveTo>
                  <a:cubicBezTo>
                    <a:pt x="208" y="6"/>
                    <a:pt x="193" y="0"/>
                    <a:pt x="179" y="0"/>
                  </a:cubicBezTo>
                  <a:cubicBezTo>
                    <a:pt x="164" y="0"/>
                    <a:pt x="150" y="6"/>
                    <a:pt x="139" y="17"/>
                  </a:cubicBezTo>
                  <a:cubicBezTo>
                    <a:pt x="22" y="133"/>
                    <a:pt x="22" y="133"/>
                    <a:pt x="22" y="133"/>
                  </a:cubicBezTo>
                  <a:cubicBezTo>
                    <a:pt x="0" y="155"/>
                    <a:pt x="0" y="191"/>
                    <a:pt x="22" y="213"/>
                  </a:cubicBezTo>
                  <a:cubicBezTo>
                    <a:pt x="44" y="235"/>
                    <a:pt x="80" y="235"/>
                    <a:pt x="102" y="213"/>
                  </a:cubicBezTo>
                  <a:cubicBezTo>
                    <a:pt x="219" y="96"/>
                    <a:pt x="219" y="96"/>
                    <a:pt x="219" y="96"/>
                  </a:cubicBezTo>
                  <a:cubicBezTo>
                    <a:pt x="241" y="74"/>
                    <a:pt x="241" y="39"/>
                    <a:pt x="21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sp>
          <p:nvSpPr>
            <p:cNvPr id="44" name="Freeform 795">
              <a:extLst>
                <a:ext uri="{FF2B5EF4-FFF2-40B4-BE49-F238E27FC236}">
                  <a16:creationId xmlns:a16="http://schemas.microsoft.com/office/drawing/2014/main" id="{72AFA1EC-3BBB-4E1C-93F0-1F50686FE820}"/>
                </a:ext>
              </a:extLst>
            </p:cNvPr>
            <p:cNvSpPr>
              <a:spLocks/>
            </p:cNvSpPr>
            <p:nvPr/>
          </p:nvSpPr>
          <p:spPr bwMode="auto">
            <a:xfrm>
              <a:off x="1121" y="1872"/>
              <a:ext cx="35" cy="33"/>
            </a:xfrm>
            <a:custGeom>
              <a:avLst/>
              <a:gdLst>
                <a:gd name="T0" fmla="*/ 192 w 240"/>
                <a:gd name="T1" fmla="*/ 122 h 235"/>
                <a:gd name="T2" fmla="*/ 192 w 240"/>
                <a:gd name="T3" fmla="*/ 122 h 235"/>
                <a:gd name="T4" fmla="*/ 218 w 240"/>
                <a:gd name="T5" fmla="*/ 96 h 235"/>
                <a:gd name="T6" fmla="*/ 218 w 240"/>
                <a:gd name="T7" fmla="*/ 16 h 235"/>
                <a:gd name="T8" fmla="*/ 178 w 240"/>
                <a:gd name="T9" fmla="*/ 0 h 235"/>
                <a:gd name="T10" fmla="*/ 139 w 240"/>
                <a:gd name="T11" fmla="*/ 16 h 235"/>
                <a:gd name="T12" fmla="*/ 22 w 240"/>
                <a:gd name="T13" fmla="*/ 133 h 235"/>
                <a:gd name="T14" fmla="*/ 22 w 240"/>
                <a:gd name="T15" fmla="*/ 213 h 235"/>
                <a:gd name="T16" fmla="*/ 102 w 240"/>
                <a:gd name="T17" fmla="*/ 213 h 235"/>
                <a:gd name="T18" fmla="*/ 192 w 240"/>
                <a:gd name="T19" fmla="*/ 122 h 235"/>
                <a:gd name="T20" fmla="*/ 192 w 240"/>
                <a:gd name="T21" fmla="*/ 12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235">
                  <a:moveTo>
                    <a:pt x="192" y="122"/>
                  </a:moveTo>
                  <a:cubicBezTo>
                    <a:pt x="192" y="122"/>
                    <a:pt x="192" y="122"/>
                    <a:pt x="192" y="122"/>
                  </a:cubicBezTo>
                  <a:cubicBezTo>
                    <a:pt x="218" y="96"/>
                    <a:pt x="218" y="96"/>
                    <a:pt x="218" y="96"/>
                  </a:cubicBezTo>
                  <a:cubicBezTo>
                    <a:pt x="240" y="74"/>
                    <a:pt x="240" y="38"/>
                    <a:pt x="218" y="16"/>
                  </a:cubicBezTo>
                  <a:cubicBezTo>
                    <a:pt x="207" y="5"/>
                    <a:pt x="193" y="0"/>
                    <a:pt x="178" y="0"/>
                  </a:cubicBezTo>
                  <a:cubicBezTo>
                    <a:pt x="164" y="0"/>
                    <a:pt x="150" y="5"/>
                    <a:pt x="139" y="16"/>
                  </a:cubicBezTo>
                  <a:cubicBezTo>
                    <a:pt x="22" y="133"/>
                    <a:pt x="22" y="133"/>
                    <a:pt x="22" y="133"/>
                  </a:cubicBezTo>
                  <a:cubicBezTo>
                    <a:pt x="0" y="155"/>
                    <a:pt x="0" y="191"/>
                    <a:pt x="22" y="213"/>
                  </a:cubicBezTo>
                  <a:cubicBezTo>
                    <a:pt x="44" y="235"/>
                    <a:pt x="80" y="235"/>
                    <a:pt x="102" y="213"/>
                  </a:cubicBezTo>
                  <a:cubicBezTo>
                    <a:pt x="192" y="122"/>
                    <a:pt x="192" y="122"/>
                    <a:pt x="192" y="122"/>
                  </a:cubicBezTo>
                  <a:cubicBezTo>
                    <a:pt x="192" y="122"/>
                    <a:pt x="192" y="122"/>
                    <a:pt x="192"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sp>
          <p:nvSpPr>
            <p:cNvPr id="45" name="Freeform 796">
              <a:extLst>
                <a:ext uri="{FF2B5EF4-FFF2-40B4-BE49-F238E27FC236}">
                  <a16:creationId xmlns:a16="http://schemas.microsoft.com/office/drawing/2014/main" id="{0CBFD468-4BEF-479F-919D-58CCA3494D67}"/>
                </a:ext>
              </a:extLst>
            </p:cNvPr>
            <p:cNvSpPr>
              <a:spLocks noEditPoints="1"/>
            </p:cNvSpPr>
            <p:nvPr/>
          </p:nvSpPr>
          <p:spPr bwMode="auto">
            <a:xfrm>
              <a:off x="1037" y="1718"/>
              <a:ext cx="227" cy="226"/>
            </a:xfrm>
            <a:custGeom>
              <a:avLst/>
              <a:gdLst>
                <a:gd name="T0" fmla="*/ 794 w 1588"/>
                <a:gd name="T1" fmla="*/ 0 h 1589"/>
                <a:gd name="T2" fmla="*/ 0 w 1588"/>
                <a:gd name="T3" fmla="*/ 795 h 1589"/>
                <a:gd name="T4" fmla="*/ 794 w 1588"/>
                <a:gd name="T5" fmla="*/ 1589 h 1589"/>
                <a:gd name="T6" fmla="*/ 1588 w 1588"/>
                <a:gd name="T7" fmla="*/ 795 h 1589"/>
                <a:gd name="T8" fmla="*/ 794 w 1588"/>
                <a:gd name="T9" fmla="*/ 0 h 1589"/>
                <a:gd name="T10" fmla="*/ 1352 w 1588"/>
                <a:gd name="T11" fmla="*/ 1048 h 1589"/>
                <a:gd name="T12" fmla="*/ 1273 w 1588"/>
                <a:gd name="T13" fmla="*/ 1073 h 1589"/>
                <a:gd name="T14" fmla="*/ 1248 w 1588"/>
                <a:gd name="T15" fmla="*/ 1151 h 1589"/>
                <a:gd name="T16" fmla="*/ 1170 w 1588"/>
                <a:gd name="T17" fmla="*/ 1177 h 1589"/>
                <a:gd name="T18" fmla="*/ 1144 w 1588"/>
                <a:gd name="T19" fmla="*/ 1255 h 1589"/>
                <a:gd name="T20" fmla="*/ 1066 w 1588"/>
                <a:gd name="T21" fmla="*/ 1280 h 1589"/>
                <a:gd name="T22" fmla="*/ 1041 w 1588"/>
                <a:gd name="T23" fmla="*/ 1359 h 1589"/>
                <a:gd name="T24" fmla="*/ 977 w 1588"/>
                <a:gd name="T25" fmla="*/ 1385 h 1589"/>
                <a:gd name="T26" fmla="*/ 913 w 1588"/>
                <a:gd name="T27" fmla="*/ 1359 h 1589"/>
                <a:gd name="T28" fmla="*/ 795 w 1588"/>
                <a:gd name="T29" fmla="*/ 1241 h 1589"/>
                <a:gd name="T30" fmla="*/ 717 w 1588"/>
                <a:gd name="T31" fmla="*/ 1320 h 1589"/>
                <a:gd name="T32" fmla="*/ 653 w 1588"/>
                <a:gd name="T33" fmla="*/ 1346 h 1589"/>
                <a:gd name="T34" fmla="*/ 589 w 1588"/>
                <a:gd name="T35" fmla="*/ 1320 h 1589"/>
                <a:gd name="T36" fmla="*/ 563 w 1588"/>
                <a:gd name="T37" fmla="*/ 1256 h 1589"/>
                <a:gd name="T38" fmla="*/ 564 w 1588"/>
                <a:gd name="T39" fmla="*/ 1241 h 1589"/>
                <a:gd name="T40" fmla="*/ 549 w 1588"/>
                <a:gd name="T41" fmla="*/ 1242 h 1589"/>
                <a:gd name="T42" fmla="*/ 485 w 1588"/>
                <a:gd name="T43" fmla="*/ 1216 h 1589"/>
                <a:gd name="T44" fmla="*/ 459 w 1588"/>
                <a:gd name="T45" fmla="*/ 1152 h 1589"/>
                <a:gd name="T46" fmla="*/ 460 w 1588"/>
                <a:gd name="T47" fmla="*/ 1137 h 1589"/>
                <a:gd name="T48" fmla="*/ 445 w 1588"/>
                <a:gd name="T49" fmla="*/ 1139 h 1589"/>
                <a:gd name="T50" fmla="*/ 382 w 1588"/>
                <a:gd name="T51" fmla="*/ 1112 h 1589"/>
                <a:gd name="T52" fmla="*/ 355 w 1588"/>
                <a:gd name="T53" fmla="*/ 1048 h 1589"/>
                <a:gd name="T54" fmla="*/ 357 w 1588"/>
                <a:gd name="T55" fmla="*/ 1034 h 1589"/>
                <a:gd name="T56" fmla="*/ 342 w 1588"/>
                <a:gd name="T57" fmla="*/ 1035 h 1589"/>
                <a:gd name="T58" fmla="*/ 278 w 1588"/>
                <a:gd name="T59" fmla="*/ 1009 h 1589"/>
                <a:gd name="T60" fmla="*/ 251 w 1588"/>
                <a:gd name="T61" fmla="*/ 945 h 1589"/>
                <a:gd name="T62" fmla="*/ 278 w 1588"/>
                <a:gd name="T63" fmla="*/ 881 h 1589"/>
                <a:gd name="T64" fmla="*/ 357 w 1588"/>
                <a:gd name="T65" fmla="*/ 802 h 1589"/>
                <a:gd name="T66" fmla="*/ 239 w 1588"/>
                <a:gd name="T67" fmla="*/ 685 h 1589"/>
                <a:gd name="T68" fmla="*/ 212 w 1588"/>
                <a:gd name="T69" fmla="*/ 621 h 1589"/>
                <a:gd name="T70" fmla="*/ 239 w 1588"/>
                <a:gd name="T71" fmla="*/ 557 h 1589"/>
                <a:gd name="T72" fmla="*/ 550 w 1588"/>
                <a:gd name="T73" fmla="*/ 246 h 1589"/>
                <a:gd name="T74" fmla="*/ 614 w 1588"/>
                <a:gd name="T75" fmla="*/ 219 h 1589"/>
                <a:gd name="T76" fmla="*/ 614 w 1588"/>
                <a:gd name="T77" fmla="*/ 219 h 1589"/>
                <a:gd name="T78" fmla="*/ 678 w 1588"/>
                <a:gd name="T79" fmla="*/ 246 h 1589"/>
                <a:gd name="T80" fmla="*/ 795 w 1588"/>
                <a:gd name="T81" fmla="*/ 363 h 1589"/>
                <a:gd name="T82" fmla="*/ 913 w 1588"/>
                <a:gd name="T83" fmla="*/ 246 h 1589"/>
                <a:gd name="T84" fmla="*/ 1041 w 1588"/>
                <a:gd name="T85" fmla="*/ 246 h 1589"/>
                <a:gd name="T86" fmla="*/ 1352 w 1588"/>
                <a:gd name="T87" fmla="*/ 557 h 1589"/>
                <a:gd name="T88" fmla="*/ 1352 w 1588"/>
                <a:gd name="T89" fmla="*/ 685 h 1589"/>
                <a:gd name="T90" fmla="*/ 1234 w 1588"/>
                <a:gd name="T91" fmla="*/ 802 h 1589"/>
                <a:gd name="T92" fmla="*/ 1352 w 1588"/>
                <a:gd name="T93" fmla="*/ 920 h 1589"/>
                <a:gd name="T94" fmla="*/ 1378 w 1588"/>
                <a:gd name="T95" fmla="*/ 984 h 1589"/>
                <a:gd name="T96" fmla="*/ 1352 w 1588"/>
                <a:gd name="T97" fmla="*/ 1048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88" h="1589">
                  <a:moveTo>
                    <a:pt x="794" y="0"/>
                  </a:moveTo>
                  <a:cubicBezTo>
                    <a:pt x="355" y="0"/>
                    <a:pt x="0" y="356"/>
                    <a:pt x="0" y="795"/>
                  </a:cubicBezTo>
                  <a:cubicBezTo>
                    <a:pt x="0" y="1233"/>
                    <a:pt x="355" y="1589"/>
                    <a:pt x="794" y="1589"/>
                  </a:cubicBezTo>
                  <a:cubicBezTo>
                    <a:pt x="1233" y="1589"/>
                    <a:pt x="1588" y="1233"/>
                    <a:pt x="1588" y="795"/>
                  </a:cubicBezTo>
                  <a:cubicBezTo>
                    <a:pt x="1588" y="356"/>
                    <a:pt x="1233" y="0"/>
                    <a:pt x="794" y="0"/>
                  </a:cubicBezTo>
                  <a:close/>
                  <a:moveTo>
                    <a:pt x="1352" y="1048"/>
                  </a:moveTo>
                  <a:cubicBezTo>
                    <a:pt x="1331" y="1069"/>
                    <a:pt x="1301" y="1077"/>
                    <a:pt x="1273" y="1073"/>
                  </a:cubicBezTo>
                  <a:cubicBezTo>
                    <a:pt x="1278" y="1100"/>
                    <a:pt x="1269" y="1130"/>
                    <a:pt x="1248" y="1151"/>
                  </a:cubicBezTo>
                  <a:cubicBezTo>
                    <a:pt x="1227" y="1173"/>
                    <a:pt x="1197" y="1181"/>
                    <a:pt x="1170" y="1177"/>
                  </a:cubicBezTo>
                  <a:cubicBezTo>
                    <a:pt x="1174" y="1204"/>
                    <a:pt x="1166" y="1234"/>
                    <a:pt x="1144" y="1255"/>
                  </a:cubicBezTo>
                  <a:cubicBezTo>
                    <a:pt x="1123" y="1276"/>
                    <a:pt x="1094" y="1285"/>
                    <a:pt x="1066" y="1280"/>
                  </a:cubicBezTo>
                  <a:cubicBezTo>
                    <a:pt x="1070" y="1308"/>
                    <a:pt x="1062" y="1337"/>
                    <a:pt x="1041" y="1359"/>
                  </a:cubicBezTo>
                  <a:cubicBezTo>
                    <a:pt x="1023" y="1376"/>
                    <a:pt x="1000" y="1385"/>
                    <a:pt x="977" y="1385"/>
                  </a:cubicBezTo>
                  <a:cubicBezTo>
                    <a:pt x="954" y="1385"/>
                    <a:pt x="931" y="1376"/>
                    <a:pt x="913" y="1359"/>
                  </a:cubicBezTo>
                  <a:cubicBezTo>
                    <a:pt x="795" y="1241"/>
                    <a:pt x="795" y="1241"/>
                    <a:pt x="795" y="1241"/>
                  </a:cubicBezTo>
                  <a:cubicBezTo>
                    <a:pt x="717" y="1320"/>
                    <a:pt x="717" y="1320"/>
                    <a:pt x="717" y="1320"/>
                  </a:cubicBezTo>
                  <a:cubicBezTo>
                    <a:pt x="700" y="1337"/>
                    <a:pt x="677" y="1346"/>
                    <a:pt x="653" y="1346"/>
                  </a:cubicBezTo>
                  <a:cubicBezTo>
                    <a:pt x="629" y="1346"/>
                    <a:pt x="606" y="1337"/>
                    <a:pt x="589" y="1320"/>
                  </a:cubicBezTo>
                  <a:cubicBezTo>
                    <a:pt x="572" y="1303"/>
                    <a:pt x="563" y="1280"/>
                    <a:pt x="563" y="1256"/>
                  </a:cubicBezTo>
                  <a:cubicBezTo>
                    <a:pt x="563" y="1251"/>
                    <a:pt x="563" y="1246"/>
                    <a:pt x="564" y="1241"/>
                  </a:cubicBezTo>
                  <a:cubicBezTo>
                    <a:pt x="559" y="1242"/>
                    <a:pt x="554" y="1242"/>
                    <a:pt x="549" y="1242"/>
                  </a:cubicBezTo>
                  <a:cubicBezTo>
                    <a:pt x="525" y="1242"/>
                    <a:pt x="502" y="1233"/>
                    <a:pt x="485" y="1216"/>
                  </a:cubicBezTo>
                  <a:cubicBezTo>
                    <a:pt x="468" y="1199"/>
                    <a:pt x="459" y="1176"/>
                    <a:pt x="459" y="1152"/>
                  </a:cubicBezTo>
                  <a:cubicBezTo>
                    <a:pt x="459" y="1147"/>
                    <a:pt x="459" y="1142"/>
                    <a:pt x="460" y="1137"/>
                  </a:cubicBezTo>
                  <a:cubicBezTo>
                    <a:pt x="455" y="1138"/>
                    <a:pt x="450" y="1139"/>
                    <a:pt x="445" y="1139"/>
                  </a:cubicBezTo>
                  <a:cubicBezTo>
                    <a:pt x="421" y="1139"/>
                    <a:pt x="399" y="1129"/>
                    <a:pt x="382" y="1112"/>
                  </a:cubicBezTo>
                  <a:cubicBezTo>
                    <a:pt x="365" y="1095"/>
                    <a:pt x="355" y="1073"/>
                    <a:pt x="355" y="1048"/>
                  </a:cubicBezTo>
                  <a:cubicBezTo>
                    <a:pt x="355" y="1043"/>
                    <a:pt x="356" y="1039"/>
                    <a:pt x="357" y="1034"/>
                  </a:cubicBezTo>
                  <a:cubicBezTo>
                    <a:pt x="352" y="1034"/>
                    <a:pt x="347" y="1035"/>
                    <a:pt x="342" y="1035"/>
                  </a:cubicBezTo>
                  <a:cubicBezTo>
                    <a:pt x="319" y="1035"/>
                    <a:pt x="295" y="1026"/>
                    <a:pt x="278" y="1009"/>
                  </a:cubicBezTo>
                  <a:cubicBezTo>
                    <a:pt x="261" y="992"/>
                    <a:pt x="251" y="969"/>
                    <a:pt x="251" y="945"/>
                  </a:cubicBezTo>
                  <a:cubicBezTo>
                    <a:pt x="251" y="921"/>
                    <a:pt x="261" y="898"/>
                    <a:pt x="278" y="881"/>
                  </a:cubicBezTo>
                  <a:cubicBezTo>
                    <a:pt x="357" y="802"/>
                    <a:pt x="357" y="802"/>
                    <a:pt x="357" y="802"/>
                  </a:cubicBezTo>
                  <a:cubicBezTo>
                    <a:pt x="239" y="685"/>
                    <a:pt x="239" y="685"/>
                    <a:pt x="239" y="685"/>
                  </a:cubicBezTo>
                  <a:cubicBezTo>
                    <a:pt x="222" y="668"/>
                    <a:pt x="213" y="645"/>
                    <a:pt x="212" y="621"/>
                  </a:cubicBezTo>
                  <a:cubicBezTo>
                    <a:pt x="212" y="597"/>
                    <a:pt x="222" y="574"/>
                    <a:pt x="239" y="557"/>
                  </a:cubicBezTo>
                  <a:cubicBezTo>
                    <a:pt x="550" y="246"/>
                    <a:pt x="550" y="246"/>
                    <a:pt x="550" y="246"/>
                  </a:cubicBezTo>
                  <a:cubicBezTo>
                    <a:pt x="567" y="229"/>
                    <a:pt x="590" y="219"/>
                    <a:pt x="614" y="219"/>
                  </a:cubicBezTo>
                  <a:cubicBezTo>
                    <a:pt x="614" y="219"/>
                    <a:pt x="614" y="219"/>
                    <a:pt x="614" y="219"/>
                  </a:cubicBezTo>
                  <a:cubicBezTo>
                    <a:pt x="638" y="219"/>
                    <a:pt x="661" y="229"/>
                    <a:pt x="678" y="246"/>
                  </a:cubicBezTo>
                  <a:cubicBezTo>
                    <a:pt x="678" y="246"/>
                    <a:pt x="764" y="332"/>
                    <a:pt x="795" y="363"/>
                  </a:cubicBezTo>
                  <a:cubicBezTo>
                    <a:pt x="913" y="246"/>
                    <a:pt x="913" y="246"/>
                    <a:pt x="913" y="246"/>
                  </a:cubicBezTo>
                  <a:cubicBezTo>
                    <a:pt x="947" y="212"/>
                    <a:pt x="1007" y="212"/>
                    <a:pt x="1041" y="246"/>
                  </a:cubicBezTo>
                  <a:cubicBezTo>
                    <a:pt x="1352" y="557"/>
                    <a:pt x="1352" y="557"/>
                    <a:pt x="1352" y="557"/>
                  </a:cubicBezTo>
                  <a:cubicBezTo>
                    <a:pt x="1387" y="592"/>
                    <a:pt x="1387" y="649"/>
                    <a:pt x="1352" y="685"/>
                  </a:cubicBezTo>
                  <a:cubicBezTo>
                    <a:pt x="1234" y="802"/>
                    <a:pt x="1234" y="802"/>
                    <a:pt x="1234" y="802"/>
                  </a:cubicBezTo>
                  <a:cubicBezTo>
                    <a:pt x="1352" y="920"/>
                    <a:pt x="1352" y="920"/>
                    <a:pt x="1352" y="920"/>
                  </a:cubicBezTo>
                  <a:cubicBezTo>
                    <a:pt x="1369" y="937"/>
                    <a:pt x="1378" y="960"/>
                    <a:pt x="1378" y="984"/>
                  </a:cubicBezTo>
                  <a:cubicBezTo>
                    <a:pt x="1378" y="1008"/>
                    <a:pt x="1369" y="1031"/>
                    <a:pt x="1352" y="10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sp>
          <p:nvSpPr>
            <p:cNvPr id="46" name="Freeform 797">
              <a:extLst>
                <a:ext uri="{FF2B5EF4-FFF2-40B4-BE49-F238E27FC236}">
                  <a16:creationId xmlns:a16="http://schemas.microsoft.com/office/drawing/2014/main" id="{B08B6580-E372-41A2-8866-10FF2ABEADE4}"/>
                </a:ext>
              </a:extLst>
            </p:cNvPr>
            <p:cNvSpPr>
              <a:spLocks/>
            </p:cNvSpPr>
            <p:nvPr/>
          </p:nvSpPr>
          <p:spPr bwMode="auto">
            <a:xfrm>
              <a:off x="1072" y="1754"/>
              <a:ext cx="158" cy="157"/>
            </a:xfrm>
            <a:custGeom>
              <a:avLst/>
              <a:gdLst>
                <a:gd name="T0" fmla="*/ 951 w 1103"/>
                <a:gd name="T1" fmla="*/ 561 h 1104"/>
                <a:gd name="T2" fmla="*/ 951 w 1103"/>
                <a:gd name="T3" fmla="*/ 561 h 1104"/>
                <a:gd name="T4" fmla="*/ 769 w 1103"/>
                <a:gd name="T5" fmla="*/ 379 h 1104"/>
                <a:gd name="T6" fmla="*/ 678 w 1103"/>
                <a:gd name="T7" fmla="*/ 288 h 1104"/>
                <a:gd name="T8" fmla="*/ 655 w 1103"/>
                <a:gd name="T9" fmla="*/ 311 h 1104"/>
                <a:gd name="T10" fmla="*/ 622 w 1103"/>
                <a:gd name="T11" fmla="*/ 495 h 1104"/>
                <a:gd name="T12" fmla="*/ 522 w 1103"/>
                <a:gd name="T13" fmla="*/ 571 h 1104"/>
                <a:gd name="T14" fmla="*/ 432 w 1103"/>
                <a:gd name="T15" fmla="*/ 480 h 1104"/>
                <a:gd name="T16" fmla="*/ 432 w 1103"/>
                <a:gd name="T17" fmla="*/ 267 h 1104"/>
                <a:gd name="T18" fmla="*/ 459 w 1103"/>
                <a:gd name="T19" fmla="*/ 200 h 1104"/>
                <a:gd name="T20" fmla="*/ 525 w 1103"/>
                <a:gd name="T21" fmla="*/ 134 h 1104"/>
                <a:gd name="T22" fmla="*/ 407 w 1103"/>
                <a:gd name="T23" fmla="*/ 17 h 1104"/>
                <a:gd name="T24" fmla="*/ 367 w 1103"/>
                <a:gd name="T25" fmla="*/ 0 h 1104"/>
                <a:gd name="T26" fmla="*/ 367 w 1103"/>
                <a:gd name="T27" fmla="*/ 0 h 1104"/>
                <a:gd name="T28" fmla="*/ 327 w 1103"/>
                <a:gd name="T29" fmla="*/ 17 h 1104"/>
                <a:gd name="T30" fmla="*/ 16 w 1103"/>
                <a:gd name="T31" fmla="*/ 328 h 1104"/>
                <a:gd name="T32" fmla="*/ 0 w 1103"/>
                <a:gd name="T33" fmla="*/ 368 h 1104"/>
                <a:gd name="T34" fmla="*/ 16 w 1103"/>
                <a:gd name="T35" fmla="*/ 408 h 1104"/>
                <a:gd name="T36" fmla="*/ 134 w 1103"/>
                <a:gd name="T37" fmla="*/ 525 h 1104"/>
                <a:gd name="T38" fmla="*/ 148 w 1103"/>
                <a:gd name="T39" fmla="*/ 511 h 1104"/>
                <a:gd name="T40" fmla="*/ 275 w 1103"/>
                <a:gd name="T41" fmla="*/ 511 h 1104"/>
                <a:gd name="T42" fmla="*/ 302 w 1103"/>
                <a:gd name="T43" fmla="*/ 575 h 1104"/>
                <a:gd name="T44" fmla="*/ 300 w 1103"/>
                <a:gd name="T45" fmla="*/ 590 h 1104"/>
                <a:gd name="T46" fmla="*/ 379 w 1103"/>
                <a:gd name="T47" fmla="*/ 615 h 1104"/>
                <a:gd name="T48" fmla="*/ 405 w 1103"/>
                <a:gd name="T49" fmla="*/ 679 h 1104"/>
                <a:gd name="T50" fmla="*/ 404 w 1103"/>
                <a:gd name="T51" fmla="*/ 695 h 1104"/>
                <a:gd name="T52" fmla="*/ 483 w 1103"/>
                <a:gd name="T53" fmla="*/ 719 h 1104"/>
                <a:gd name="T54" fmla="*/ 509 w 1103"/>
                <a:gd name="T55" fmla="*/ 783 h 1104"/>
                <a:gd name="T56" fmla="*/ 508 w 1103"/>
                <a:gd name="T57" fmla="*/ 798 h 1104"/>
                <a:gd name="T58" fmla="*/ 586 w 1103"/>
                <a:gd name="T59" fmla="*/ 822 h 1104"/>
                <a:gd name="T60" fmla="*/ 586 w 1103"/>
                <a:gd name="T61" fmla="*/ 950 h 1104"/>
                <a:gd name="T62" fmla="*/ 572 w 1103"/>
                <a:gd name="T63" fmla="*/ 964 h 1104"/>
                <a:gd name="T64" fmla="*/ 690 w 1103"/>
                <a:gd name="T65" fmla="*/ 1082 h 1104"/>
                <a:gd name="T66" fmla="*/ 770 w 1103"/>
                <a:gd name="T67" fmla="*/ 1082 h 1104"/>
                <a:gd name="T68" fmla="*/ 770 w 1103"/>
                <a:gd name="T69" fmla="*/ 1002 h 1104"/>
                <a:gd name="T70" fmla="*/ 770 w 1103"/>
                <a:gd name="T71" fmla="*/ 1002 h 1104"/>
                <a:gd name="T72" fmla="*/ 692 w 1103"/>
                <a:gd name="T73" fmla="*/ 924 h 1104"/>
                <a:gd name="T74" fmla="*/ 692 w 1103"/>
                <a:gd name="T75" fmla="*/ 900 h 1104"/>
                <a:gd name="T76" fmla="*/ 716 w 1103"/>
                <a:gd name="T77" fmla="*/ 900 h 1104"/>
                <a:gd name="T78" fmla="*/ 794 w 1103"/>
                <a:gd name="T79" fmla="*/ 978 h 1104"/>
                <a:gd name="T80" fmla="*/ 794 w 1103"/>
                <a:gd name="T81" fmla="*/ 978 h 1104"/>
                <a:gd name="T82" fmla="*/ 873 w 1103"/>
                <a:gd name="T83" fmla="*/ 978 h 1104"/>
                <a:gd name="T84" fmla="*/ 873 w 1103"/>
                <a:gd name="T85" fmla="*/ 898 h 1104"/>
                <a:gd name="T86" fmla="*/ 796 w 1103"/>
                <a:gd name="T87" fmla="*/ 820 h 1104"/>
                <a:gd name="T88" fmla="*/ 796 w 1103"/>
                <a:gd name="T89" fmla="*/ 796 h 1104"/>
                <a:gd name="T90" fmla="*/ 820 w 1103"/>
                <a:gd name="T91" fmla="*/ 796 h 1104"/>
                <a:gd name="T92" fmla="*/ 897 w 1103"/>
                <a:gd name="T93" fmla="*/ 874 h 1104"/>
                <a:gd name="T94" fmla="*/ 977 w 1103"/>
                <a:gd name="T95" fmla="*/ 874 h 1104"/>
                <a:gd name="T96" fmla="*/ 977 w 1103"/>
                <a:gd name="T97" fmla="*/ 795 h 1104"/>
                <a:gd name="T98" fmla="*/ 899 w 1103"/>
                <a:gd name="T99" fmla="*/ 717 h 1104"/>
                <a:gd name="T100" fmla="*/ 899 w 1103"/>
                <a:gd name="T101" fmla="*/ 693 h 1104"/>
                <a:gd name="T102" fmla="*/ 923 w 1103"/>
                <a:gd name="T103" fmla="*/ 693 h 1104"/>
                <a:gd name="T104" fmla="*/ 1001 w 1103"/>
                <a:gd name="T105" fmla="*/ 770 h 1104"/>
                <a:gd name="T106" fmla="*/ 1081 w 1103"/>
                <a:gd name="T107" fmla="*/ 770 h 1104"/>
                <a:gd name="T108" fmla="*/ 1081 w 1103"/>
                <a:gd name="T109" fmla="*/ 691 h 1104"/>
                <a:gd name="T110" fmla="*/ 951 w 1103"/>
                <a:gd name="T111" fmla="*/ 561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03" h="1104">
                  <a:moveTo>
                    <a:pt x="951" y="561"/>
                  </a:moveTo>
                  <a:cubicBezTo>
                    <a:pt x="951" y="561"/>
                    <a:pt x="951" y="561"/>
                    <a:pt x="951" y="561"/>
                  </a:cubicBezTo>
                  <a:cubicBezTo>
                    <a:pt x="769" y="379"/>
                    <a:pt x="769" y="379"/>
                    <a:pt x="769" y="379"/>
                  </a:cubicBezTo>
                  <a:cubicBezTo>
                    <a:pt x="678" y="288"/>
                    <a:pt x="678" y="288"/>
                    <a:pt x="678" y="288"/>
                  </a:cubicBezTo>
                  <a:cubicBezTo>
                    <a:pt x="655" y="311"/>
                    <a:pt x="655" y="311"/>
                    <a:pt x="655" y="311"/>
                  </a:cubicBezTo>
                  <a:cubicBezTo>
                    <a:pt x="622" y="495"/>
                    <a:pt x="622" y="495"/>
                    <a:pt x="622" y="495"/>
                  </a:cubicBezTo>
                  <a:cubicBezTo>
                    <a:pt x="614" y="540"/>
                    <a:pt x="574" y="571"/>
                    <a:pt x="522" y="571"/>
                  </a:cubicBezTo>
                  <a:cubicBezTo>
                    <a:pt x="473" y="571"/>
                    <a:pt x="432" y="530"/>
                    <a:pt x="432" y="480"/>
                  </a:cubicBezTo>
                  <a:cubicBezTo>
                    <a:pt x="432" y="267"/>
                    <a:pt x="432" y="267"/>
                    <a:pt x="432" y="267"/>
                  </a:cubicBezTo>
                  <a:cubicBezTo>
                    <a:pt x="432" y="241"/>
                    <a:pt x="441" y="218"/>
                    <a:pt x="459" y="200"/>
                  </a:cubicBezTo>
                  <a:cubicBezTo>
                    <a:pt x="525" y="134"/>
                    <a:pt x="525" y="134"/>
                    <a:pt x="525" y="134"/>
                  </a:cubicBezTo>
                  <a:cubicBezTo>
                    <a:pt x="507" y="117"/>
                    <a:pt x="473" y="83"/>
                    <a:pt x="407" y="17"/>
                  </a:cubicBezTo>
                  <a:cubicBezTo>
                    <a:pt x="396" y="6"/>
                    <a:pt x="382" y="0"/>
                    <a:pt x="367" y="0"/>
                  </a:cubicBezTo>
                  <a:cubicBezTo>
                    <a:pt x="367" y="0"/>
                    <a:pt x="367" y="0"/>
                    <a:pt x="367" y="0"/>
                  </a:cubicBezTo>
                  <a:cubicBezTo>
                    <a:pt x="352" y="0"/>
                    <a:pt x="338" y="6"/>
                    <a:pt x="327" y="17"/>
                  </a:cubicBezTo>
                  <a:cubicBezTo>
                    <a:pt x="16" y="328"/>
                    <a:pt x="16" y="328"/>
                    <a:pt x="16" y="328"/>
                  </a:cubicBezTo>
                  <a:cubicBezTo>
                    <a:pt x="5" y="339"/>
                    <a:pt x="0" y="353"/>
                    <a:pt x="0" y="368"/>
                  </a:cubicBezTo>
                  <a:cubicBezTo>
                    <a:pt x="0" y="383"/>
                    <a:pt x="5" y="397"/>
                    <a:pt x="16" y="408"/>
                  </a:cubicBezTo>
                  <a:cubicBezTo>
                    <a:pt x="134" y="525"/>
                    <a:pt x="134" y="525"/>
                    <a:pt x="134" y="525"/>
                  </a:cubicBezTo>
                  <a:cubicBezTo>
                    <a:pt x="148" y="511"/>
                    <a:pt x="148" y="511"/>
                    <a:pt x="148" y="511"/>
                  </a:cubicBezTo>
                  <a:cubicBezTo>
                    <a:pt x="183" y="476"/>
                    <a:pt x="240" y="476"/>
                    <a:pt x="275" y="511"/>
                  </a:cubicBezTo>
                  <a:cubicBezTo>
                    <a:pt x="292" y="528"/>
                    <a:pt x="302" y="551"/>
                    <a:pt x="302" y="575"/>
                  </a:cubicBezTo>
                  <a:cubicBezTo>
                    <a:pt x="302" y="580"/>
                    <a:pt x="301" y="585"/>
                    <a:pt x="300" y="590"/>
                  </a:cubicBezTo>
                  <a:cubicBezTo>
                    <a:pt x="328" y="585"/>
                    <a:pt x="358" y="594"/>
                    <a:pt x="379" y="615"/>
                  </a:cubicBezTo>
                  <a:cubicBezTo>
                    <a:pt x="396" y="632"/>
                    <a:pt x="405" y="655"/>
                    <a:pt x="405" y="679"/>
                  </a:cubicBezTo>
                  <a:cubicBezTo>
                    <a:pt x="405" y="684"/>
                    <a:pt x="405" y="689"/>
                    <a:pt x="404" y="695"/>
                  </a:cubicBezTo>
                  <a:cubicBezTo>
                    <a:pt x="432" y="690"/>
                    <a:pt x="462" y="698"/>
                    <a:pt x="483" y="719"/>
                  </a:cubicBezTo>
                  <a:cubicBezTo>
                    <a:pt x="500" y="736"/>
                    <a:pt x="509" y="758"/>
                    <a:pt x="509" y="783"/>
                  </a:cubicBezTo>
                  <a:cubicBezTo>
                    <a:pt x="509" y="788"/>
                    <a:pt x="508" y="793"/>
                    <a:pt x="508" y="798"/>
                  </a:cubicBezTo>
                  <a:cubicBezTo>
                    <a:pt x="536" y="794"/>
                    <a:pt x="566" y="802"/>
                    <a:pt x="586" y="822"/>
                  </a:cubicBezTo>
                  <a:cubicBezTo>
                    <a:pt x="622" y="858"/>
                    <a:pt x="622" y="915"/>
                    <a:pt x="586" y="950"/>
                  </a:cubicBezTo>
                  <a:cubicBezTo>
                    <a:pt x="572" y="964"/>
                    <a:pt x="572" y="964"/>
                    <a:pt x="572" y="964"/>
                  </a:cubicBezTo>
                  <a:cubicBezTo>
                    <a:pt x="690" y="1082"/>
                    <a:pt x="690" y="1082"/>
                    <a:pt x="690" y="1082"/>
                  </a:cubicBezTo>
                  <a:cubicBezTo>
                    <a:pt x="712" y="1104"/>
                    <a:pt x="748" y="1104"/>
                    <a:pt x="770" y="1082"/>
                  </a:cubicBezTo>
                  <a:cubicBezTo>
                    <a:pt x="792" y="1060"/>
                    <a:pt x="792" y="1024"/>
                    <a:pt x="770" y="1002"/>
                  </a:cubicBezTo>
                  <a:cubicBezTo>
                    <a:pt x="770" y="1002"/>
                    <a:pt x="770" y="1002"/>
                    <a:pt x="770" y="1002"/>
                  </a:cubicBezTo>
                  <a:cubicBezTo>
                    <a:pt x="692" y="924"/>
                    <a:pt x="692" y="924"/>
                    <a:pt x="692" y="924"/>
                  </a:cubicBezTo>
                  <a:cubicBezTo>
                    <a:pt x="685" y="918"/>
                    <a:pt x="685" y="907"/>
                    <a:pt x="692" y="900"/>
                  </a:cubicBezTo>
                  <a:cubicBezTo>
                    <a:pt x="699" y="893"/>
                    <a:pt x="709" y="893"/>
                    <a:pt x="716" y="900"/>
                  </a:cubicBezTo>
                  <a:cubicBezTo>
                    <a:pt x="794" y="978"/>
                    <a:pt x="794" y="978"/>
                    <a:pt x="794" y="978"/>
                  </a:cubicBezTo>
                  <a:cubicBezTo>
                    <a:pt x="794" y="978"/>
                    <a:pt x="794" y="978"/>
                    <a:pt x="794" y="978"/>
                  </a:cubicBezTo>
                  <a:cubicBezTo>
                    <a:pt x="816" y="1000"/>
                    <a:pt x="851" y="1000"/>
                    <a:pt x="873" y="978"/>
                  </a:cubicBezTo>
                  <a:cubicBezTo>
                    <a:pt x="895" y="956"/>
                    <a:pt x="895" y="920"/>
                    <a:pt x="873" y="898"/>
                  </a:cubicBezTo>
                  <a:cubicBezTo>
                    <a:pt x="796" y="820"/>
                    <a:pt x="796" y="820"/>
                    <a:pt x="796" y="820"/>
                  </a:cubicBezTo>
                  <a:cubicBezTo>
                    <a:pt x="789" y="814"/>
                    <a:pt x="789" y="803"/>
                    <a:pt x="796" y="796"/>
                  </a:cubicBezTo>
                  <a:cubicBezTo>
                    <a:pt x="802" y="790"/>
                    <a:pt x="813" y="790"/>
                    <a:pt x="820" y="796"/>
                  </a:cubicBezTo>
                  <a:cubicBezTo>
                    <a:pt x="897" y="874"/>
                    <a:pt x="897" y="874"/>
                    <a:pt x="897" y="874"/>
                  </a:cubicBezTo>
                  <a:cubicBezTo>
                    <a:pt x="919" y="896"/>
                    <a:pt x="955" y="896"/>
                    <a:pt x="977" y="874"/>
                  </a:cubicBezTo>
                  <a:cubicBezTo>
                    <a:pt x="999" y="852"/>
                    <a:pt x="999" y="817"/>
                    <a:pt x="977" y="795"/>
                  </a:cubicBezTo>
                  <a:cubicBezTo>
                    <a:pt x="899" y="717"/>
                    <a:pt x="899" y="717"/>
                    <a:pt x="899" y="717"/>
                  </a:cubicBezTo>
                  <a:cubicBezTo>
                    <a:pt x="893" y="710"/>
                    <a:pt x="893" y="699"/>
                    <a:pt x="899" y="693"/>
                  </a:cubicBezTo>
                  <a:cubicBezTo>
                    <a:pt x="906" y="686"/>
                    <a:pt x="917" y="686"/>
                    <a:pt x="923" y="693"/>
                  </a:cubicBezTo>
                  <a:cubicBezTo>
                    <a:pt x="1001" y="770"/>
                    <a:pt x="1001" y="770"/>
                    <a:pt x="1001" y="770"/>
                  </a:cubicBezTo>
                  <a:cubicBezTo>
                    <a:pt x="1023" y="792"/>
                    <a:pt x="1059" y="792"/>
                    <a:pt x="1081" y="770"/>
                  </a:cubicBezTo>
                  <a:cubicBezTo>
                    <a:pt x="1103" y="749"/>
                    <a:pt x="1103" y="713"/>
                    <a:pt x="1081" y="691"/>
                  </a:cubicBezTo>
                  <a:lnTo>
                    <a:pt x="951" y="5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grpSp>
      <p:sp>
        <p:nvSpPr>
          <p:cNvPr id="35" name="Title 2">
            <a:extLst>
              <a:ext uri="{FF2B5EF4-FFF2-40B4-BE49-F238E27FC236}">
                <a16:creationId xmlns:a16="http://schemas.microsoft.com/office/drawing/2014/main" id="{E830E562-45DD-4BBC-830A-8D8473B699FB}"/>
              </a:ext>
            </a:extLst>
          </p:cNvPr>
          <p:cNvSpPr>
            <a:spLocks noGrp="1"/>
          </p:cNvSpPr>
          <p:nvPr>
            <p:ph type="title"/>
          </p:nvPr>
        </p:nvSpPr>
        <p:spPr>
          <a:xfrm>
            <a:off x="122560" y="152448"/>
            <a:ext cx="7567513" cy="506250"/>
          </a:xfrm>
        </p:spPr>
        <p:txBody>
          <a:bodyPr/>
          <a:lstStyle/>
          <a:p>
            <a:r>
              <a:rPr lang="en-IE" noProof="0"/>
              <a:t>POP. PHASE 1: EMPATHISE &amp; DEFINE. PROBLEM SPACE. </a:t>
            </a:r>
          </a:p>
        </p:txBody>
      </p:sp>
      <p:cxnSp>
        <p:nvCxnSpPr>
          <p:cNvPr id="3" name="Conector recto 2">
            <a:extLst>
              <a:ext uri="{FF2B5EF4-FFF2-40B4-BE49-F238E27FC236}">
                <a16:creationId xmlns:a16="http://schemas.microsoft.com/office/drawing/2014/main" id="{60DA2EB5-4B7E-4125-A127-152100511C8B}"/>
              </a:ext>
            </a:extLst>
          </p:cNvPr>
          <p:cNvCxnSpPr>
            <a:cxnSpLocks/>
          </p:cNvCxnSpPr>
          <p:nvPr/>
        </p:nvCxnSpPr>
        <p:spPr>
          <a:xfrm>
            <a:off x="573841" y="6498391"/>
            <a:ext cx="5874921" cy="0"/>
          </a:xfrm>
          <a:prstGeom prst="line">
            <a:avLst/>
          </a:prstGeom>
          <a:ln w="28575">
            <a:solidFill>
              <a:srgbClr val="19616F"/>
            </a:solidFill>
          </a:ln>
        </p:spPr>
        <p:style>
          <a:lnRef idx="1">
            <a:schemeClr val="accent1"/>
          </a:lnRef>
          <a:fillRef idx="0">
            <a:schemeClr val="accent1"/>
          </a:fillRef>
          <a:effectRef idx="0">
            <a:schemeClr val="accent1"/>
          </a:effectRef>
          <a:fontRef idx="minor">
            <a:schemeClr val="tx1"/>
          </a:fontRef>
        </p:style>
      </p:cxnSp>
      <p:sp>
        <p:nvSpPr>
          <p:cNvPr id="26" name="Rectangle 17">
            <a:extLst>
              <a:ext uri="{FF2B5EF4-FFF2-40B4-BE49-F238E27FC236}">
                <a16:creationId xmlns:a16="http://schemas.microsoft.com/office/drawing/2014/main" id="{9BFDC189-9864-4CBD-83BD-980833FACD61}"/>
              </a:ext>
            </a:extLst>
          </p:cNvPr>
          <p:cNvSpPr/>
          <p:nvPr/>
        </p:nvSpPr>
        <p:spPr bwMode="auto">
          <a:xfrm>
            <a:off x="573841" y="6746225"/>
            <a:ext cx="3521616" cy="329818"/>
          </a:xfrm>
          <a:prstGeom prst="rect">
            <a:avLst/>
          </a:prstGeom>
          <a:no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51435" tIns="20250" rIns="51435" bIns="25718" numCol="1" rtlCol="0" anchor="t" anchorCtr="0" compatLnSpc="1">
            <a:prstTxWarp prst="textNoShape">
              <a:avLst/>
            </a:prstTxWarp>
          </a:bodyPr>
          <a:lstStyle/>
          <a:p>
            <a:pPr defTabSz="586681" fontAlgn="base">
              <a:lnSpc>
                <a:spcPct val="115000"/>
              </a:lnSpc>
              <a:spcBef>
                <a:spcPct val="0"/>
              </a:spcBef>
              <a:spcAft>
                <a:spcPct val="0"/>
              </a:spcAft>
            </a:pPr>
            <a:r>
              <a:rPr lang="en-IE" sz="1600" b="1" noProof="0">
                <a:solidFill>
                  <a:srgbClr val="19616F"/>
                </a:solidFill>
                <a:latin typeface="Montserrat"/>
              </a:rPr>
              <a:t>LEGAL REQUIREMENTS</a:t>
            </a:r>
          </a:p>
          <a:p>
            <a:pPr defTabSz="586681" fontAlgn="base">
              <a:lnSpc>
                <a:spcPct val="115000"/>
              </a:lnSpc>
              <a:spcBef>
                <a:spcPct val="0"/>
              </a:spcBef>
              <a:spcAft>
                <a:spcPct val="0"/>
              </a:spcAft>
            </a:pPr>
            <a:r>
              <a:rPr lang="en-IE" sz="1100" noProof="0">
                <a:solidFill>
                  <a:srgbClr val="7B7B80"/>
                </a:solidFill>
                <a:latin typeface="Montserrat"/>
              </a:rPr>
              <a:t>Is there any legal requirement (GDPR)?</a:t>
            </a:r>
            <a:endParaRPr lang="en-IE" sz="1100" b="1" noProof="0">
              <a:solidFill>
                <a:srgbClr val="19616F"/>
              </a:solidFill>
              <a:latin typeface="Montserrat"/>
            </a:endParaRPr>
          </a:p>
        </p:txBody>
      </p:sp>
      <p:sp>
        <p:nvSpPr>
          <p:cNvPr id="20" name="Freeform 364">
            <a:extLst>
              <a:ext uri="{FF2B5EF4-FFF2-40B4-BE49-F238E27FC236}">
                <a16:creationId xmlns:a16="http://schemas.microsoft.com/office/drawing/2014/main" id="{C9621B70-6CC7-4503-965A-56C2EF879E2E}"/>
              </a:ext>
            </a:extLst>
          </p:cNvPr>
          <p:cNvSpPr>
            <a:spLocks noChangeAspect="1" noEditPoints="1"/>
          </p:cNvSpPr>
          <p:nvPr/>
        </p:nvSpPr>
        <p:spPr bwMode="auto">
          <a:xfrm>
            <a:off x="692747" y="622187"/>
            <a:ext cx="633143" cy="633143"/>
          </a:xfrm>
          <a:custGeom>
            <a:avLst/>
            <a:gdLst>
              <a:gd name="T0" fmla="*/ 780 w 1561"/>
              <a:gd name="T1" fmla="*/ 0 h 1561"/>
              <a:gd name="T2" fmla="*/ 0 w 1561"/>
              <a:gd name="T3" fmla="*/ 780 h 1561"/>
              <a:gd name="T4" fmla="*/ 780 w 1561"/>
              <a:gd name="T5" fmla="*/ 1561 h 1561"/>
              <a:gd name="T6" fmla="*/ 1561 w 1561"/>
              <a:gd name="T7" fmla="*/ 780 h 1561"/>
              <a:gd name="T8" fmla="*/ 780 w 1561"/>
              <a:gd name="T9" fmla="*/ 0 h 1561"/>
              <a:gd name="T10" fmla="*/ 612 w 1561"/>
              <a:gd name="T11" fmla="*/ 1042 h 1561"/>
              <a:gd name="T12" fmla="*/ 455 w 1561"/>
              <a:gd name="T13" fmla="*/ 1042 h 1561"/>
              <a:gd name="T14" fmla="*/ 197 w 1561"/>
              <a:gd name="T15" fmla="*/ 780 h 1561"/>
              <a:gd name="T16" fmla="*/ 455 w 1561"/>
              <a:gd name="T17" fmla="*/ 535 h 1561"/>
              <a:gd name="T18" fmla="*/ 694 w 1561"/>
              <a:gd name="T19" fmla="*/ 535 h 1561"/>
              <a:gd name="T20" fmla="*/ 898 w 1561"/>
              <a:gd name="T21" fmla="*/ 787 h 1561"/>
              <a:gd name="T22" fmla="*/ 854 w 1561"/>
              <a:gd name="T23" fmla="*/ 927 h 1561"/>
              <a:gd name="T24" fmla="*/ 830 w 1561"/>
              <a:gd name="T25" fmla="*/ 930 h 1561"/>
              <a:gd name="T26" fmla="*/ 827 w 1561"/>
              <a:gd name="T27" fmla="*/ 906 h 1561"/>
              <a:gd name="T28" fmla="*/ 864 w 1561"/>
              <a:gd name="T29" fmla="*/ 787 h 1561"/>
              <a:gd name="T30" fmla="*/ 694 w 1561"/>
              <a:gd name="T31" fmla="*/ 568 h 1561"/>
              <a:gd name="T32" fmla="*/ 455 w 1561"/>
              <a:gd name="T33" fmla="*/ 568 h 1561"/>
              <a:gd name="T34" fmla="*/ 230 w 1561"/>
              <a:gd name="T35" fmla="*/ 780 h 1561"/>
              <a:gd name="T36" fmla="*/ 455 w 1561"/>
              <a:gd name="T37" fmla="*/ 1009 h 1561"/>
              <a:gd name="T38" fmla="*/ 612 w 1561"/>
              <a:gd name="T39" fmla="*/ 1009 h 1561"/>
              <a:gd name="T40" fmla="*/ 628 w 1561"/>
              <a:gd name="T41" fmla="*/ 1025 h 1561"/>
              <a:gd name="T42" fmla="*/ 612 w 1561"/>
              <a:gd name="T43" fmla="*/ 1042 h 1561"/>
              <a:gd name="T44" fmla="*/ 1103 w 1561"/>
              <a:gd name="T45" fmla="*/ 1043 h 1561"/>
              <a:gd name="T46" fmla="*/ 882 w 1561"/>
              <a:gd name="T47" fmla="*/ 1043 h 1561"/>
              <a:gd name="T48" fmla="*/ 650 w 1561"/>
              <a:gd name="T49" fmla="*/ 790 h 1561"/>
              <a:gd name="T50" fmla="*/ 677 w 1561"/>
              <a:gd name="T51" fmla="*/ 651 h 1561"/>
              <a:gd name="T52" fmla="*/ 698 w 1561"/>
              <a:gd name="T53" fmla="*/ 642 h 1561"/>
              <a:gd name="T54" fmla="*/ 707 w 1561"/>
              <a:gd name="T55" fmla="*/ 664 h 1561"/>
              <a:gd name="T56" fmla="*/ 684 w 1561"/>
              <a:gd name="T57" fmla="*/ 790 h 1561"/>
              <a:gd name="T58" fmla="*/ 882 w 1561"/>
              <a:gd name="T59" fmla="*/ 1010 h 1561"/>
              <a:gd name="T60" fmla="*/ 1103 w 1561"/>
              <a:gd name="T61" fmla="*/ 1010 h 1561"/>
              <a:gd name="T62" fmla="*/ 1342 w 1561"/>
              <a:gd name="T63" fmla="*/ 787 h 1561"/>
              <a:gd name="T64" fmla="*/ 1103 w 1561"/>
              <a:gd name="T65" fmla="*/ 567 h 1561"/>
              <a:gd name="T66" fmla="*/ 924 w 1561"/>
              <a:gd name="T67" fmla="*/ 567 h 1561"/>
              <a:gd name="T68" fmla="*/ 908 w 1561"/>
              <a:gd name="T69" fmla="*/ 550 h 1561"/>
              <a:gd name="T70" fmla="*/ 924 w 1561"/>
              <a:gd name="T71" fmla="*/ 533 h 1561"/>
              <a:gd name="T72" fmla="*/ 1103 w 1561"/>
              <a:gd name="T73" fmla="*/ 533 h 1561"/>
              <a:gd name="T74" fmla="*/ 1376 w 1561"/>
              <a:gd name="T75" fmla="*/ 787 h 1561"/>
              <a:gd name="T76" fmla="*/ 1103 w 1561"/>
              <a:gd name="T77" fmla="*/ 1043 h 1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61" h="1561">
                <a:moveTo>
                  <a:pt x="780" y="0"/>
                </a:moveTo>
                <a:cubicBezTo>
                  <a:pt x="349" y="0"/>
                  <a:pt x="0" y="349"/>
                  <a:pt x="0" y="780"/>
                </a:cubicBezTo>
                <a:cubicBezTo>
                  <a:pt x="0" y="1212"/>
                  <a:pt x="349" y="1561"/>
                  <a:pt x="780" y="1561"/>
                </a:cubicBezTo>
                <a:cubicBezTo>
                  <a:pt x="1211" y="1561"/>
                  <a:pt x="1561" y="1212"/>
                  <a:pt x="1561" y="780"/>
                </a:cubicBezTo>
                <a:cubicBezTo>
                  <a:pt x="1561" y="349"/>
                  <a:pt x="1211" y="0"/>
                  <a:pt x="780" y="0"/>
                </a:cubicBezTo>
                <a:close/>
                <a:moveTo>
                  <a:pt x="612" y="1042"/>
                </a:moveTo>
                <a:cubicBezTo>
                  <a:pt x="455" y="1042"/>
                  <a:pt x="455" y="1042"/>
                  <a:pt x="455" y="1042"/>
                </a:cubicBezTo>
                <a:cubicBezTo>
                  <a:pt x="293" y="1042"/>
                  <a:pt x="197" y="944"/>
                  <a:pt x="197" y="780"/>
                </a:cubicBezTo>
                <a:cubicBezTo>
                  <a:pt x="197" y="615"/>
                  <a:pt x="281" y="535"/>
                  <a:pt x="455" y="535"/>
                </a:cubicBezTo>
                <a:cubicBezTo>
                  <a:pt x="694" y="535"/>
                  <a:pt x="694" y="535"/>
                  <a:pt x="694" y="535"/>
                </a:cubicBezTo>
                <a:cubicBezTo>
                  <a:pt x="787" y="535"/>
                  <a:pt x="898" y="579"/>
                  <a:pt x="898" y="787"/>
                </a:cubicBezTo>
                <a:cubicBezTo>
                  <a:pt x="898" y="812"/>
                  <a:pt x="894" y="875"/>
                  <a:pt x="854" y="927"/>
                </a:cubicBezTo>
                <a:cubicBezTo>
                  <a:pt x="848" y="934"/>
                  <a:pt x="837" y="936"/>
                  <a:pt x="830" y="930"/>
                </a:cubicBezTo>
                <a:cubicBezTo>
                  <a:pt x="823" y="924"/>
                  <a:pt x="822" y="914"/>
                  <a:pt x="827" y="906"/>
                </a:cubicBezTo>
                <a:cubicBezTo>
                  <a:pt x="850" y="876"/>
                  <a:pt x="864" y="832"/>
                  <a:pt x="864" y="787"/>
                </a:cubicBezTo>
                <a:cubicBezTo>
                  <a:pt x="864" y="640"/>
                  <a:pt x="809" y="568"/>
                  <a:pt x="694" y="568"/>
                </a:cubicBezTo>
                <a:cubicBezTo>
                  <a:pt x="455" y="568"/>
                  <a:pt x="455" y="568"/>
                  <a:pt x="455" y="568"/>
                </a:cubicBezTo>
                <a:cubicBezTo>
                  <a:pt x="299" y="568"/>
                  <a:pt x="230" y="633"/>
                  <a:pt x="230" y="780"/>
                </a:cubicBezTo>
                <a:cubicBezTo>
                  <a:pt x="230" y="979"/>
                  <a:pt x="371" y="1009"/>
                  <a:pt x="455" y="1009"/>
                </a:cubicBezTo>
                <a:cubicBezTo>
                  <a:pt x="612" y="1009"/>
                  <a:pt x="612" y="1009"/>
                  <a:pt x="612" y="1009"/>
                </a:cubicBezTo>
                <a:cubicBezTo>
                  <a:pt x="621" y="1009"/>
                  <a:pt x="628" y="1016"/>
                  <a:pt x="628" y="1025"/>
                </a:cubicBezTo>
                <a:cubicBezTo>
                  <a:pt x="628" y="1035"/>
                  <a:pt x="621" y="1042"/>
                  <a:pt x="612" y="1042"/>
                </a:cubicBezTo>
                <a:close/>
                <a:moveTo>
                  <a:pt x="1103" y="1043"/>
                </a:moveTo>
                <a:cubicBezTo>
                  <a:pt x="882" y="1043"/>
                  <a:pt x="882" y="1043"/>
                  <a:pt x="882" y="1043"/>
                </a:cubicBezTo>
                <a:cubicBezTo>
                  <a:pt x="735" y="1043"/>
                  <a:pt x="650" y="951"/>
                  <a:pt x="650" y="790"/>
                </a:cubicBezTo>
                <a:cubicBezTo>
                  <a:pt x="650" y="763"/>
                  <a:pt x="660" y="689"/>
                  <a:pt x="677" y="651"/>
                </a:cubicBezTo>
                <a:cubicBezTo>
                  <a:pt x="680" y="642"/>
                  <a:pt x="690" y="639"/>
                  <a:pt x="698" y="642"/>
                </a:cubicBezTo>
                <a:cubicBezTo>
                  <a:pt x="707" y="646"/>
                  <a:pt x="711" y="655"/>
                  <a:pt x="707" y="664"/>
                </a:cubicBezTo>
                <a:cubicBezTo>
                  <a:pt x="694" y="697"/>
                  <a:pt x="684" y="765"/>
                  <a:pt x="684" y="790"/>
                </a:cubicBezTo>
                <a:cubicBezTo>
                  <a:pt x="684" y="932"/>
                  <a:pt x="754" y="1010"/>
                  <a:pt x="882" y="1010"/>
                </a:cubicBezTo>
                <a:cubicBezTo>
                  <a:pt x="1103" y="1010"/>
                  <a:pt x="1103" y="1010"/>
                  <a:pt x="1103" y="1010"/>
                </a:cubicBezTo>
                <a:cubicBezTo>
                  <a:pt x="1212" y="1010"/>
                  <a:pt x="1342" y="971"/>
                  <a:pt x="1342" y="787"/>
                </a:cubicBezTo>
                <a:cubicBezTo>
                  <a:pt x="1342" y="596"/>
                  <a:pt x="1192" y="567"/>
                  <a:pt x="1103" y="567"/>
                </a:cubicBezTo>
                <a:cubicBezTo>
                  <a:pt x="924" y="567"/>
                  <a:pt x="924" y="567"/>
                  <a:pt x="924" y="567"/>
                </a:cubicBezTo>
                <a:cubicBezTo>
                  <a:pt x="915" y="567"/>
                  <a:pt x="908" y="559"/>
                  <a:pt x="908" y="550"/>
                </a:cubicBezTo>
                <a:cubicBezTo>
                  <a:pt x="908" y="541"/>
                  <a:pt x="915" y="533"/>
                  <a:pt x="924" y="533"/>
                </a:cubicBezTo>
                <a:cubicBezTo>
                  <a:pt x="1103" y="533"/>
                  <a:pt x="1103" y="533"/>
                  <a:pt x="1103" y="533"/>
                </a:cubicBezTo>
                <a:cubicBezTo>
                  <a:pt x="1185" y="533"/>
                  <a:pt x="1376" y="558"/>
                  <a:pt x="1376" y="787"/>
                </a:cubicBezTo>
                <a:cubicBezTo>
                  <a:pt x="1376" y="952"/>
                  <a:pt x="1279" y="1043"/>
                  <a:pt x="1103" y="1043"/>
                </a:cubicBezTo>
                <a:close/>
              </a:path>
            </a:pathLst>
          </a:custGeom>
          <a:solidFill>
            <a:srgbClr val="99DDEB"/>
          </a:solidFill>
          <a:ln>
            <a:noFill/>
          </a:ln>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grpSp>
        <p:nvGrpSpPr>
          <p:cNvPr id="22" name="Group 149">
            <a:extLst>
              <a:ext uri="{FF2B5EF4-FFF2-40B4-BE49-F238E27FC236}">
                <a16:creationId xmlns:a16="http://schemas.microsoft.com/office/drawing/2014/main" id="{D589D6ED-553A-4806-9957-628C3486E3B4}"/>
              </a:ext>
            </a:extLst>
          </p:cNvPr>
          <p:cNvGrpSpPr>
            <a:grpSpLocks noChangeAspect="1"/>
          </p:cNvGrpSpPr>
          <p:nvPr/>
        </p:nvGrpSpPr>
        <p:grpSpPr bwMode="auto">
          <a:xfrm>
            <a:off x="1223436" y="619552"/>
            <a:ext cx="633131" cy="633121"/>
            <a:chOff x="6093" y="1614"/>
            <a:chExt cx="227" cy="227"/>
          </a:xfrm>
          <a:solidFill>
            <a:srgbClr val="99DDEB"/>
          </a:solidFill>
        </p:grpSpPr>
        <p:sp>
          <p:nvSpPr>
            <p:cNvPr id="27" name="Freeform 150">
              <a:extLst>
                <a:ext uri="{FF2B5EF4-FFF2-40B4-BE49-F238E27FC236}">
                  <a16:creationId xmlns:a16="http://schemas.microsoft.com/office/drawing/2014/main" id="{7E568A65-6B9A-45DB-A53F-7F780F331315}"/>
                </a:ext>
              </a:extLst>
            </p:cNvPr>
            <p:cNvSpPr>
              <a:spLocks/>
            </p:cNvSpPr>
            <p:nvPr/>
          </p:nvSpPr>
          <p:spPr bwMode="auto">
            <a:xfrm>
              <a:off x="6178" y="1671"/>
              <a:ext cx="11" cy="11"/>
            </a:xfrm>
            <a:custGeom>
              <a:avLst/>
              <a:gdLst>
                <a:gd name="T0" fmla="*/ 50 w 89"/>
                <a:gd name="T1" fmla="*/ 95 h 95"/>
                <a:gd name="T2" fmla="*/ 60 w 89"/>
                <a:gd name="T3" fmla="*/ 86 h 95"/>
                <a:gd name="T4" fmla="*/ 89 w 89"/>
                <a:gd name="T5" fmla="*/ 45 h 95"/>
                <a:gd name="T6" fmla="*/ 45 w 89"/>
                <a:gd name="T7" fmla="*/ 0 h 95"/>
                <a:gd name="T8" fmla="*/ 0 w 89"/>
                <a:gd name="T9" fmla="*/ 45 h 95"/>
                <a:gd name="T10" fmla="*/ 38 w 89"/>
                <a:gd name="T11" fmla="*/ 89 h 95"/>
                <a:gd name="T12" fmla="*/ 50 w 89"/>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89" h="95">
                  <a:moveTo>
                    <a:pt x="50" y="95"/>
                  </a:moveTo>
                  <a:cubicBezTo>
                    <a:pt x="52" y="91"/>
                    <a:pt x="56" y="88"/>
                    <a:pt x="60" y="86"/>
                  </a:cubicBezTo>
                  <a:cubicBezTo>
                    <a:pt x="78" y="80"/>
                    <a:pt x="89" y="64"/>
                    <a:pt x="89" y="45"/>
                  </a:cubicBezTo>
                  <a:cubicBezTo>
                    <a:pt x="89" y="20"/>
                    <a:pt x="69" y="0"/>
                    <a:pt x="45" y="0"/>
                  </a:cubicBezTo>
                  <a:cubicBezTo>
                    <a:pt x="20" y="0"/>
                    <a:pt x="0" y="20"/>
                    <a:pt x="0" y="45"/>
                  </a:cubicBezTo>
                  <a:cubicBezTo>
                    <a:pt x="0" y="67"/>
                    <a:pt x="16" y="85"/>
                    <a:pt x="38" y="89"/>
                  </a:cubicBezTo>
                  <a:cubicBezTo>
                    <a:pt x="43" y="89"/>
                    <a:pt x="47" y="92"/>
                    <a:pt x="50"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sp>
          <p:nvSpPr>
            <p:cNvPr id="28" name="Freeform 151">
              <a:extLst>
                <a:ext uri="{FF2B5EF4-FFF2-40B4-BE49-F238E27FC236}">
                  <a16:creationId xmlns:a16="http://schemas.microsoft.com/office/drawing/2014/main" id="{D6E04676-7ED0-4B6E-964A-F54A451CABEB}"/>
                </a:ext>
              </a:extLst>
            </p:cNvPr>
            <p:cNvSpPr>
              <a:spLocks/>
            </p:cNvSpPr>
            <p:nvPr/>
          </p:nvSpPr>
          <p:spPr bwMode="auto">
            <a:xfrm>
              <a:off x="6224" y="1671"/>
              <a:ext cx="11" cy="11"/>
            </a:xfrm>
            <a:custGeom>
              <a:avLst/>
              <a:gdLst>
                <a:gd name="T0" fmla="*/ 31 w 89"/>
                <a:gd name="T1" fmla="*/ 87 h 95"/>
                <a:gd name="T2" fmla="*/ 42 w 89"/>
                <a:gd name="T3" fmla="*/ 95 h 95"/>
                <a:gd name="T4" fmla="*/ 54 w 89"/>
                <a:gd name="T5" fmla="*/ 88 h 95"/>
                <a:gd name="T6" fmla="*/ 89 w 89"/>
                <a:gd name="T7" fmla="*/ 45 h 95"/>
                <a:gd name="T8" fmla="*/ 45 w 89"/>
                <a:gd name="T9" fmla="*/ 0 h 95"/>
                <a:gd name="T10" fmla="*/ 0 w 89"/>
                <a:gd name="T11" fmla="*/ 45 h 95"/>
                <a:gd name="T12" fmla="*/ 31 w 89"/>
                <a:gd name="T13" fmla="*/ 87 h 95"/>
              </a:gdLst>
              <a:ahLst/>
              <a:cxnLst>
                <a:cxn ang="0">
                  <a:pos x="T0" y="T1"/>
                </a:cxn>
                <a:cxn ang="0">
                  <a:pos x="T2" y="T3"/>
                </a:cxn>
                <a:cxn ang="0">
                  <a:pos x="T4" y="T5"/>
                </a:cxn>
                <a:cxn ang="0">
                  <a:pos x="T6" y="T7"/>
                </a:cxn>
                <a:cxn ang="0">
                  <a:pos x="T8" y="T9"/>
                </a:cxn>
                <a:cxn ang="0">
                  <a:pos x="T10" y="T11"/>
                </a:cxn>
                <a:cxn ang="0">
                  <a:pos x="T12" y="T13"/>
                </a:cxn>
              </a:cxnLst>
              <a:rect l="0" t="0" r="r" b="b"/>
              <a:pathLst>
                <a:path w="89" h="95">
                  <a:moveTo>
                    <a:pt x="31" y="87"/>
                  </a:moveTo>
                  <a:cubicBezTo>
                    <a:pt x="36" y="88"/>
                    <a:pt x="40" y="91"/>
                    <a:pt x="42" y="95"/>
                  </a:cubicBezTo>
                  <a:cubicBezTo>
                    <a:pt x="45" y="92"/>
                    <a:pt x="49" y="89"/>
                    <a:pt x="54" y="88"/>
                  </a:cubicBezTo>
                  <a:cubicBezTo>
                    <a:pt x="74" y="84"/>
                    <a:pt x="89" y="66"/>
                    <a:pt x="89" y="45"/>
                  </a:cubicBezTo>
                  <a:cubicBezTo>
                    <a:pt x="89" y="20"/>
                    <a:pt x="69" y="0"/>
                    <a:pt x="45" y="0"/>
                  </a:cubicBezTo>
                  <a:cubicBezTo>
                    <a:pt x="20" y="0"/>
                    <a:pt x="0" y="20"/>
                    <a:pt x="0" y="45"/>
                  </a:cubicBezTo>
                  <a:cubicBezTo>
                    <a:pt x="0" y="64"/>
                    <a:pt x="13" y="81"/>
                    <a:pt x="31"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sp>
          <p:nvSpPr>
            <p:cNvPr id="29" name="Rectangle 152">
              <a:extLst>
                <a:ext uri="{FF2B5EF4-FFF2-40B4-BE49-F238E27FC236}">
                  <a16:creationId xmlns:a16="http://schemas.microsoft.com/office/drawing/2014/main" id="{4713EFA9-7917-48E3-B55C-A56D8173DB06}"/>
                </a:ext>
              </a:extLst>
            </p:cNvPr>
            <p:cNvSpPr>
              <a:spLocks noChangeArrowheads="1"/>
            </p:cNvSpPr>
            <p:nvPr/>
          </p:nvSpPr>
          <p:spPr bwMode="auto">
            <a:xfrm>
              <a:off x="6163" y="1776"/>
              <a:ext cx="85" cy="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sp>
          <p:nvSpPr>
            <p:cNvPr id="34" name="Freeform 153">
              <a:extLst>
                <a:ext uri="{FF2B5EF4-FFF2-40B4-BE49-F238E27FC236}">
                  <a16:creationId xmlns:a16="http://schemas.microsoft.com/office/drawing/2014/main" id="{4D8F1DEB-C4D7-4FE2-9A74-B80039E2DAB0}"/>
                </a:ext>
              </a:extLst>
            </p:cNvPr>
            <p:cNvSpPr>
              <a:spLocks/>
            </p:cNvSpPr>
            <p:nvPr/>
          </p:nvSpPr>
          <p:spPr bwMode="auto">
            <a:xfrm>
              <a:off x="6129" y="1671"/>
              <a:ext cx="10" cy="11"/>
            </a:xfrm>
            <a:custGeom>
              <a:avLst/>
              <a:gdLst>
                <a:gd name="T0" fmla="*/ 44 w 88"/>
                <a:gd name="T1" fmla="*/ 0 h 89"/>
                <a:gd name="T2" fmla="*/ 0 w 88"/>
                <a:gd name="T3" fmla="*/ 45 h 89"/>
                <a:gd name="T4" fmla="*/ 44 w 88"/>
                <a:gd name="T5" fmla="*/ 89 h 89"/>
                <a:gd name="T6" fmla="*/ 59 w 88"/>
                <a:gd name="T7" fmla="*/ 87 h 89"/>
                <a:gd name="T8" fmla="*/ 67 w 88"/>
                <a:gd name="T9" fmla="*/ 86 h 89"/>
                <a:gd name="T10" fmla="*/ 73 w 88"/>
                <a:gd name="T11" fmla="*/ 78 h 89"/>
                <a:gd name="T12" fmla="*/ 88 w 88"/>
                <a:gd name="T13" fmla="*/ 45 h 89"/>
                <a:gd name="T14" fmla="*/ 44 w 88"/>
                <a:gd name="T15" fmla="*/ 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89">
                  <a:moveTo>
                    <a:pt x="44" y="0"/>
                  </a:moveTo>
                  <a:cubicBezTo>
                    <a:pt x="20" y="0"/>
                    <a:pt x="0" y="20"/>
                    <a:pt x="0" y="45"/>
                  </a:cubicBezTo>
                  <a:cubicBezTo>
                    <a:pt x="0" y="69"/>
                    <a:pt x="20" y="89"/>
                    <a:pt x="44" y="89"/>
                  </a:cubicBezTo>
                  <a:cubicBezTo>
                    <a:pt x="48" y="89"/>
                    <a:pt x="53" y="88"/>
                    <a:pt x="59" y="87"/>
                  </a:cubicBezTo>
                  <a:cubicBezTo>
                    <a:pt x="61" y="86"/>
                    <a:pt x="64" y="85"/>
                    <a:pt x="67" y="86"/>
                  </a:cubicBezTo>
                  <a:cubicBezTo>
                    <a:pt x="68" y="83"/>
                    <a:pt x="70" y="80"/>
                    <a:pt x="73" y="78"/>
                  </a:cubicBezTo>
                  <a:cubicBezTo>
                    <a:pt x="83" y="70"/>
                    <a:pt x="88" y="58"/>
                    <a:pt x="88" y="45"/>
                  </a:cubicBezTo>
                  <a:cubicBezTo>
                    <a:pt x="88" y="20"/>
                    <a:pt x="69" y="0"/>
                    <a:pt x="4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sp>
          <p:nvSpPr>
            <p:cNvPr id="36" name="Freeform 154">
              <a:extLst>
                <a:ext uri="{FF2B5EF4-FFF2-40B4-BE49-F238E27FC236}">
                  <a16:creationId xmlns:a16="http://schemas.microsoft.com/office/drawing/2014/main" id="{CEECFBBA-93CE-42DB-AA95-5610684F4AC4}"/>
                </a:ext>
              </a:extLst>
            </p:cNvPr>
            <p:cNvSpPr>
              <a:spLocks noEditPoints="1"/>
            </p:cNvSpPr>
            <p:nvPr/>
          </p:nvSpPr>
          <p:spPr bwMode="auto">
            <a:xfrm>
              <a:off x="6093" y="1614"/>
              <a:ext cx="227" cy="227"/>
            </a:xfrm>
            <a:custGeom>
              <a:avLst/>
              <a:gdLst>
                <a:gd name="T0" fmla="*/ 944 w 1888"/>
                <a:gd name="T1" fmla="*/ 0 h 1888"/>
                <a:gd name="T2" fmla="*/ 0 w 1888"/>
                <a:gd name="T3" fmla="*/ 945 h 1888"/>
                <a:gd name="T4" fmla="*/ 944 w 1888"/>
                <a:gd name="T5" fmla="*/ 1888 h 1888"/>
                <a:gd name="T6" fmla="*/ 1888 w 1888"/>
                <a:gd name="T7" fmla="*/ 945 h 1888"/>
                <a:gd name="T8" fmla="*/ 944 w 1888"/>
                <a:gd name="T9" fmla="*/ 0 h 1888"/>
                <a:gd name="T10" fmla="*/ 1333 w 1888"/>
                <a:gd name="T11" fmla="*/ 1435 h 1888"/>
                <a:gd name="T12" fmla="*/ 1313 w 1888"/>
                <a:gd name="T13" fmla="*/ 1455 h 1888"/>
                <a:gd name="T14" fmla="*/ 564 w 1888"/>
                <a:gd name="T15" fmla="*/ 1455 h 1888"/>
                <a:gd name="T16" fmla="*/ 544 w 1888"/>
                <a:gd name="T17" fmla="*/ 1435 h 1888"/>
                <a:gd name="T18" fmla="*/ 544 w 1888"/>
                <a:gd name="T19" fmla="*/ 1327 h 1888"/>
                <a:gd name="T20" fmla="*/ 564 w 1888"/>
                <a:gd name="T21" fmla="*/ 1307 h 1888"/>
                <a:gd name="T22" fmla="*/ 1313 w 1888"/>
                <a:gd name="T23" fmla="*/ 1307 h 1888"/>
                <a:gd name="T24" fmla="*/ 1333 w 1888"/>
                <a:gd name="T25" fmla="*/ 1327 h 1888"/>
                <a:gd name="T26" fmla="*/ 1333 w 1888"/>
                <a:gd name="T27" fmla="*/ 1435 h 1888"/>
                <a:gd name="T28" fmla="*/ 1540 w 1888"/>
                <a:gd name="T29" fmla="*/ 603 h 1888"/>
                <a:gd name="T30" fmla="*/ 1349 w 1888"/>
                <a:gd name="T31" fmla="*/ 1250 h 1888"/>
                <a:gd name="T32" fmla="*/ 1329 w 1888"/>
                <a:gd name="T33" fmla="*/ 1264 h 1888"/>
                <a:gd name="T34" fmla="*/ 558 w 1888"/>
                <a:gd name="T35" fmla="*/ 1264 h 1888"/>
                <a:gd name="T36" fmla="*/ 539 w 1888"/>
                <a:gd name="T37" fmla="*/ 1250 h 1888"/>
                <a:gd name="T38" fmla="*/ 348 w 1888"/>
                <a:gd name="T39" fmla="*/ 603 h 1888"/>
                <a:gd name="T40" fmla="*/ 341 w 1888"/>
                <a:gd name="T41" fmla="*/ 604 h 1888"/>
                <a:gd name="T42" fmla="*/ 256 w 1888"/>
                <a:gd name="T43" fmla="*/ 519 h 1888"/>
                <a:gd name="T44" fmla="*/ 341 w 1888"/>
                <a:gd name="T45" fmla="*/ 434 h 1888"/>
                <a:gd name="T46" fmla="*/ 426 w 1888"/>
                <a:gd name="T47" fmla="*/ 519 h 1888"/>
                <a:gd name="T48" fmla="*/ 409 w 1888"/>
                <a:gd name="T49" fmla="*/ 570 h 1888"/>
                <a:gd name="T50" fmla="*/ 665 w 1888"/>
                <a:gd name="T51" fmla="*/ 932 h 1888"/>
                <a:gd name="T52" fmla="*/ 719 w 1888"/>
                <a:gd name="T53" fmla="*/ 597 h 1888"/>
                <a:gd name="T54" fmla="*/ 667 w 1888"/>
                <a:gd name="T55" fmla="*/ 519 h 1888"/>
                <a:gd name="T56" fmla="*/ 752 w 1888"/>
                <a:gd name="T57" fmla="*/ 434 h 1888"/>
                <a:gd name="T58" fmla="*/ 837 w 1888"/>
                <a:gd name="T59" fmla="*/ 519 h 1888"/>
                <a:gd name="T60" fmla="*/ 800 w 1888"/>
                <a:gd name="T61" fmla="*/ 588 h 1888"/>
                <a:gd name="T62" fmla="*/ 944 w 1888"/>
                <a:gd name="T63" fmla="*/ 921 h 1888"/>
                <a:gd name="T64" fmla="*/ 1087 w 1888"/>
                <a:gd name="T65" fmla="*/ 590 h 1888"/>
                <a:gd name="T66" fmla="*/ 1048 w 1888"/>
                <a:gd name="T67" fmla="*/ 519 h 1888"/>
                <a:gd name="T68" fmla="*/ 1133 w 1888"/>
                <a:gd name="T69" fmla="*/ 434 h 1888"/>
                <a:gd name="T70" fmla="*/ 1218 w 1888"/>
                <a:gd name="T71" fmla="*/ 519 h 1888"/>
                <a:gd name="T72" fmla="*/ 1168 w 1888"/>
                <a:gd name="T73" fmla="*/ 596 h 1888"/>
                <a:gd name="T74" fmla="*/ 1222 w 1888"/>
                <a:gd name="T75" fmla="*/ 932 h 1888"/>
                <a:gd name="T76" fmla="*/ 1479 w 1888"/>
                <a:gd name="T77" fmla="*/ 570 h 1888"/>
                <a:gd name="T78" fmla="*/ 1462 w 1888"/>
                <a:gd name="T79" fmla="*/ 519 h 1888"/>
                <a:gd name="T80" fmla="*/ 1547 w 1888"/>
                <a:gd name="T81" fmla="*/ 434 h 1888"/>
                <a:gd name="T82" fmla="*/ 1632 w 1888"/>
                <a:gd name="T83" fmla="*/ 519 h 1888"/>
                <a:gd name="T84" fmla="*/ 1540 w 1888"/>
                <a:gd name="T85" fmla="*/ 603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88" h="1888">
                  <a:moveTo>
                    <a:pt x="944" y="0"/>
                  </a:moveTo>
                  <a:cubicBezTo>
                    <a:pt x="422" y="0"/>
                    <a:pt x="0" y="423"/>
                    <a:pt x="0" y="945"/>
                  </a:cubicBezTo>
                  <a:cubicBezTo>
                    <a:pt x="0" y="1466"/>
                    <a:pt x="422" y="1888"/>
                    <a:pt x="944" y="1888"/>
                  </a:cubicBezTo>
                  <a:cubicBezTo>
                    <a:pt x="1465" y="1888"/>
                    <a:pt x="1888" y="1466"/>
                    <a:pt x="1888" y="945"/>
                  </a:cubicBezTo>
                  <a:cubicBezTo>
                    <a:pt x="1888" y="423"/>
                    <a:pt x="1465" y="0"/>
                    <a:pt x="944" y="0"/>
                  </a:cubicBezTo>
                  <a:close/>
                  <a:moveTo>
                    <a:pt x="1333" y="1435"/>
                  </a:moveTo>
                  <a:cubicBezTo>
                    <a:pt x="1333" y="1446"/>
                    <a:pt x="1324" y="1455"/>
                    <a:pt x="1313" y="1455"/>
                  </a:cubicBezTo>
                  <a:cubicBezTo>
                    <a:pt x="564" y="1455"/>
                    <a:pt x="564" y="1455"/>
                    <a:pt x="564" y="1455"/>
                  </a:cubicBezTo>
                  <a:cubicBezTo>
                    <a:pt x="553" y="1455"/>
                    <a:pt x="544" y="1446"/>
                    <a:pt x="544" y="1435"/>
                  </a:cubicBezTo>
                  <a:cubicBezTo>
                    <a:pt x="544" y="1327"/>
                    <a:pt x="544" y="1327"/>
                    <a:pt x="544" y="1327"/>
                  </a:cubicBezTo>
                  <a:cubicBezTo>
                    <a:pt x="544" y="1316"/>
                    <a:pt x="553" y="1307"/>
                    <a:pt x="564" y="1307"/>
                  </a:cubicBezTo>
                  <a:cubicBezTo>
                    <a:pt x="1313" y="1307"/>
                    <a:pt x="1313" y="1307"/>
                    <a:pt x="1313" y="1307"/>
                  </a:cubicBezTo>
                  <a:cubicBezTo>
                    <a:pt x="1324" y="1307"/>
                    <a:pt x="1333" y="1316"/>
                    <a:pt x="1333" y="1327"/>
                  </a:cubicBezTo>
                  <a:lnTo>
                    <a:pt x="1333" y="1435"/>
                  </a:lnTo>
                  <a:close/>
                  <a:moveTo>
                    <a:pt x="1540" y="603"/>
                  </a:moveTo>
                  <a:cubicBezTo>
                    <a:pt x="1349" y="1250"/>
                    <a:pt x="1349" y="1250"/>
                    <a:pt x="1349" y="1250"/>
                  </a:cubicBezTo>
                  <a:cubicBezTo>
                    <a:pt x="1346" y="1258"/>
                    <a:pt x="1338" y="1264"/>
                    <a:pt x="1329" y="1264"/>
                  </a:cubicBezTo>
                  <a:cubicBezTo>
                    <a:pt x="558" y="1264"/>
                    <a:pt x="558" y="1264"/>
                    <a:pt x="558" y="1264"/>
                  </a:cubicBezTo>
                  <a:cubicBezTo>
                    <a:pt x="549" y="1264"/>
                    <a:pt x="541" y="1258"/>
                    <a:pt x="539" y="1250"/>
                  </a:cubicBezTo>
                  <a:cubicBezTo>
                    <a:pt x="348" y="603"/>
                    <a:pt x="348" y="603"/>
                    <a:pt x="348" y="603"/>
                  </a:cubicBezTo>
                  <a:cubicBezTo>
                    <a:pt x="346" y="604"/>
                    <a:pt x="343" y="604"/>
                    <a:pt x="341" y="604"/>
                  </a:cubicBezTo>
                  <a:cubicBezTo>
                    <a:pt x="294" y="604"/>
                    <a:pt x="256" y="566"/>
                    <a:pt x="256" y="519"/>
                  </a:cubicBezTo>
                  <a:cubicBezTo>
                    <a:pt x="256" y="472"/>
                    <a:pt x="294" y="434"/>
                    <a:pt x="341" y="434"/>
                  </a:cubicBezTo>
                  <a:cubicBezTo>
                    <a:pt x="388" y="434"/>
                    <a:pt x="426" y="472"/>
                    <a:pt x="426" y="519"/>
                  </a:cubicBezTo>
                  <a:cubicBezTo>
                    <a:pt x="426" y="538"/>
                    <a:pt x="420" y="555"/>
                    <a:pt x="409" y="570"/>
                  </a:cubicBezTo>
                  <a:cubicBezTo>
                    <a:pt x="665" y="932"/>
                    <a:pt x="665" y="932"/>
                    <a:pt x="665" y="932"/>
                  </a:cubicBezTo>
                  <a:cubicBezTo>
                    <a:pt x="719" y="597"/>
                    <a:pt x="719" y="597"/>
                    <a:pt x="719" y="597"/>
                  </a:cubicBezTo>
                  <a:cubicBezTo>
                    <a:pt x="688" y="584"/>
                    <a:pt x="667" y="554"/>
                    <a:pt x="667" y="519"/>
                  </a:cubicBezTo>
                  <a:cubicBezTo>
                    <a:pt x="667" y="472"/>
                    <a:pt x="705" y="434"/>
                    <a:pt x="752" y="434"/>
                  </a:cubicBezTo>
                  <a:cubicBezTo>
                    <a:pt x="799" y="434"/>
                    <a:pt x="837" y="472"/>
                    <a:pt x="837" y="519"/>
                  </a:cubicBezTo>
                  <a:cubicBezTo>
                    <a:pt x="837" y="547"/>
                    <a:pt x="823" y="573"/>
                    <a:pt x="800" y="588"/>
                  </a:cubicBezTo>
                  <a:cubicBezTo>
                    <a:pt x="944" y="921"/>
                    <a:pt x="944" y="921"/>
                    <a:pt x="944" y="921"/>
                  </a:cubicBezTo>
                  <a:cubicBezTo>
                    <a:pt x="1087" y="590"/>
                    <a:pt x="1087" y="590"/>
                    <a:pt x="1087" y="590"/>
                  </a:cubicBezTo>
                  <a:cubicBezTo>
                    <a:pt x="1063" y="575"/>
                    <a:pt x="1048" y="548"/>
                    <a:pt x="1048" y="519"/>
                  </a:cubicBezTo>
                  <a:cubicBezTo>
                    <a:pt x="1048" y="472"/>
                    <a:pt x="1086" y="434"/>
                    <a:pt x="1133" y="434"/>
                  </a:cubicBezTo>
                  <a:cubicBezTo>
                    <a:pt x="1180" y="434"/>
                    <a:pt x="1218" y="472"/>
                    <a:pt x="1218" y="519"/>
                  </a:cubicBezTo>
                  <a:cubicBezTo>
                    <a:pt x="1218" y="552"/>
                    <a:pt x="1198" y="582"/>
                    <a:pt x="1168" y="596"/>
                  </a:cubicBezTo>
                  <a:cubicBezTo>
                    <a:pt x="1222" y="932"/>
                    <a:pt x="1222" y="932"/>
                    <a:pt x="1222" y="932"/>
                  </a:cubicBezTo>
                  <a:cubicBezTo>
                    <a:pt x="1479" y="570"/>
                    <a:pt x="1479" y="570"/>
                    <a:pt x="1479" y="570"/>
                  </a:cubicBezTo>
                  <a:cubicBezTo>
                    <a:pt x="1468" y="555"/>
                    <a:pt x="1462" y="537"/>
                    <a:pt x="1462" y="519"/>
                  </a:cubicBezTo>
                  <a:cubicBezTo>
                    <a:pt x="1462" y="472"/>
                    <a:pt x="1500" y="434"/>
                    <a:pt x="1547" y="434"/>
                  </a:cubicBezTo>
                  <a:cubicBezTo>
                    <a:pt x="1593" y="434"/>
                    <a:pt x="1632" y="472"/>
                    <a:pt x="1632" y="519"/>
                  </a:cubicBezTo>
                  <a:cubicBezTo>
                    <a:pt x="1632" y="568"/>
                    <a:pt x="1591" y="609"/>
                    <a:pt x="1540" y="6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sp>
          <p:nvSpPr>
            <p:cNvPr id="37" name="Freeform 155">
              <a:extLst>
                <a:ext uri="{FF2B5EF4-FFF2-40B4-BE49-F238E27FC236}">
                  <a16:creationId xmlns:a16="http://schemas.microsoft.com/office/drawing/2014/main" id="{C59D2B18-01B4-4427-A043-3648E49C7D9C}"/>
                </a:ext>
              </a:extLst>
            </p:cNvPr>
            <p:cNvSpPr>
              <a:spLocks/>
            </p:cNvSpPr>
            <p:nvPr/>
          </p:nvSpPr>
          <p:spPr bwMode="auto">
            <a:xfrm>
              <a:off x="6274" y="1671"/>
              <a:ext cx="10" cy="11"/>
            </a:xfrm>
            <a:custGeom>
              <a:avLst/>
              <a:gdLst>
                <a:gd name="T0" fmla="*/ 45 w 89"/>
                <a:gd name="T1" fmla="*/ 0 h 89"/>
                <a:gd name="T2" fmla="*/ 0 w 89"/>
                <a:gd name="T3" fmla="*/ 45 h 89"/>
                <a:gd name="T4" fmla="*/ 16 w 89"/>
                <a:gd name="T5" fmla="*/ 79 h 89"/>
                <a:gd name="T6" fmla="*/ 22 w 89"/>
                <a:gd name="T7" fmla="*/ 86 h 89"/>
                <a:gd name="T8" fmla="*/ 24 w 89"/>
                <a:gd name="T9" fmla="*/ 86 h 89"/>
                <a:gd name="T10" fmla="*/ 30 w 89"/>
                <a:gd name="T11" fmla="*/ 87 h 89"/>
                <a:gd name="T12" fmla="*/ 45 w 89"/>
                <a:gd name="T13" fmla="*/ 89 h 89"/>
                <a:gd name="T14" fmla="*/ 89 w 89"/>
                <a:gd name="T15" fmla="*/ 45 h 89"/>
                <a:gd name="T16" fmla="*/ 45 w 89"/>
                <a:gd name="T1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9">
                  <a:moveTo>
                    <a:pt x="45" y="0"/>
                  </a:moveTo>
                  <a:cubicBezTo>
                    <a:pt x="20" y="0"/>
                    <a:pt x="0" y="20"/>
                    <a:pt x="0" y="45"/>
                  </a:cubicBezTo>
                  <a:cubicBezTo>
                    <a:pt x="0" y="58"/>
                    <a:pt x="6" y="70"/>
                    <a:pt x="16" y="79"/>
                  </a:cubicBezTo>
                  <a:cubicBezTo>
                    <a:pt x="19" y="81"/>
                    <a:pt x="20" y="83"/>
                    <a:pt x="22" y="86"/>
                  </a:cubicBezTo>
                  <a:cubicBezTo>
                    <a:pt x="22" y="86"/>
                    <a:pt x="23" y="86"/>
                    <a:pt x="24" y="86"/>
                  </a:cubicBezTo>
                  <a:cubicBezTo>
                    <a:pt x="26" y="86"/>
                    <a:pt x="28" y="86"/>
                    <a:pt x="30" y="87"/>
                  </a:cubicBezTo>
                  <a:cubicBezTo>
                    <a:pt x="36" y="88"/>
                    <a:pt x="40" y="89"/>
                    <a:pt x="45" y="89"/>
                  </a:cubicBezTo>
                  <a:cubicBezTo>
                    <a:pt x="69" y="89"/>
                    <a:pt x="89" y="69"/>
                    <a:pt x="89" y="45"/>
                  </a:cubicBezTo>
                  <a:cubicBezTo>
                    <a:pt x="89" y="20"/>
                    <a:pt x="69" y="0"/>
                    <a:pt x="4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sp>
          <p:nvSpPr>
            <p:cNvPr id="38" name="Freeform 156">
              <a:extLst>
                <a:ext uri="{FF2B5EF4-FFF2-40B4-BE49-F238E27FC236}">
                  <a16:creationId xmlns:a16="http://schemas.microsoft.com/office/drawing/2014/main" id="{96B233C2-55AE-4060-9041-D945EFF94659}"/>
                </a:ext>
              </a:extLst>
            </p:cNvPr>
            <p:cNvSpPr>
              <a:spLocks/>
            </p:cNvSpPr>
            <p:nvPr/>
          </p:nvSpPr>
          <p:spPr bwMode="auto">
            <a:xfrm>
              <a:off x="6141" y="1686"/>
              <a:ext cx="132" cy="75"/>
            </a:xfrm>
            <a:custGeom>
              <a:avLst/>
              <a:gdLst>
                <a:gd name="T0" fmla="*/ 810 w 1098"/>
                <a:gd name="T1" fmla="*/ 407 h 627"/>
                <a:gd name="T2" fmla="*/ 795 w 1098"/>
                <a:gd name="T3" fmla="*/ 390 h 627"/>
                <a:gd name="T4" fmla="*/ 733 w 1098"/>
                <a:gd name="T5" fmla="*/ 0 h 627"/>
                <a:gd name="T6" fmla="*/ 567 w 1098"/>
                <a:gd name="T7" fmla="*/ 383 h 627"/>
                <a:gd name="T8" fmla="*/ 549 w 1098"/>
                <a:gd name="T9" fmla="*/ 395 h 627"/>
                <a:gd name="T10" fmla="*/ 530 w 1098"/>
                <a:gd name="T11" fmla="*/ 383 h 627"/>
                <a:gd name="T12" fmla="*/ 365 w 1098"/>
                <a:gd name="T13" fmla="*/ 0 h 627"/>
                <a:gd name="T14" fmla="*/ 303 w 1098"/>
                <a:gd name="T15" fmla="*/ 390 h 627"/>
                <a:gd name="T16" fmla="*/ 287 w 1098"/>
                <a:gd name="T17" fmla="*/ 407 h 627"/>
                <a:gd name="T18" fmla="*/ 266 w 1098"/>
                <a:gd name="T19" fmla="*/ 399 h 627"/>
                <a:gd name="T20" fmla="*/ 0 w 1098"/>
                <a:gd name="T21" fmla="*/ 24 h 627"/>
                <a:gd name="T22" fmla="*/ 178 w 1098"/>
                <a:gd name="T23" fmla="*/ 627 h 627"/>
                <a:gd name="T24" fmla="*/ 919 w 1098"/>
                <a:gd name="T25" fmla="*/ 627 h 627"/>
                <a:gd name="T26" fmla="*/ 1098 w 1098"/>
                <a:gd name="T27" fmla="*/ 23 h 627"/>
                <a:gd name="T28" fmla="*/ 832 w 1098"/>
                <a:gd name="T29" fmla="*/ 399 h 627"/>
                <a:gd name="T30" fmla="*/ 810 w 1098"/>
                <a:gd name="T31" fmla="*/ 407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8" h="627">
                  <a:moveTo>
                    <a:pt x="810" y="407"/>
                  </a:moveTo>
                  <a:cubicBezTo>
                    <a:pt x="802" y="405"/>
                    <a:pt x="796" y="398"/>
                    <a:pt x="795" y="390"/>
                  </a:cubicBezTo>
                  <a:cubicBezTo>
                    <a:pt x="733" y="0"/>
                    <a:pt x="733" y="0"/>
                    <a:pt x="733" y="0"/>
                  </a:cubicBezTo>
                  <a:cubicBezTo>
                    <a:pt x="567" y="383"/>
                    <a:pt x="567" y="383"/>
                    <a:pt x="567" y="383"/>
                  </a:cubicBezTo>
                  <a:cubicBezTo>
                    <a:pt x="564" y="390"/>
                    <a:pt x="557" y="395"/>
                    <a:pt x="549" y="395"/>
                  </a:cubicBezTo>
                  <a:cubicBezTo>
                    <a:pt x="541" y="395"/>
                    <a:pt x="533" y="390"/>
                    <a:pt x="530" y="383"/>
                  </a:cubicBezTo>
                  <a:cubicBezTo>
                    <a:pt x="365" y="0"/>
                    <a:pt x="365" y="0"/>
                    <a:pt x="365" y="0"/>
                  </a:cubicBezTo>
                  <a:cubicBezTo>
                    <a:pt x="303" y="390"/>
                    <a:pt x="303" y="390"/>
                    <a:pt x="303" y="390"/>
                  </a:cubicBezTo>
                  <a:cubicBezTo>
                    <a:pt x="301" y="398"/>
                    <a:pt x="295" y="405"/>
                    <a:pt x="287" y="407"/>
                  </a:cubicBezTo>
                  <a:cubicBezTo>
                    <a:pt x="279" y="409"/>
                    <a:pt x="271" y="405"/>
                    <a:pt x="266" y="399"/>
                  </a:cubicBezTo>
                  <a:cubicBezTo>
                    <a:pt x="0" y="24"/>
                    <a:pt x="0" y="24"/>
                    <a:pt x="0" y="24"/>
                  </a:cubicBezTo>
                  <a:cubicBezTo>
                    <a:pt x="178" y="627"/>
                    <a:pt x="178" y="627"/>
                    <a:pt x="178" y="627"/>
                  </a:cubicBezTo>
                  <a:cubicBezTo>
                    <a:pt x="919" y="627"/>
                    <a:pt x="919" y="627"/>
                    <a:pt x="919" y="627"/>
                  </a:cubicBezTo>
                  <a:cubicBezTo>
                    <a:pt x="1098" y="23"/>
                    <a:pt x="1098" y="23"/>
                    <a:pt x="1098" y="23"/>
                  </a:cubicBezTo>
                  <a:cubicBezTo>
                    <a:pt x="832" y="399"/>
                    <a:pt x="832" y="399"/>
                    <a:pt x="832" y="399"/>
                  </a:cubicBezTo>
                  <a:cubicBezTo>
                    <a:pt x="827" y="405"/>
                    <a:pt x="819" y="409"/>
                    <a:pt x="810" y="4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grpSp>
      <p:sp>
        <p:nvSpPr>
          <p:cNvPr id="48" name="Rectangle 17">
            <a:extLst>
              <a:ext uri="{FF2B5EF4-FFF2-40B4-BE49-F238E27FC236}">
                <a16:creationId xmlns:a16="http://schemas.microsoft.com/office/drawing/2014/main" id="{8C5CC52A-8248-4FBF-B93E-7B37BC9AE875}"/>
              </a:ext>
            </a:extLst>
          </p:cNvPr>
          <p:cNvSpPr/>
          <p:nvPr/>
        </p:nvSpPr>
        <p:spPr bwMode="auto">
          <a:xfrm>
            <a:off x="476634" y="1966357"/>
            <a:ext cx="5299453" cy="329818"/>
          </a:xfrm>
          <a:prstGeom prst="rect">
            <a:avLst/>
          </a:prstGeom>
          <a:no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51435" tIns="20250" rIns="51435" bIns="25718" numCol="1" rtlCol="0" anchor="t" anchorCtr="0" compatLnSpc="1">
            <a:prstTxWarp prst="textNoShape">
              <a:avLst/>
            </a:prstTxWarp>
          </a:bodyPr>
          <a:lstStyle/>
          <a:p>
            <a:pPr defTabSz="586681" fontAlgn="base">
              <a:lnSpc>
                <a:spcPct val="115000"/>
              </a:lnSpc>
              <a:spcBef>
                <a:spcPct val="0"/>
              </a:spcBef>
              <a:spcAft>
                <a:spcPct val="0"/>
              </a:spcAft>
            </a:pPr>
            <a:r>
              <a:rPr lang="en-IE" sz="1600" b="1" noProof="0">
                <a:solidFill>
                  <a:srgbClr val="19616F"/>
                </a:solidFill>
                <a:latin typeface="Montserrat"/>
              </a:rPr>
              <a:t>STRATEGIES FOR REWARDING &amp; CELEBRATING</a:t>
            </a:r>
          </a:p>
          <a:p>
            <a:pPr defTabSz="586681" fontAlgn="base">
              <a:lnSpc>
                <a:spcPct val="115000"/>
              </a:lnSpc>
              <a:spcBef>
                <a:spcPct val="0"/>
              </a:spcBef>
              <a:spcAft>
                <a:spcPct val="0"/>
              </a:spcAft>
            </a:pPr>
            <a:r>
              <a:rPr lang="en-IE" sz="1100" noProof="0">
                <a:solidFill>
                  <a:srgbClr val="7B7B80"/>
                </a:solidFill>
                <a:latin typeface="Montserrat"/>
              </a:rPr>
              <a:t>How and when should we rewarding participants? And celebrating?</a:t>
            </a:r>
            <a:endParaRPr lang="en-IE" sz="1100" b="1" noProof="0">
              <a:solidFill>
                <a:srgbClr val="19616F"/>
              </a:solidFill>
              <a:latin typeface="Montserrat"/>
            </a:endParaRPr>
          </a:p>
        </p:txBody>
      </p:sp>
      <p:sp>
        <p:nvSpPr>
          <p:cNvPr id="33" name="Rectangle 17">
            <a:extLst>
              <a:ext uri="{FF2B5EF4-FFF2-40B4-BE49-F238E27FC236}">
                <a16:creationId xmlns:a16="http://schemas.microsoft.com/office/drawing/2014/main" id="{F2FC8EC9-3654-404F-B87D-8028A48EAEC4}"/>
              </a:ext>
            </a:extLst>
          </p:cNvPr>
          <p:cNvSpPr/>
          <p:nvPr/>
        </p:nvSpPr>
        <p:spPr bwMode="auto">
          <a:xfrm>
            <a:off x="686627" y="1071381"/>
            <a:ext cx="5930134" cy="736595"/>
          </a:xfrm>
          <a:prstGeom prst="rect">
            <a:avLst/>
          </a:prstGeom>
          <a:solidFill>
            <a:schemeClr val="bg1"/>
          </a:solidFill>
          <a:ln>
            <a:solidFill>
              <a:srgbClr val="99DDEB"/>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51435" tIns="20250" rIns="51435" bIns="25718" numCol="1" rtlCol="0" anchor="t" anchorCtr="0" compatLnSpc="1">
            <a:prstTxWarp prst="textNoShape">
              <a:avLst/>
            </a:prstTxWarp>
          </a:bodyPr>
          <a:lstStyle/>
          <a:p>
            <a:pPr algn="ctr" defTabSz="586681" fontAlgn="base">
              <a:lnSpc>
                <a:spcPct val="115000"/>
              </a:lnSpc>
              <a:spcBef>
                <a:spcPct val="0"/>
              </a:spcBef>
              <a:spcAft>
                <a:spcPct val="0"/>
              </a:spcAft>
            </a:pPr>
            <a:r>
              <a:rPr lang="en-IE" sz="1100" noProof="0">
                <a:solidFill>
                  <a:srgbClr val="56B5D1"/>
                </a:solidFill>
                <a:latin typeface="Montserrat"/>
              </a:rPr>
              <a:t>Management phase where the internal action procedure is determined. The main decisions to be taken concern about the legal actions, the supporting tools and methods as well as the rewarding planning</a:t>
            </a:r>
            <a:endParaRPr lang="en-US"/>
          </a:p>
          <a:p>
            <a:pPr algn="ctr" defTabSz="586681" fontAlgn="base">
              <a:lnSpc>
                <a:spcPct val="115000"/>
              </a:lnSpc>
              <a:spcBef>
                <a:spcPct val="0"/>
              </a:spcBef>
              <a:spcAft>
                <a:spcPct val="0"/>
              </a:spcAft>
            </a:pPr>
            <a:endParaRPr lang="en-IE" sz="1013" b="1" noProof="0">
              <a:solidFill>
                <a:srgbClr val="56B5D1"/>
              </a:solidFill>
            </a:endParaRPr>
          </a:p>
        </p:txBody>
      </p:sp>
    </p:spTree>
    <p:extLst>
      <p:ext uri="{BB962C8B-B14F-4D97-AF65-F5344CB8AC3E}">
        <p14:creationId xmlns:p14="http://schemas.microsoft.com/office/powerpoint/2010/main" val="1858693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1">
            <a:extLst>
              <a:ext uri="{FF2B5EF4-FFF2-40B4-BE49-F238E27FC236}">
                <a16:creationId xmlns:a16="http://schemas.microsoft.com/office/drawing/2014/main" id="{A65647A2-BB0D-8880-054B-B16CDDF678EE}"/>
              </a:ext>
            </a:extLst>
          </p:cNvPr>
          <p:cNvGrpSpPr/>
          <p:nvPr/>
        </p:nvGrpSpPr>
        <p:grpSpPr bwMode="gray">
          <a:xfrm>
            <a:off x="478225" y="4361311"/>
            <a:ext cx="2564659" cy="1131768"/>
            <a:chOff x="478225" y="2035433"/>
            <a:chExt cx="2564659" cy="1267344"/>
          </a:xfrm>
        </p:grpSpPr>
        <p:sp>
          <p:nvSpPr>
            <p:cNvPr id="17" name="TextBox 38">
              <a:extLst>
                <a:ext uri="{FF2B5EF4-FFF2-40B4-BE49-F238E27FC236}">
                  <a16:creationId xmlns:a16="http://schemas.microsoft.com/office/drawing/2014/main" id="{C8A91456-BD4A-3F0D-73C5-22C6E808E84C}"/>
                </a:ext>
              </a:extLst>
            </p:cNvPr>
            <p:cNvSpPr txBox="1"/>
            <p:nvPr/>
          </p:nvSpPr>
          <p:spPr bwMode="gray">
            <a:xfrm>
              <a:off x="478225" y="2035433"/>
              <a:ext cx="2564659" cy="312714"/>
            </a:xfrm>
            <a:prstGeom prst="rect">
              <a:avLst/>
            </a:prstGeom>
            <a:solidFill>
              <a:schemeClr val="tx2"/>
            </a:solidFill>
            <a:ln w="9525">
              <a:solidFill>
                <a:schemeClr val="tx2"/>
              </a:solidFill>
            </a:ln>
          </p:spPr>
          <p:txBody>
            <a:bodyPr wrap="square" t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0"/>
                </a:spcBef>
                <a:defRPr sz="2700">
                  <a:solidFill>
                    <a:srgbClr val="424242"/>
                  </a:solidFill>
                  <a:latin typeface="Calibri"/>
                  <a:ea typeface="Calibri"/>
                  <a:cs typeface="Calibri"/>
                  <a:sym typeface="Calibri"/>
                </a:defRPr>
              </a:pPr>
              <a:r>
                <a:rPr lang="en-IE" sz="1200" b="1" noProof="0">
                  <a:solidFill>
                    <a:schemeClr val="bg1"/>
                  </a:solidFill>
                  <a:latin typeface="Montserrat"/>
                </a:rPr>
                <a:t>With whom – stakeholders</a:t>
              </a:r>
            </a:p>
          </p:txBody>
        </p:sp>
        <p:sp>
          <p:nvSpPr>
            <p:cNvPr id="18" name="TextBox 39">
              <a:extLst>
                <a:ext uri="{FF2B5EF4-FFF2-40B4-BE49-F238E27FC236}">
                  <a16:creationId xmlns:a16="http://schemas.microsoft.com/office/drawing/2014/main" id="{ED3596AB-8104-22D1-0DC7-695B9030DF6A}"/>
                </a:ext>
              </a:extLst>
            </p:cNvPr>
            <p:cNvSpPr txBox="1"/>
            <p:nvPr/>
          </p:nvSpPr>
          <p:spPr bwMode="gray">
            <a:xfrm>
              <a:off x="478225" y="2348147"/>
              <a:ext cx="2564659" cy="954630"/>
            </a:xfrm>
            <a:prstGeom prst="rect">
              <a:avLst/>
            </a:prstGeom>
            <a:noFill/>
            <a:ln w="9525">
              <a:solidFill>
                <a:schemeClr val="tx2"/>
              </a:solidFill>
            </a:ln>
          </p:spPr>
          <p:txBody>
            <a:bodyPr wrap="square" lIns="91440" tIns="90000" rIns="91440" bIns="4680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0"/>
                </a:spcBef>
                <a:defRPr sz="2700">
                  <a:solidFill>
                    <a:srgbClr val="424242"/>
                  </a:solidFill>
                  <a:latin typeface="Calibri"/>
                  <a:ea typeface="Calibri"/>
                  <a:cs typeface="Calibri"/>
                  <a:sym typeface="Calibri"/>
                </a:defRPr>
              </a:pPr>
              <a:r>
                <a:rPr lang="en-IE" sz="1100" noProof="0">
                  <a:latin typeface="Montserrat"/>
                </a:rPr>
                <a:t>Who does the CCLL wants to involve in the plan elaboration?</a:t>
              </a:r>
            </a:p>
          </p:txBody>
        </p:sp>
      </p:grpSp>
      <p:grpSp>
        <p:nvGrpSpPr>
          <p:cNvPr id="6" name="Group 23">
            <a:extLst>
              <a:ext uri="{FF2B5EF4-FFF2-40B4-BE49-F238E27FC236}">
                <a16:creationId xmlns:a16="http://schemas.microsoft.com/office/drawing/2014/main" id="{2D83BD68-6057-44AB-8A8C-501E7EFCCBEF}"/>
              </a:ext>
            </a:extLst>
          </p:cNvPr>
          <p:cNvGrpSpPr/>
          <p:nvPr/>
        </p:nvGrpSpPr>
        <p:grpSpPr bwMode="gray">
          <a:xfrm>
            <a:off x="3530136" y="4361311"/>
            <a:ext cx="2564663" cy="1131768"/>
            <a:chOff x="3530136" y="2035433"/>
            <a:chExt cx="2564663" cy="1267344"/>
          </a:xfrm>
        </p:grpSpPr>
        <p:sp>
          <p:nvSpPr>
            <p:cNvPr id="15" name="TextBox 34">
              <a:extLst>
                <a:ext uri="{FF2B5EF4-FFF2-40B4-BE49-F238E27FC236}">
                  <a16:creationId xmlns:a16="http://schemas.microsoft.com/office/drawing/2014/main" id="{EFBCE837-F4CE-0DDD-3ED7-8B1444DD7DF2}"/>
                </a:ext>
              </a:extLst>
            </p:cNvPr>
            <p:cNvSpPr txBox="1"/>
            <p:nvPr/>
          </p:nvSpPr>
          <p:spPr bwMode="gray">
            <a:xfrm>
              <a:off x="3530136" y="2035433"/>
              <a:ext cx="2564663" cy="312714"/>
            </a:xfrm>
            <a:prstGeom prst="rect">
              <a:avLst/>
            </a:prstGeom>
            <a:solidFill>
              <a:schemeClr val="tx2"/>
            </a:solidFill>
            <a:ln w="9525">
              <a:solidFill>
                <a:schemeClr val="tx2"/>
              </a:solidFill>
            </a:ln>
          </p:spPr>
          <p:txBody>
            <a:bodyPr wrap="square" t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0"/>
                </a:spcBef>
                <a:defRPr sz="2700">
                  <a:solidFill>
                    <a:srgbClr val="424242"/>
                  </a:solidFill>
                  <a:latin typeface="Calibri"/>
                  <a:ea typeface="Calibri"/>
                  <a:cs typeface="Calibri"/>
                  <a:sym typeface="Calibri"/>
                </a:defRPr>
              </a:pPr>
              <a:r>
                <a:rPr lang="en-IE" sz="1200" b="1" noProof="0">
                  <a:solidFill>
                    <a:schemeClr val="bg1"/>
                  </a:solidFill>
                  <a:latin typeface="Montserrat"/>
                </a:rPr>
                <a:t>How – next steps</a:t>
              </a:r>
            </a:p>
          </p:txBody>
        </p:sp>
        <p:sp>
          <p:nvSpPr>
            <p:cNvPr id="16" name="TextBox 35">
              <a:extLst>
                <a:ext uri="{FF2B5EF4-FFF2-40B4-BE49-F238E27FC236}">
                  <a16:creationId xmlns:a16="http://schemas.microsoft.com/office/drawing/2014/main" id="{1FCFF7E7-17E0-FBBE-2AEC-AB1F9ED79CFA}"/>
                </a:ext>
              </a:extLst>
            </p:cNvPr>
            <p:cNvSpPr txBox="1"/>
            <p:nvPr/>
          </p:nvSpPr>
          <p:spPr bwMode="gray">
            <a:xfrm>
              <a:off x="3530136" y="2348147"/>
              <a:ext cx="2564663" cy="954630"/>
            </a:xfrm>
            <a:prstGeom prst="rect">
              <a:avLst/>
            </a:prstGeom>
            <a:noFill/>
            <a:ln w="9525">
              <a:solidFill>
                <a:schemeClr val="tx2"/>
              </a:solidFill>
            </a:ln>
          </p:spPr>
          <p:txBody>
            <a:bodyPr wrap="square" lIns="91440" tIns="90000" rIns="91440" bIns="4680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0"/>
                </a:spcBef>
                <a:defRPr sz="2700">
                  <a:solidFill>
                    <a:srgbClr val="424242"/>
                  </a:solidFill>
                  <a:latin typeface="Calibri"/>
                  <a:ea typeface="Calibri"/>
                  <a:cs typeface="Calibri"/>
                  <a:sym typeface="Calibri"/>
                </a:defRPr>
              </a:pPr>
              <a:r>
                <a:rPr lang="en-IE" sz="1100" noProof="0">
                  <a:latin typeface="Montserrat"/>
                </a:rPr>
                <a:t>What is the desired timeline and next steps for the plan development?</a:t>
              </a:r>
            </a:p>
          </p:txBody>
        </p:sp>
      </p:grpSp>
      <p:grpSp>
        <p:nvGrpSpPr>
          <p:cNvPr id="7" name="Group 24">
            <a:extLst>
              <a:ext uri="{FF2B5EF4-FFF2-40B4-BE49-F238E27FC236}">
                <a16:creationId xmlns:a16="http://schemas.microsoft.com/office/drawing/2014/main" id="{8B5CE051-3D4F-5EC0-D87C-08D1A96B4584}"/>
              </a:ext>
            </a:extLst>
          </p:cNvPr>
          <p:cNvGrpSpPr/>
          <p:nvPr/>
        </p:nvGrpSpPr>
        <p:grpSpPr bwMode="gray">
          <a:xfrm>
            <a:off x="478225" y="5770878"/>
            <a:ext cx="5616575" cy="1298461"/>
            <a:chOff x="478225" y="3445000"/>
            <a:chExt cx="1800000" cy="1454005"/>
          </a:xfrm>
        </p:grpSpPr>
        <p:sp>
          <p:nvSpPr>
            <p:cNvPr id="13" name="TextBox 32">
              <a:extLst>
                <a:ext uri="{FF2B5EF4-FFF2-40B4-BE49-F238E27FC236}">
                  <a16:creationId xmlns:a16="http://schemas.microsoft.com/office/drawing/2014/main" id="{093066D9-5999-F5F3-12EB-8EF431D0BEE1}"/>
                </a:ext>
              </a:extLst>
            </p:cNvPr>
            <p:cNvSpPr txBox="1"/>
            <p:nvPr/>
          </p:nvSpPr>
          <p:spPr bwMode="gray">
            <a:xfrm>
              <a:off x="478225" y="3445000"/>
              <a:ext cx="1800000" cy="312714"/>
            </a:xfrm>
            <a:prstGeom prst="rect">
              <a:avLst/>
            </a:prstGeom>
            <a:solidFill>
              <a:srgbClr val="00ABCD"/>
            </a:solidFill>
            <a:ln w="9525">
              <a:solidFill>
                <a:schemeClr val="accent1"/>
              </a:solidFill>
            </a:ln>
          </p:spPr>
          <p:txBody>
            <a:bodyPr wrap="square" t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IE" sz="1400" noProof="0">
                  <a:solidFill>
                    <a:schemeClr val="bg1"/>
                  </a:solidFill>
                  <a:latin typeface="Montserrat"/>
                </a:rPr>
                <a:t>Stakeholders (examples)</a:t>
              </a:r>
            </a:p>
          </p:txBody>
        </p:sp>
        <p:sp>
          <p:nvSpPr>
            <p:cNvPr id="14" name="TextBox 33">
              <a:extLst>
                <a:ext uri="{FF2B5EF4-FFF2-40B4-BE49-F238E27FC236}">
                  <a16:creationId xmlns:a16="http://schemas.microsoft.com/office/drawing/2014/main" id="{6AF94013-9208-6FFB-0191-BF950633A50B}"/>
                </a:ext>
              </a:extLst>
            </p:cNvPr>
            <p:cNvSpPr txBox="1"/>
            <p:nvPr/>
          </p:nvSpPr>
          <p:spPr bwMode="gray">
            <a:xfrm>
              <a:off x="478225" y="3757713"/>
              <a:ext cx="1800000" cy="1141292"/>
            </a:xfrm>
            <a:prstGeom prst="rect">
              <a:avLst/>
            </a:prstGeom>
            <a:noFill/>
            <a:ln w="9525">
              <a:solidFill>
                <a:schemeClr val="bg2">
                  <a:lumMod val="75000"/>
                </a:schemeClr>
              </a:solidFill>
            </a:ln>
          </p:spPr>
          <p:txBody>
            <a:bodyPr wrap="square" lIns="91440" tIns="90000" rIns="91440" bIns="4680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43510" indent="-143510" algn="l">
                <a:lnSpc>
                  <a:spcPct val="90000"/>
                </a:lnSpc>
                <a:buFont typeface="Arial" panose="020B0604020202020204" pitchFamily="34" charset="0"/>
                <a:buChar char="•"/>
              </a:pPr>
              <a:r>
                <a:rPr lang="en-IE" sz="1100" noProof="0" dirty="0">
                  <a:solidFill>
                    <a:schemeClr val="bg1">
                      <a:lumMod val="50000"/>
                    </a:schemeClr>
                  </a:solidFill>
                  <a:latin typeface="Montserrat Light"/>
                </a:rPr>
                <a:t>Only the CCLL team</a:t>
              </a:r>
            </a:p>
            <a:p>
              <a:pPr marL="143510" indent="-143510" algn="l">
                <a:lnSpc>
                  <a:spcPct val="90000"/>
                </a:lnSpc>
                <a:buFont typeface="Arial" panose="020B0604020202020204" pitchFamily="34" charset="0"/>
                <a:buChar char="•"/>
              </a:pPr>
              <a:r>
                <a:rPr lang="en-IE" sz="1100" noProof="0" dirty="0">
                  <a:solidFill>
                    <a:schemeClr val="bg1">
                      <a:lumMod val="50000"/>
                    </a:schemeClr>
                  </a:solidFill>
                  <a:latin typeface="Montserrat Light"/>
                </a:rPr>
                <a:t>SCORE partners – from which WPs?</a:t>
              </a:r>
            </a:p>
            <a:p>
              <a:pPr marL="143510" indent="-143510" algn="l">
                <a:lnSpc>
                  <a:spcPct val="90000"/>
                </a:lnSpc>
                <a:buFont typeface="Arial" panose="020B0604020202020204" pitchFamily="34" charset="0"/>
                <a:buChar char="•"/>
              </a:pPr>
              <a:r>
                <a:rPr lang="en-IE" sz="1100" noProof="0" dirty="0">
                  <a:solidFill>
                    <a:schemeClr val="bg1">
                      <a:lumMod val="50000"/>
                    </a:schemeClr>
                  </a:solidFill>
                  <a:latin typeface="Montserrat Light"/>
                </a:rPr>
                <a:t>Local experts</a:t>
              </a:r>
            </a:p>
            <a:p>
              <a:pPr marL="143510" indent="-143510" algn="l">
                <a:lnSpc>
                  <a:spcPct val="90000"/>
                </a:lnSpc>
                <a:buFont typeface="Arial" panose="020B0604020202020204" pitchFamily="34" charset="0"/>
                <a:buChar char="•"/>
              </a:pPr>
              <a:r>
                <a:rPr lang="en-IE" sz="1100" noProof="0" dirty="0">
                  <a:solidFill>
                    <a:schemeClr val="bg1">
                      <a:lumMod val="50000"/>
                    </a:schemeClr>
                  </a:solidFill>
                  <a:latin typeface="Montserrat Light"/>
                </a:rPr>
                <a:t>Government authorities – which level(s) and department(s)?</a:t>
              </a:r>
            </a:p>
            <a:p>
              <a:pPr marL="143510" indent="-143510" algn="l">
                <a:lnSpc>
                  <a:spcPct val="90000"/>
                </a:lnSpc>
                <a:buFont typeface="Arial" panose="020B0604020202020204" pitchFamily="34" charset="0"/>
                <a:buChar char="•"/>
              </a:pPr>
              <a:r>
                <a:rPr lang="en-IE" sz="1100" noProof="0" dirty="0">
                  <a:solidFill>
                    <a:schemeClr val="bg1">
                      <a:lumMod val="50000"/>
                    </a:schemeClr>
                  </a:solidFill>
                  <a:latin typeface="Montserrat Light"/>
                </a:rPr>
                <a:t>Civil society organisations?</a:t>
              </a:r>
            </a:p>
            <a:p>
              <a:pPr marL="143510" indent="-143510" algn="l">
                <a:lnSpc>
                  <a:spcPct val="90000"/>
                </a:lnSpc>
                <a:buFont typeface="Arial" panose="020B0604020202020204" pitchFamily="34" charset="0"/>
                <a:buChar char="•"/>
              </a:pPr>
              <a:r>
                <a:rPr lang="en-IE" sz="1100" noProof="0" dirty="0">
                  <a:solidFill>
                    <a:schemeClr val="bg1">
                      <a:lumMod val="50000"/>
                    </a:schemeClr>
                  </a:solidFill>
                  <a:latin typeface="Montserrat Light"/>
                </a:rPr>
                <a:t>Private companies – which sector(s)?</a:t>
              </a:r>
            </a:p>
          </p:txBody>
        </p:sp>
      </p:grpSp>
      <p:grpSp>
        <p:nvGrpSpPr>
          <p:cNvPr id="8" name="Group 25">
            <a:extLst>
              <a:ext uri="{FF2B5EF4-FFF2-40B4-BE49-F238E27FC236}">
                <a16:creationId xmlns:a16="http://schemas.microsoft.com/office/drawing/2014/main" id="{EF73F3DF-DDE6-C8DF-D42A-F4B8A36FB87A}"/>
              </a:ext>
            </a:extLst>
          </p:cNvPr>
          <p:cNvGrpSpPr/>
          <p:nvPr/>
        </p:nvGrpSpPr>
        <p:grpSpPr bwMode="gray">
          <a:xfrm>
            <a:off x="478224" y="7180445"/>
            <a:ext cx="5616575" cy="1131769"/>
            <a:chOff x="478224" y="4854567"/>
            <a:chExt cx="1800000" cy="1267345"/>
          </a:xfrm>
        </p:grpSpPr>
        <p:sp>
          <p:nvSpPr>
            <p:cNvPr id="11" name="TextBox 30">
              <a:extLst>
                <a:ext uri="{FF2B5EF4-FFF2-40B4-BE49-F238E27FC236}">
                  <a16:creationId xmlns:a16="http://schemas.microsoft.com/office/drawing/2014/main" id="{E938424C-35A2-CFFF-87D0-2FAF475E4637}"/>
                </a:ext>
              </a:extLst>
            </p:cNvPr>
            <p:cNvSpPr txBox="1"/>
            <p:nvPr/>
          </p:nvSpPr>
          <p:spPr bwMode="gray">
            <a:xfrm>
              <a:off x="478224" y="4854567"/>
              <a:ext cx="1800000" cy="312714"/>
            </a:xfrm>
            <a:prstGeom prst="rect">
              <a:avLst/>
            </a:prstGeom>
            <a:solidFill>
              <a:srgbClr val="64B7D2">
                <a:alpha val="52941"/>
              </a:srgbClr>
            </a:solidFill>
            <a:ln w="9525">
              <a:solidFill>
                <a:schemeClr val="tx2">
                  <a:lumMod val="10000"/>
                  <a:lumOff val="90000"/>
                </a:schemeClr>
              </a:solidFill>
            </a:ln>
          </p:spPr>
          <p:txBody>
            <a:bodyPr wrap="square" t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IE" sz="1400" noProof="0">
                  <a:solidFill>
                    <a:schemeClr val="bg1"/>
                  </a:solidFill>
                  <a:latin typeface="Montserrat"/>
                </a:rPr>
                <a:t>Next steps (examples)</a:t>
              </a:r>
            </a:p>
          </p:txBody>
        </p:sp>
        <p:sp>
          <p:nvSpPr>
            <p:cNvPr id="12" name="TextBox 31">
              <a:extLst>
                <a:ext uri="{FF2B5EF4-FFF2-40B4-BE49-F238E27FC236}">
                  <a16:creationId xmlns:a16="http://schemas.microsoft.com/office/drawing/2014/main" id="{F43824CD-8039-7C3B-31C1-46BC9BBC71D4}"/>
                </a:ext>
              </a:extLst>
            </p:cNvPr>
            <p:cNvSpPr txBox="1"/>
            <p:nvPr/>
          </p:nvSpPr>
          <p:spPr bwMode="gray">
            <a:xfrm>
              <a:off x="478224" y="5167282"/>
              <a:ext cx="1800000" cy="954630"/>
            </a:xfrm>
            <a:prstGeom prst="rect">
              <a:avLst/>
            </a:prstGeom>
            <a:noFill/>
            <a:ln w="9525">
              <a:solidFill>
                <a:srgbClr val="ACDBE6"/>
              </a:solidFill>
            </a:ln>
          </p:spPr>
          <p:txBody>
            <a:bodyPr wrap="square" lIns="91440" tIns="90000" rIns="91440" bIns="4680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43510" indent="-143510" algn="l">
                <a:lnSpc>
                  <a:spcPct val="90000"/>
                </a:lnSpc>
                <a:buFont typeface="Arial" panose="020B0604020202020204" pitchFamily="34" charset="0"/>
                <a:buChar char="•"/>
              </a:pPr>
              <a:r>
                <a:rPr lang="en-IE" sz="1100" noProof="0" dirty="0">
                  <a:solidFill>
                    <a:schemeClr val="bg1">
                      <a:lumMod val="50000"/>
                    </a:schemeClr>
                  </a:solidFill>
                  <a:latin typeface="Montserrat Light"/>
                </a:rPr>
                <a:t>Communication strategy</a:t>
              </a:r>
            </a:p>
            <a:p>
              <a:pPr marL="143510" indent="-143510" algn="l">
                <a:lnSpc>
                  <a:spcPct val="90000"/>
                </a:lnSpc>
                <a:buFont typeface="Arial" panose="020B0604020202020204" pitchFamily="34" charset="0"/>
                <a:buChar char="•"/>
              </a:pPr>
              <a:r>
                <a:rPr lang="en-IE" sz="1100" noProof="0" dirty="0">
                  <a:solidFill>
                    <a:schemeClr val="bg1">
                      <a:lumMod val="50000"/>
                    </a:schemeClr>
                  </a:solidFill>
                  <a:latin typeface="Montserrat Light"/>
                </a:rPr>
                <a:t>Stakeholder engagement plan</a:t>
              </a:r>
            </a:p>
            <a:p>
              <a:pPr marL="143510" indent="-143510" algn="l">
                <a:lnSpc>
                  <a:spcPct val="90000"/>
                </a:lnSpc>
                <a:buFont typeface="Arial" panose="020B0604020202020204" pitchFamily="34" charset="0"/>
                <a:buChar char="•"/>
              </a:pPr>
              <a:r>
                <a:rPr lang="en-IE" sz="1100" noProof="0" dirty="0">
                  <a:solidFill>
                    <a:schemeClr val="bg1">
                      <a:lumMod val="50000"/>
                    </a:schemeClr>
                  </a:solidFill>
                  <a:latin typeface="Montserrat Light"/>
                </a:rPr>
                <a:t>Dissemination activities</a:t>
              </a:r>
            </a:p>
            <a:p>
              <a:pPr marL="143510" indent="-143510" algn="l">
                <a:lnSpc>
                  <a:spcPct val="90000"/>
                </a:lnSpc>
                <a:buFont typeface="Arial" panose="020B0604020202020204" pitchFamily="34" charset="0"/>
                <a:buChar char="•"/>
              </a:pPr>
              <a:r>
                <a:rPr lang="en-IE" sz="1100" noProof="0" dirty="0">
                  <a:solidFill>
                    <a:schemeClr val="bg1">
                      <a:lumMod val="50000"/>
                    </a:schemeClr>
                  </a:solidFill>
                  <a:latin typeface="Montserrat Light"/>
                </a:rPr>
                <a:t>Timeline</a:t>
              </a:r>
            </a:p>
            <a:p>
              <a:pPr marL="143510" indent="-143510" algn="l">
                <a:lnSpc>
                  <a:spcPct val="90000"/>
                </a:lnSpc>
                <a:buFont typeface="Arial" panose="020B0604020202020204" pitchFamily="34" charset="0"/>
                <a:buChar char="•"/>
              </a:pPr>
              <a:endParaRPr lang="en-IE" sz="1100" noProof="0">
                <a:solidFill>
                  <a:schemeClr val="bg1">
                    <a:lumMod val="50000"/>
                  </a:schemeClr>
                </a:solidFill>
                <a:latin typeface="Montserrat"/>
              </a:endParaRPr>
            </a:p>
          </p:txBody>
        </p:sp>
      </p:grpSp>
      <p:sp>
        <p:nvSpPr>
          <p:cNvPr id="9" name="Isosceles Triangle 26">
            <a:extLst>
              <a:ext uri="{FF2B5EF4-FFF2-40B4-BE49-F238E27FC236}">
                <a16:creationId xmlns:a16="http://schemas.microsoft.com/office/drawing/2014/main" id="{4966E25D-3840-0286-3560-02CD5147BE06}"/>
              </a:ext>
            </a:extLst>
          </p:cNvPr>
          <p:cNvSpPr/>
          <p:nvPr/>
        </p:nvSpPr>
        <p:spPr bwMode="gray">
          <a:xfrm rot="10800000">
            <a:off x="1516929" y="5493079"/>
            <a:ext cx="487250" cy="109167"/>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noProof="0">
              <a:latin typeface="Montserrat"/>
            </a:endParaRPr>
          </a:p>
        </p:txBody>
      </p:sp>
      <p:sp>
        <p:nvSpPr>
          <p:cNvPr id="10" name="Isosceles Triangle 27">
            <a:extLst>
              <a:ext uri="{FF2B5EF4-FFF2-40B4-BE49-F238E27FC236}">
                <a16:creationId xmlns:a16="http://schemas.microsoft.com/office/drawing/2014/main" id="{72B1E247-E348-538E-74D5-FD125742F8DD}"/>
              </a:ext>
            </a:extLst>
          </p:cNvPr>
          <p:cNvSpPr/>
          <p:nvPr/>
        </p:nvSpPr>
        <p:spPr bwMode="gray">
          <a:xfrm rot="10800000">
            <a:off x="4568842" y="5493079"/>
            <a:ext cx="487250" cy="109167"/>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noProof="0">
              <a:latin typeface="Montserrat"/>
            </a:endParaRPr>
          </a:p>
        </p:txBody>
      </p:sp>
      <p:sp>
        <p:nvSpPr>
          <p:cNvPr id="20" name="Flecha: cheurón 19">
            <a:extLst>
              <a:ext uri="{FF2B5EF4-FFF2-40B4-BE49-F238E27FC236}">
                <a16:creationId xmlns:a16="http://schemas.microsoft.com/office/drawing/2014/main" id="{1AFDCD71-D509-4558-AE79-929FC167DCD0}"/>
              </a:ext>
            </a:extLst>
          </p:cNvPr>
          <p:cNvSpPr/>
          <p:nvPr/>
        </p:nvSpPr>
        <p:spPr>
          <a:xfrm>
            <a:off x="657656" y="943022"/>
            <a:ext cx="6008041" cy="200463"/>
          </a:xfrm>
          <a:prstGeom prst="chevron">
            <a:avLst/>
          </a:prstGeom>
          <a:solidFill>
            <a:srgbClr val="99DD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E" sz="900" b="1" noProof="0">
                <a:solidFill>
                  <a:srgbClr val="19616F"/>
                </a:solidFill>
                <a:latin typeface="Montserrat"/>
              </a:rPr>
              <a:t>Launching</a:t>
            </a:r>
            <a:endParaRPr lang="en-IE" noProof="0"/>
          </a:p>
        </p:txBody>
      </p:sp>
      <p:sp>
        <p:nvSpPr>
          <p:cNvPr id="22" name="Rectangle 17">
            <a:extLst>
              <a:ext uri="{FF2B5EF4-FFF2-40B4-BE49-F238E27FC236}">
                <a16:creationId xmlns:a16="http://schemas.microsoft.com/office/drawing/2014/main" id="{F026C94F-416F-5CF9-A7FD-E4495DE170A8}"/>
              </a:ext>
            </a:extLst>
          </p:cNvPr>
          <p:cNvSpPr/>
          <p:nvPr/>
        </p:nvSpPr>
        <p:spPr bwMode="auto">
          <a:xfrm>
            <a:off x="743107" y="1145698"/>
            <a:ext cx="5790656" cy="1106552"/>
          </a:xfrm>
          <a:prstGeom prst="rect">
            <a:avLst/>
          </a:prstGeom>
          <a:solidFill>
            <a:schemeClr val="bg1"/>
          </a:solidFill>
          <a:ln>
            <a:solidFill>
              <a:srgbClr val="99DDEB"/>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51435" tIns="20250" rIns="51435" bIns="25718" numCol="1" rtlCol="0" anchor="t" anchorCtr="0" compatLnSpc="1">
            <a:prstTxWarp prst="textNoShape">
              <a:avLst/>
            </a:prstTxWarp>
          </a:bodyPr>
          <a:lstStyle/>
          <a:p>
            <a:pPr algn="ctr" defTabSz="586681">
              <a:lnSpc>
                <a:spcPct val="114999"/>
              </a:lnSpc>
              <a:spcBef>
                <a:spcPct val="0"/>
              </a:spcBef>
              <a:spcAft>
                <a:spcPct val="0"/>
              </a:spcAft>
            </a:pPr>
            <a:r>
              <a:rPr lang="en-IE" sz="1100" noProof="0">
                <a:solidFill>
                  <a:srgbClr val="56B5D1"/>
                </a:solidFill>
                <a:latin typeface="Montserrat"/>
              </a:rPr>
              <a:t>Launching is defined as a creative and practical activity where the relevant stakeholders are brought together to ideate and co-design the most suitable solution for the identified climatic problems. This activity covers from the ideation (need finding) over co-creation (solution definition) to co-design (creating a proof concept/mock up)</a:t>
            </a:r>
            <a:endParaRPr lang="en-IE" sz="1100" noProof="0"/>
          </a:p>
        </p:txBody>
      </p:sp>
      <p:sp>
        <p:nvSpPr>
          <p:cNvPr id="28" name="CuadroTexto 27">
            <a:extLst>
              <a:ext uri="{FF2B5EF4-FFF2-40B4-BE49-F238E27FC236}">
                <a16:creationId xmlns:a16="http://schemas.microsoft.com/office/drawing/2014/main" id="{A7393DEC-D790-1904-83ED-FE88E397D339}"/>
              </a:ext>
            </a:extLst>
          </p:cNvPr>
          <p:cNvSpPr txBox="1"/>
          <p:nvPr/>
        </p:nvSpPr>
        <p:spPr>
          <a:xfrm>
            <a:off x="276283" y="198745"/>
            <a:ext cx="640360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IE" sz="1400" b="1" noProof="0">
                <a:solidFill>
                  <a:srgbClr val="17406D"/>
                </a:solidFill>
                <a:latin typeface="Montserrat"/>
              </a:rPr>
              <a:t>POP. PHASE 2: IDEATE &amp; CO-DESIGN</a:t>
            </a:r>
          </a:p>
          <a:p>
            <a:endParaRPr lang="en-IE" sz="1400" b="1" noProof="0">
              <a:solidFill>
                <a:srgbClr val="17406D"/>
              </a:solidFill>
              <a:latin typeface="Montserrat"/>
            </a:endParaRPr>
          </a:p>
        </p:txBody>
      </p:sp>
      <p:sp>
        <p:nvSpPr>
          <p:cNvPr id="30" name="Pentagon 44">
            <a:extLst>
              <a:ext uri="{FF2B5EF4-FFF2-40B4-BE49-F238E27FC236}">
                <a16:creationId xmlns:a16="http://schemas.microsoft.com/office/drawing/2014/main" id="{42E89022-27C5-B453-772C-2FC229F22629}"/>
              </a:ext>
            </a:extLst>
          </p:cNvPr>
          <p:cNvSpPr/>
          <p:nvPr/>
        </p:nvSpPr>
        <p:spPr bwMode="gray">
          <a:xfrm>
            <a:off x="4754482" y="3300078"/>
            <a:ext cx="1476000" cy="665162"/>
          </a:xfrm>
          <a:prstGeom prst="homePlate">
            <a:avLst/>
          </a:prstGeom>
          <a:solidFill>
            <a:srgbClr val="64B7D2">
              <a:alpha val="50196"/>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34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ts val="0"/>
              </a:spcBef>
              <a:defRPr sz="2700">
                <a:solidFill>
                  <a:srgbClr val="424242"/>
                </a:solidFill>
                <a:latin typeface="Calibri"/>
                <a:ea typeface="Calibri"/>
                <a:cs typeface="Calibri"/>
                <a:sym typeface="Calibri"/>
              </a:defRPr>
            </a:pPr>
            <a:r>
              <a:rPr lang="en-IE" sz="800" b="1" noProof="0">
                <a:latin typeface="Montserrat"/>
              </a:rPr>
              <a:t>How – next steps</a:t>
            </a:r>
          </a:p>
        </p:txBody>
      </p:sp>
      <p:sp>
        <p:nvSpPr>
          <p:cNvPr id="32" name="Pentagon 40">
            <a:extLst>
              <a:ext uri="{FF2B5EF4-FFF2-40B4-BE49-F238E27FC236}">
                <a16:creationId xmlns:a16="http://schemas.microsoft.com/office/drawing/2014/main" id="{24D7F497-2B51-351E-CBA5-F9459EE3EB99}"/>
              </a:ext>
            </a:extLst>
          </p:cNvPr>
          <p:cNvSpPr/>
          <p:nvPr/>
        </p:nvSpPr>
        <p:spPr bwMode="gray">
          <a:xfrm>
            <a:off x="4005963" y="2608340"/>
            <a:ext cx="904875" cy="615673"/>
          </a:xfrm>
          <a:prstGeom prst="homePlate">
            <a:avLst/>
          </a:prstGeom>
          <a:solidFill>
            <a:srgbClr val="00ABCD">
              <a:alpha val="50980"/>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IE" b="1" noProof="0">
                <a:latin typeface="Montserrat"/>
              </a:rPr>
              <a:t>04</a:t>
            </a:r>
          </a:p>
        </p:txBody>
      </p:sp>
      <p:sp>
        <p:nvSpPr>
          <p:cNvPr id="34" name="Title 1">
            <a:extLst>
              <a:ext uri="{FF2B5EF4-FFF2-40B4-BE49-F238E27FC236}">
                <a16:creationId xmlns:a16="http://schemas.microsoft.com/office/drawing/2014/main" id="{050F4F2F-3AD0-17E5-32F0-9E2D4C1DB38B}"/>
              </a:ext>
            </a:extLst>
          </p:cNvPr>
          <p:cNvSpPr>
            <a:spLocks noGrp="1"/>
          </p:cNvSpPr>
          <p:nvPr/>
        </p:nvSpPr>
        <p:spPr>
          <a:xfrm>
            <a:off x="492826" y="2252490"/>
            <a:ext cx="1470920" cy="325538"/>
          </a:xfrm>
          <a:prstGeom prst="rect">
            <a:avLst/>
          </a:prstGeom>
        </p:spPr>
        <p:txBody>
          <a:bodyPr vert="horz" lIns="0" tIns="0" rIns="0" bIns="0" rtlCol="0" anchor="t" anchorCtr="0">
            <a:noAutofit/>
          </a:bodyPr>
          <a:lstStyle>
            <a:lvl1pPr algn="l" defTabSz="914400" rtl="0" eaLnBrk="1" latinLnBrk="0" hangingPunct="1">
              <a:lnSpc>
                <a:spcPct val="110000"/>
              </a:lnSpc>
              <a:spcBef>
                <a:spcPct val="0"/>
              </a:spcBef>
              <a:buNone/>
              <a:defRPr sz="2500" b="1" i="0" kern="1200">
                <a:solidFill>
                  <a:schemeClr val="tx2"/>
                </a:solidFill>
                <a:latin typeface="Montserrat" pitchFamily="2" charset="77"/>
                <a:ea typeface="+mj-ea"/>
                <a:cs typeface="+mj-cs"/>
              </a:defRPr>
            </a:lvl1pPr>
          </a:lstStyle>
          <a:p>
            <a:r>
              <a:rPr lang="en-IE" sz="1400" noProof="0">
                <a:latin typeface="Montserrat"/>
              </a:rPr>
              <a:t>Brainstorming</a:t>
            </a:r>
          </a:p>
        </p:txBody>
      </p:sp>
      <p:sp>
        <p:nvSpPr>
          <p:cNvPr id="36" name="Pentagon 11">
            <a:extLst>
              <a:ext uri="{FF2B5EF4-FFF2-40B4-BE49-F238E27FC236}">
                <a16:creationId xmlns:a16="http://schemas.microsoft.com/office/drawing/2014/main" id="{583A333C-AC41-9869-1018-4ACC1B588DA2}"/>
              </a:ext>
            </a:extLst>
          </p:cNvPr>
          <p:cNvSpPr/>
          <p:nvPr/>
        </p:nvSpPr>
        <p:spPr bwMode="gray">
          <a:xfrm>
            <a:off x="3444313" y="3286067"/>
            <a:ext cx="1476000" cy="665162"/>
          </a:xfrm>
          <a:prstGeom prst="homePlate">
            <a:avLst/>
          </a:prstGeom>
          <a:solidFill>
            <a:srgbClr val="64B7D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34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ts val="0"/>
              </a:spcBef>
              <a:defRPr sz="2700">
                <a:solidFill>
                  <a:srgbClr val="424242"/>
                </a:solidFill>
                <a:latin typeface="Calibri"/>
                <a:ea typeface="Calibri"/>
                <a:cs typeface="Calibri"/>
                <a:sym typeface="Calibri"/>
              </a:defRPr>
            </a:pPr>
            <a:r>
              <a:rPr lang="en-IE" sz="800" b="1" noProof="0">
                <a:latin typeface="Montserrat"/>
              </a:rPr>
              <a:t>With whom – stakeholders</a:t>
            </a:r>
          </a:p>
        </p:txBody>
      </p:sp>
      <p:sp>
        <p:nvSpPr>
          <p:cNvPr id="38" name="Pentagon 12">
            <a:extLst>
              <a:ext uri="{FF2B5EF4-FFF2-40B4-BE49-F238E27FC236}">
                <a16:creationId xmlns:a16="http://schemas.microsoft.com/office/drawing/2014/main" id="{914DDE68-7233-0558-118F-2193EB5D0DC2}"/>
              </a:ext>
            </a:extLst>
          </p:cNvPr>
          <p:cNvSpPr/>
          <p:nvPr/>
        </p:nvSpPr>
        <p:spPr bwMode="gray">
          <a:xfrm>
            <a:off x="2134147" y="3286067"/>
            <a:ext cx="1476000" cy="665162"/>
          </a:xfrm>
          <a:prstGeom prst="homePlate">
            <a:avLst/>
          </a:prstGeom>
          <a:solidFill>
            <a:srgbClr val="00ABC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34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ts val="0"/>
              </a:spcBef>
              <a:defRPr sz="2700">
                <a:solidFill>
                  <a:srgbClr val="424242"/>
                </a:solidFill>
                <a:latin typeface="Calibri"/>
                <a:ea typeface="Calibri"/>
                <a:cs typeface="Calibri"/>
                <a:sym typeface="Calibri"/>
              </a:defRPr>
            </a:pPr>
            <a:r>
              <a:rPr lang="en-IE" sz="800" b="1" noProof="0">
                <a:latin typeface="Montserrat"/>
              </a:rPr>
              <a:t>For whom – target audience</a:t>
            </a:r>
          </a:p>
        </p:txBody>
      </p:sp>
      <p:sp>
        <p:nvSpPr>
          <p:cNvPr id="40" name="Pentagon 13">
            <a:extLst>
              <a:ext uri="{FF2B5EF4-FFF2-40B4-BE49-F238E27FC236}">
                <a16:creationId xmlns:a16="http://schemas.microsoft.com/office/drawing/2014/main" id="{2CB7D838-1FDD-219D-B9FE-06326CAB7E7D}"/>
              </a:ext>
            </a:extLst>
          </p:cNvPr>
          <p:cNvSpPr/>
          <p:nvPr/>
        </p:nvSpPr>
        <p:spPr bwMode="gray">
          <a:xfrm>
            <a:off x="3245550" y="2608340"/>
            <a:ext cx="904875" cy="615673"/>
          </a:xfrm>
          <a:prstGeom prst="homePlate">
            <a:avLst/>
          </a:prstGeom>
          <a:solidFill>
            <a:srgbClr val="64B7D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IE" b="1" noProof="0">
                <a:latin typeface="Montserrat"/>
              </a:rPr>
              <a:t>03</a:t>
            </a:r>
          </a:p>
        </p:txBody>
      </p:sp>
      <p:sp>
        <p:nvSpPr>
          <p:cNvPr id="42" name="Pentagon 14">
            <a:extLst>
              <a:ext uri="{FF2B5EF4-FFF2-40B4-BE49-F238E27FC236}">
                <a16:creationId xmlns:a16="http://schemas.microsoft.com/office/drawing/2014/main" id="{E9A6C048-290C-264B-AACC-10F8131B5637}"/>
              </a:ext>
            </a:extLst>
          </p:cNvPr>
          <p:cNvSpPr/>
          <p:nvPr/>
        </p:nvSpPr>
        <p:spPr bwMode="gray">
          <a:xfrm>
            <a:off x="2483550" y="2608340"/>
            <a:ext cx="904875" cy="615673"/>
          </a:xfrm>
          <a:prstGeom prst="homePlate">
            <a:avLst/>
          </a:prstGeom>
          <a:solidFill>
            <a:srgbClr val="289B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IE" b="1" noProof="0">
                <a:latin typeface="Montserrat"/>
              </a:rPr>
              <a:t>02</a:t>
            </a:r>
          </a:p>
        </p:txBody>
      </p:sp>
      <p:sp>
        <p:nvSpPr>
          <p:cNvPr id="44" name="Pentagon 15">
            <a:extLst>
              <a:ext uri="{FF2B5EF4-FFF2-40B4-BE49-F238E27FC236}">
                <a16:creationId xmlns:a16="http://schemas.microsoft.com/office/drawing/2014/main" id="{2AD4E7FC-3D37-283A-FD44-30FEF3CA859E}"/>
              </a:ext>
            </a:extLst>
          </p:cNvPr>
          <p:cNvSpPr/>
          <p:nvPr/>
        </p:nvSpPr>
        <p:spPr bwMode="gray">
          <a:xfrm>
            <a:off x="1721550" y="2608340"/>
            <a:ext cx="904875" cy="615673"/>
          </a:xfrm>
          <a:prstGeom prst="homePlat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IE" b="1" noProof="0">
                <a:latin typeface="Montserrat"/>
              </a:rPr>
              <a:t>01</a:t>
            </a:r>
          </a:p>
        </p:txBody>
      </p:sp>
      <p:sp>
        <p:nvSpPr>
          <p:cNvPr id="46" name="Pentagon 16">
            <a:extLst>
              <a:ext uri="{FF2B5EF4-FFF2-40B4-BE49-F238E27FC236}">
                <a16:creationId xmlns:a16="http://schemas.microsoft.com/office/drawing/2014/main" id="{E18DFE30-1F05-60F2-8AE3-76D46C103C0B}"/>
              </a:ext>
            </a:extLst>
          </p:cNvPr>
          <p:cNvSpPr/>
          <p:nvPr/>
        </p:nvSpPr>
        <p:spPr bwMode="gray">
          <a:xfrm>
            <a:off x="823980" y="3286067"/>
            <a:ext cx="1476000" cy="665162"/>
          </a:xfrm>
          <a:prstGeom prst="homePlat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34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Bef>
                <a:spcPts val="0"/>
              </a:spcBef>
              <a:defRPr sz="2700">
                <a:solidFill>
                  <a:srgbClr val="424242"/>
                </a:solidFill>
                <a:latin typeface="Calibri"/>
                <a:ea typeface="Calibri"/>
                <a:cs typeface="Calibri"/>
                <a:sym typeface="Calibri"/>
              </a:defRPr>
            </a:pPr>
            <a:r>
              <a:rPr lang="en-IE" sz="800" b="1" noProof="0">
                <a:solidFill>
                  <a:schemeClr val="bg1"/>
                </a:solidFill>
                <a:latin typeface="Montserrat"/>
              </a:rPr>
              <a:t>What - objective</a:t>
            </a:r>
          </a:p>
        </p:txBody>
      </p:sp>
      <p:grpSp>
        <p:nvGrpSpPr>
          <p:cNvPr id="19" name="Group 1437">
            <a:extLst>
              <a:ext uri="{FF2B5EF4-FFF2-40B4-BE49-F238E27FC236}">
                <a16:creationId xmlns:a16="http://schemas.microsoft.com/office/drawing/2014/main" id="{130D38CA-12CB-760E-655A-44EDEB327B6A}"/>
              </a:ext>
            </a:extLst>
          </p:cNvPr>
          <p:cNvGrpSpPr>
            <a:grpSpLocks noChangeAspect="1"/>
          </p:cNvGrpSpPr>
          <p:nvPr/>
        </p:nvGrpSpPr>
        <p:grpSpPr bwMode="auto">
          <a:xfrm>
            <a:off x="78165" y="689235"/>
            <a:ext cx="685418" cy="644261"/>
            <a:chOff x="5862" y="2682"/>
            <a:chExt cx="227" cy="226"/>
          </a:xfrm>
          <a:solidFill>
            <a:srgbClr val="66CDE1"/>
          </a:solidFill>
        </p:grpSpPr>
        <p:sp>
          <p:nvSpPr>
            <p:cNvPr id="3" name="Freeform 1438">
              <a:extLst>
                <a:ext uri="{FF2B5EF4-FFF2-40B4-BE49-F238E27FC236}">
                  <a16:creationId xmlns:a16="http://schemas.microsoft.com/office/drawing/2014/main" id="{085B906F-8D3E-A6CC-02DF-89DE4E9419CF}"/>
                </a:ext>
              </a:extLst>
            </p:cNvPr>
            <p:cNvSpPr>
              <a:spLocks/>
            </p:cNvSpPr>
            <p:nvPr/>
          </p:nvSpPr>
          <p:spPr bwMode="auto">
            <a:xfrm>
              <a:off x="5903" y="2741"/>
              <a:ext cx="153" cy="77"/>
            </a:xfrm>
            <a:custGeom>
              <a:avLst/>
              <a:gdLst>
                <a:gd name="T0" fmla="*/ 1236 w 1307"/>
                <a:gd name="T1" fmla="*/ 267 h 652"/>
                <a:gd name="T2" fmla="*/ 1077 w 1307"/>
                <a:gd name="T3" fmla="*/ 277 h 652"/>
                <a:gd name="T4" fmla="*/ 869 w 1307"/>
                <a:gd name="T5" fmla="*/ 328 h 652"/>
                <a:gd name="T6" fmla="*/ 852 w 1307"/>
                <a:gd name="T7" fmla="*/ 325 h 652"/>
                <a:gd name="T8" fmla="*/ 529 w 1307"/>
                <a:gd name="T9" fmla="*/ 100 h 652"/>
                <a:gd name="T10" fmla="*/ 242 w 1307"/>
                <a:gd name="T11" fmla="*/ 19 h 652"/>
                <a:gd name="T12" fmla="*/ 608 w 1307"/>
                <a:gd name="T13" fmla="*/ 358 h 652"/>
                <a:gd name="T14" fmla="*/ 614 w 1307"/>
                <a:gd name="T15" fmla="*/ 379 h 652"/>
                <a:gd name="T16" fmla="*/ 599 w 1307"/>
                <a:gd name="T17" fmla="*/ 394 h 652"/>
                <a:gd name="T18" fmla="*/ 235 w 1307"/>
                <a:gd name="T19" fmla="*/ 483 h 652"/>
                <a:gd name="T20" fmla="*/ 219 w 1307"/>
                <a:gd name="T21" fmla="*/ 481 h 652"/>
                <a:gd name="T22" fmla="*/ 0 w 1307"/>
                <a:gd name="T23" fmla="*/ 428 h 652"/>
                <a:gd name="T24" fmla="*/ 226 w 1307"/>
                <a:gd name="T25" fmla="*/ 652 h 652"/>
                <a:gd name="T26" fmla="*/ 1205 w 1307"/>
                <a:gd name="T27" fmla="*/ 412 h 652"/>
                <a:gd name="T28" fmla="*/ 1284 w 1307"/>
                <a:gd name="T29" fmla="*/ 373 h 652"/>
                <a:gd name="T30" fmla="*/ 1302 w 1307"/>
                <a:gd name="T31" fmla="*/ 320 h 652"/>
                <a:gd name="T32" fmla="*/ 1236 w 1307"/>
                <a:gd name="T33" fmla="*/ 267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7" h="652">
                  <a:moveTo>
                    <a:pt x="1236" y="267"/>
                  </a:moveTo>
                  <a:cubicBezTo>
                    <a:pt x="1195" y="258"/>
                    <a:pt x="1140" y="261"/>
                    <a:pt x="1077" y="277"/>
                  </a:cubicBezTo>
                  <a:cubicBezTo>
                    <a:pt x="869" y="328"/>
                    <a:pt x="869" y="328"/>
                    <a:pt x="869" y="328"/>
                  </a:cubicBezTo>
                  <a:cubicBezTo>
                    <a:pt x="863" y="330"/>
                    <a:pt x="857" y="328"/>
                    <a:pt x="852" y="325"/>
                  </a:cubicBezTo>
                  <a:cubicBezTo>
                    <a:pt x="852" y="325"/>
                    <a:pt x="571" y="128"/>
                    <a:pt x="529" y="100"/>
                  </a:cubicBezTo>
                  <a:cubicBezTo>
                    <a:pt x="426" y="28"/>
                    <a:pt x="325" y="0"/>
                    <a:pt x="242" y="19"/>
                  </a:cubicBezTo>
                  <a:cubicBezTo>
                    <a:pt x="608" y="358"/>
                    <a:pt x="608" y="358"/>
                    <a:pt x="608" y="358"/>
                  </a:cubicBezTo>
                  <a:cubicBezTo>
                    <a:pt x="614" y="364"/>
                    <a:pt x="616" y="371"/>
                    <a:pt x="614" y="379"/>
                  </a:cubicBezTo>
                  <a:cubicBezTo>
                    <a:pt x="613" y="386"/>
                    <a:pt x="607" y="392"/>
                    <a:pt x="599" y="394"/>
                  </a:cubicBezTo>
                  <a:cubicBezTo>
                    <a:pt x="235" y="483"/>
                    <a:pt x="235" y="483"/>
                    <a:pt x="235" y="483"/>
                  </a:cubicBezTo>
                  <a:cubicBezTo>
                    <a:pt x="230" y="485"/>
                    <a:pt x="224" y="484"/>
                    <a:pt x="219" y="481"/>
                  </a:cubicBezTo>
                  <a:cubicBezTo>
                    <a:pt x="218" y="480"/>
                    <a:pt x="116" y="417"/>
                    <a:pt x="0" y="428"/>
                  </a:cubicBezTo>
                  <a:cubicBezTo>
                    <a:pt x="226" y="652"/>
                    <a:pt x="226" y="652"/>
                    <a:pt x="226" y="652"/>
                  </a:cubicBezTo>
                  <a:cubicBezTo>
                    <a:pt x="332" y="627"/>
                    <a:pt x="1143" y="427"/>
                    <a:pt x="1205" y="412"/>
                  </a:cubicBezTo>
                  <a:cubicBezTo>
                    <a:pt x="1239" y="403"/>
                    <a:pt x="1267" y="390"/>
                    <a:pt x="1284" y="373"/>
                  </a:cubicBezTo>
                  <a:cubicBezTo>
                    <a:pt x="1301" y="357"/>
                    <a:pt x="1307" y="340"/>
                    <a:pt x="1302" y="320"/>
                  </a:cubicBezTo>
                  <a:cubicBezTo>
                    <a:pt x="1295" y="293"/>
                    <a:pt x="1273" y="276"/>
                    <a:pt x="1236" y="2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noProof="0"/>
            </a:p>
          </p:txBody>
        </p:sp>
        <p:sp>
          <p:nvSpPr>
            <p:cNvPr id="4" name="Freeform 1439">
              <a:extLst>
                <a:ext uri="{FF2B5EF4-FFF2-40B4-BE49-F238E27FC236}">
                  <a16:creationId xmlns:a16="http://schemas.microsoft.com/office/drawing/2014/main" id="{71D1933C-34ED-707F-AEF6-28B4B19B026A}"/>
                </a:ext>
              </a:extLst>
            </p:cNvPr>
            <p:cNvSpPr>
              <a:spLocks noEditPoints="1"/>
            </p:cNvSpPr>
            <p:nvPr/>
          </p:nvSpPr>
          <p:spPr bwMode="auto">
            <a:xfrm>
              <a:off x="5862" y="2682"/>
              <a:ext cx="227" cy="226"/>
            </a:xfrm>
            <a:custGeom>
              <a:avLst/>
              <a:gdLst>
                <a:gd name="T0" fmla="*/ 966 w 1931"/>
                <a:gd name="T1" fmla="*/ 0 h 1932"/>
                <a:gd name="T2" fmla="*/ 0 w 1931"/>
                <a:gd name="T3" fmla="*/ 966 h 1932"/>
                <a:gd name="T4" fmla="*/ 966 w 1931"/>
                <a:gd name="T5" fmla="*/ 1932 h 1932"/>
                <a:gd name="T6" fmla="*/ 1931 w 1931"/>
                <a:gd name="T7" fmla="*/ 966 h 1932"/>
                <a:gd name="T8" fmla="*/ 966 w 1931"/>
                <a:gd name="T9" fmla="*/ 0 h 1932"/>
                <a:gd name="T10" fmla="*/ 1565 w 1931"/>
                <a:gd name="T11" fmla="*/ 1340 h 1932"/>
                <a:gd name="T12" fmla="*/ 480 w 1931"/>
                <a:gd name="T13" fmla="*/ 1340 h 1932"/>
                <a:gd name="T14" fmla="*/ 459 w 1931"/>
                <a:gd name="T15" fmla="*/ 1319 h 1932"/>
                <a:gd name="T16" fmla="*/ 480 w 1931"/>
                <a:gd name="T17" fmla="*/ 1298 h 1932"/>
                <a:gd name="T18" fmla="*/ 1565 w 1931"/>
                <a:gd name="T19" fmla="*/ 1298 h 1932"/>
                <a:gd name="T20" fmla="*/ 1586 w 1931"/>
                <a:gd name="T21" fmla="*/ 1319 h 1932"/>
                <a:gd name="T22" fmla="*/ 1565 w 1931"/>
                <a:gd name="T23" fmla="*/ 1340 h 1932"/>
                <a:gd name="T24" fmla="*/ 1560 w 1931"/>
                <a:gd name="T25" fmla="*/ 959 h 1932"/>
                <a:gd name="T26" fmla="*/ 571 w 1931"/>
                <a:gd name="T27" fmla="*/ 1202 h 1932"/>
                <a:gd name="T28" fmla="*/ 566 w 1931"/>
                <a:gd name="T29" fmla="*/ 1203 h 1932"/>
                <a:gd name="T30" fmla="*/ 551 w 1931"/>
                <a:gd name="T31" fmla="*/ 1197 h 1932"/>
                <a:gd name="T32" fmla="*/ 289 w 1931"/>
                <a:gd name="T33" fmla="*/ 936 h 1932"/>
                <a:gd name="T34" fmla="*/ 283 w 1931"/>
                <a:gd name="T35" fmla="*/ 915 h 1932"/>
                <a:gd name="T36" fmla="*/ 298 w 1931"/>
                <a:gd name="T37" fmla="*/ 901 h 1932"/>
                <a:gd name="T38" fmla="*/ 580 w 1931"/>
                <a:gd name="T39" fmla="*/ 948 h 1932"/>
                <a:gd name="T40" fmla="*/ 898 w 1931"/>
                <a:gd name="T41" fmla="*/ 870 h 1932"/>
                <a:gd name="T42" fmla="*/ 534 w 1931"/>
                <a:gd name="T43" fmla="*/ 533 h 1932"/>
                <a:gd name="T44" fmla="*/ 528 w 1931"/>
                <a:gd name="T45" fmla="*/ 514 h 1932"/>
                <a:gd name="T46" fmla="*/ 540 w 1931"/>
                <a:gd name="T47" fmla="*/ 498 h 1932"/>
                <a:gd name="T48" fmla="*/ 899 w 1931"/>
                <a:gd name="T49" fmla="*/ 572 h 1932"/>
                <a:gd name="T50" fmla="*/ 1214 w 1931"/>
                <a:gd name="T51" fmla="*/ 793 h 1932"/>
                <a:gd name="T52" fmla="*/ 1413 w 1931"/>
                <a:gd name="T53" fmla="*/ 744 h 1932"/>
                <a:gd name="T54" fmla="*/ 1591 w 1931"/>
                <a:gd name="T55" fmla="*/ 734 h 1932"/>
                <a:gd name="T56" fmla="*/ 1688 w 1931"/>
                <a:gd name="T57" fmla="*/ 818 h 1932"/>
                <a:gd name="T58" fmla="*/ 1659 w 1931"/>
                <a:gd name="T59" fmla="*/ 910 h 1932"/>
                <a:gd name="T60" fmla="*/ 1560 w 1931"/>
                <a:gd name="T61" fmla="*/ 959 h 1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31" h="1932">
                  <a:moveTo>
                    <a:pt x="966" y="0"/>
                  </a:moveTo>
                  <a:cubicBezTo>
                    <a:pt x="432" y="0"/>
                    <a:pt x="0" y="433"/>
                    <a:pt x="0" y="966"/>
                  </a:cubicBezTo>
                  <a:cubicBezTo>
                    <a:pt x="0" y="1499"/>
                    <a:pt x="432" y="1932"/>
                    <a:pt x="966" y="1932"/>
                  </a:cubicBezTo>
                  <a:cubicBezTo>
                    <a:pt x="1499" y="1932"/>
                    <a:pt x="1931" y="1499"/>
                    <a:pt x="1931" y="966"/>
                  </a:cubicBezTo>
                  <a:cubicBezTo>
                    <a:pt x="1931" y="433"/>
                    <a:pt x="1499" y="0"/>
                    <a:pt x="966" y="0"/>
                  </a:cubicBezTo>
                  <a:close/>
                  <a:moveTo>
                    <a:pt x="1565" y="1340"/>
                  </a:moveTo>
                  <a:cubicBezTo>
                    <a:pt x="480" y="1340"/>
                    <a:pt x="480" y="1340"/>
                    <a:pt x="480" y="1340"/>
                  </a:cubicBezTo>
                  <a:cubicBezTo>
                    <a:pt x="468" y="1340"/>
                    <a:pt x="459" y="1330"/>
                    <a:pt x="459" y="1319"/>
                  </a:cubicBezTo>
                  <a:cubicBezTo>
                    <a:pt x="459" y="1308"/>
                    <a:pt x="468" y="1298"/>
                    <a:pt x="480" y="1298"/>
                  </a:cubicBezTo>
                  <a:cubicBezTo>
                    <a:pt x="1565" y="1298"/>
                    <a:pt x="1565" y="1298"/>
                    <a:pt x="1565" y="1298"/>
                  </a:cubicBezTo>
                  <a:cubicBezTo>
                    <a:pt x="1577" y="1298"/>
                    <a:pt x="1586" y="1308"/>
                    <a:pt x="1586" y="1319"/>
                  </a:cubicBezTo>
                  <a:cubicBezTo>
                    <a:pt x="1586" y="1330"/>
                    <a:pt x="1577" y="1340"/>
                    <a:pt x="1565" y="1340"/>
                  </a:cubicBezTo>
                  <a:close/>
                  <a:moveTo>
                    <a:pt x="1560" y="959"/>
                  </a:moveTo>
                  <a:cubicBezTo>
                    <a:pt x="1494" y="975"/>
                    <a:pt x="571" y="1202"/>
                    <a:pt x="571" y="1202"/>
                  </a:cubicBezTo>
                  <a:cubicBezTo>
                    <a:pt x="569" y="1203"/>
                    <a:pt x="567" y="1203"/>
                    <a:pt x="566" y="1203"/>
                  </a:cubicBezTo>
                  <a:cubicBezTo>
                    <a:pt x="560" y="1203"/>
                    <a:pt x="555" y="1201"/>
                    <a:pt x="551" y="1197"/>
                  </a:cubicBezTo>
                  <a:cubicBezTo>
                    <a:pt x="289" y="936"/>
                    <a:pt x="289" y="936"/>
                    <a:pt x="289" y="936"/>
                  </a:cubicBezTo>
                  <a:cubicBezTo>
                    <a:pt x="283" y="930"/>
                    <a:pt x="281" y="923"/>
                    <a:pt x="283" y="915"/>
                  </a:cubicBezTo>
                  <a:cubicBezTo>
                    <a:pt x="285" y="908"/>
                    <a:pt x="291" y="903"/>
                    <a:pt x="298" y="901"/>
                  </a:cubicBezTo>
                  <a:cubicBezTo>
                    <a:pt x="428" y="869"/>
                    <a:pt x="548" y="930"/>
                    <a:pt x="580" y="948"/>
                  </a:cubicBezTo>
                  <a:cubicBezTo>
                    <a:pt x="898" y="870"/>
                    <a:pt x="898" y="870"/>
                    <a:pt x="898" y="870"/>
                  </a:cubicBezTo>
                  <a:cubicBezTo>
                    <a:pt x="534" y="533"/>
                    <a:pt x="534" y="533"/>
                    <a:pt x="534" y="533"/>
                  </a:cubicBezTo>
                  <a:cubicBezTo>
                    <a:pt x="529" y="528"/>
                    <a:pt x="527" y="521"/>
                    <a:pt x="528" y="514"/>
                  </a:cubicBezTo>
                  <a:cubicBezTo>
                    <a:pt x="529" y="507"/>
                    <a:pt x="534" y="501"/>
                    <a:pt x="540" y="498"/>
                  </a:cubicBezTo>
                  <a:cubicBezTo>
                    <a:pt x="642" y="457"/>
                    <a:pt x="769" y="483"/>
                    <a:pt x="899" y="572"/>
                  </a:cubicBezTo>
                  <a:cubicBezTo>
                    <a:pt x="936" y="598"/>
                    <a:pt x="1168" y="761"/>
                    <a:pt x="1214" y="793"/>
                  </a:cubicBezTo>
                  <a:cubicBezTo>
                    <a:pt x="1413" y="744"/>
                    <a:pt x="1413" y="744"/>
                    <a:pt x="1413" y="744"/>
                  </a:cubicBezTo>
                  <a:cubicBezTo>
                    <a:pt x="1483" y="727"/>
                    <a:pt x="1544" y="723"/>
                    <a:pt x="1591" y="734"/>
                  </a:cubicBezTo>
                  <a:cubicBezTo>
                    <a:pt x="1658" y="749"/>
                    <a:pt x="1681" y="788"/>
                    <a:pt x="1688" y="818"/>
                  </a:cubicBezTo>
                  <a:cubicBezTo>
                    <a:pt x="1696" y="851"/>
                    <a:pt x="1686" y="884"/>
                    <a:pt x="1659" y="910"/>
                  </a:cubicBezTo>
                  <a:cubicBezTo>
                    <a:pt x="1636" y="932"/>
                    <a:pt x="1602" y="949"/>
                    <a:pt x="1560" y="9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noProof="0"/>
            </a:p>
          </p:txBody>
        </p:sp>
      </p:grpSp>
    </p:spTree>
    <p:extLst>
      <p:ext uri="{BB962C8B-B14F-4D97-AF65-F5344CB8AC3E}">
        <p14:creationId xmlns:p14="http://schemas.microsoft.com/office/powerpoint/2010/main" val="41067400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FAB9C-F656-E00E-F8F6-65D4A6EB8B11}"/>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5F5404B-4DA9-3BC3-457A-74E6318B8E21}"/>
              </a:ext>
            </a:extLst>
          </p:cNvPr>
          <p:cNvSpPr>
            <a:spLocks noGrp="1"/>
          </p:cNvSpPr>
          <p:nvPr>
            <p:ph sz="quarter" idx="13"/>
          </p:nvPr>
        </p:nvSpPr>
        <p:spPr>
          <a:xfrm>
            <a:off x="269677" y="1954566"/>
            <a:ext cx="6317754" cy="2272417"/>
          </a:xfrm>
        </p:spPr>
        <p:txBody>
          <a:bodyPr vert="horz" lIns="0" tIns="0" rIns="0" bIns="0" rtlCol="0" anchor="t">
            <a:noAutofit/>
          </a:bodyPr>
          <a:lstStyle/>
          <a:p>
            <a:pPr marL="0" indent="0">
              <a:lnSpc>
                <a:spcPct val="112999"/>
              </a:lnSpc>
              <a:buNone/>
            </a:pPr>
            <a:r>
              <a:rPr lang="en-IE" sz="1400" b="1" noProof="0" dirty="0">
                <a:solidFill>
                  <a:srgbClr val="17406D"/>
                </a:solidFill>
                <a:latin typeface="Montserrat"/>
              </a:rPr>
              <a:t>Why?</a:t>
            </a:r>
          </a:p>
          <a:p>
            <a:pPr marL="0" indent="0">
              <a:lnSpc>
                <a:spcPct val="112999"/>
              </a:lnSpc>
              <a:buNone/>
            </a:pPr>
            <a:r>
              <a:rPr lang="en-IE" sz="1100" noProof="0" dirty="0">
                <a:solidFill>
                  <a:srgbClr val="595959"/>
                </a:solidFill>
                <a:latin typeface="Montserrat"/>
              </a:rPr>
              <a:t>Developing a communication strategy is an essential part of connecting with your key stakeholders in the most efficient and effective manner. The strategy will differ depending on the communication goal and the stakeholders your CCLL is trying to reach. </a:t>
            </a:r>
          </a:p>
          <a:p>
            <a:pPr marL="0" indent="0">
              <a:lnSpc>
                <a:spcPct val="112999"/>
              </a:lnSpc>
              <a:buNone/>
            </a:pPr>
            <a:endParaRPr lang="en-IE" sz="1000" dirty="0">
              <a:solidFill>
                <a:srgbClr val="595959"/>
              </a:solidFill>
              <a:latin typeface="Montserrat" panose="00000500000000000000" pitchFamily="2" charset="0"/>
              <a:ea typeface="Calibri Light"/>
              <a:cs typeface="Calibri Light"/>
            </a:endParaRPr>
          </a:p>
          <a:p>
            <a:pPr marL="0" indent="0">
              <a:lnSpc>
                <a:spcPct val="112999"/>
              </a:lnSpc>
              <a:buNone/>
            </a:pPr>
            <a:r>
              <a:rPr lang="en-IE" sz="1400" b="1" noProof="0" dirty="0">
                <a:solidFill>
                  <a:srgbClr val="17406D"/>
                </a:solidFill>
                <a:latin typeface="Montserrat"/>
              </a:rPr>
              <a:t>Steps: </a:t>
            </a:r>
          </a:p>
          <a:p>
            <a:pPr marL="228600" indent="-228600">
              <a:lnSpc>
                <a:spcPct val="112999"/>
              </a:lnSpc>
              <a:buFont typeface="+mj-lt"/>
              <a:buAutoNum type="arabicPeriod"/>
            </a:pPr>
            <a:r>
              <a:rPr lang="en-US" sz="1100" noProof="0" dirty="0">
                <a:solidFill>
                  <a:srgbClr val="595959"/>
                </a:solidFill>
                <a:latin typeface="Montserrat"/>
                <a:ea typeface="Calibri Light"/>
                <a:cs typeface="Calibri Light"/>
              </a:rPr>
              <a:t>Do an initial brainstorm on what your CCLL needs/wants to communicate/disseminate?  What is the end goal? Who are trying to reach? What are your timelines? </a:t>
            </a:r>
          </a:p>
          <a:p>
            <a:pPr marL="228600" indent="-228600">
              <a:lnSpc>
                <a:spcPct val="112999"/>
              </a:lnSpc>
              <a:buFont typeface="+mj-lt"/>
              <a:buAutoNum type="arabicPeriod"/>
            </a:pPr>
            <a:endParaRPr lang="en-US" sz="1100" noProof="0" dirty="0">
              <a:solidFill>
                <a:srgbClr val="595959"/>
              </a:solidFill>
              <a:latin typeface="Montserrat" panose="00000500000000000000" pitchFamily="2" charset="0"/>
              <a:ea typeface="Calibri Light"/>
              <a:cs typeface="Calibri Light"/>
            </a:endParaRPr>
          </a:p>
          <a:p>
            <a:pPr marL="228600" indent="-228600">
              <a:lnSpc>
                <a:spcPct val="112999"/>
              </a:lnSpc>
              <a:buFont typeface="+mj-lt"/>
              <a:buAutoNum type="arabicPeriod"/>
            </a:pPr>
            <a:r>
              <a:rPr lang="en-US" sz="1100" noProof="0" dirty="0">
                <a:solidFill>
                  <a:srgbClr val="595959"/>
                </a:solidFill>
                <a:latin typeface="Montserrat"/>
                <a:ea typeface="Calibri Light"/>
                <a:cs typeface="Calibri Light"/>
              </a:rPr>
              <a:t>Define your goal:  what are you aiming to achieve by implementing this communication strategy? Examples of potential goals: </a:t>
            </a:r>
          </a:p>
          <a:p>
            <a:pPr marL="303530" lvl="2" indent="-100965">
              <a:lnSpc>
                <a:spcPct val="112999"/>
              </a:lnSpc>
              <a:buFont typeface="Wingdings" panose="05000000000000000000" pitchFamily="2" charset="2"/>
              <a:buChar char="§"/>
            </a:pPr>
            <a:r>
              <a:rPr lang="en-US" sz="1100" noProof="0" dirty="0">
                <a:solidFill>
                  <a:srgbClr val="595959"/>
                </a:solidFill>
                <a:latin typeface="Montserrat"/>
                <a:ea typeface="Calibri Light"/>
                <a:cs typeface="Calibri Light"/>
              </a:rPr>
              <a:t>Increase awareness and visibility of the CCLL to the general public.  </a:t>
            </a:r>
          </a:p>
          <a:p>
            <a:pPr marL="303530" lvl="2" indent="-100965">
              <a:lnSpc>
                <a:spcPct val="112999"/>
              </a:lnSpc>
              <a:buFont typeface="Wingdings" panose="05000000000000000000" pitchFamily="2" charset="2"/>
              <a:buChar char="§"/>
            </a:pPr>
            <a:r>
              <a:rPr lang="en-US" sz="1100" noProof="0" dirty="0">
                <a:solidFill>
                  <a:srgbClr val="595959"/>
                </a:solidFill>
                <a:latin typeface="Montserrat"/>
                <a:ea typeface="Calibri Light"/>
                <a:cs typeface="Calibri Light"/>
              </a:rPr>
              <a:t>Share research and associated outputs with local municipalities.  </a:t>
            </a:r>
          </a:p>
          <a:p>
            <a:pPr marL="303530" lvl="2" indent="-100965">
              <a:lnSpc>
                <a:spcPct val="112999"/>
              </a:lnSpc>
              <a:buFont typeface="Wingdings" panose="05000000000000000000" pitchFamily="2" charset="2"/>
              <a:buChar char="§"/>
            </a:pPr>
            <a:r>
              <a:rPr lang="en-US" sz="1100" noProof="0" dirty="0">
                <a:solidFill>
                  <a:srgbClr val="595959"/>
                </a:solidFill>
                <a:latin typeface="Montserrat"/>
                <a:ea typeface="Calibri Light"/>
                <a:cs typeface="Calibri Light"/>
              </a:rPr>
              <a:t>Build relationships with industry stakeholders to share (future) project learnings. </a:t>
            </a:r>
          </a:p>
          <a:p>
            <a:pPr marL="303530" lvl="2" indent="-100965">
              <a:lnSpc>
                <a:spcPct val="112999"/>
              </a:lnSpc>
              <a:buFont typeface="Wingdings" panose="05000000000000000000" pitchFamily="2" charset="2"/>
              <a:buChar char="§"/>
            </a:pPr>
            <a:r>
              <a:rPr lang="en-US" sz="1100" noProof="0" dirty="0">
                <a:solidFill>
                  <a:srgbClr val="595959"/>
                </a:solidFill>
                <a:latin typeface="Montserrat"/>
                <a:ea typeface="Calibri Light"/>
                <a:cs typeface="Calibri Light"/>
              </a:rPr>
              <a:t>Drive people to the website and other SCORE materials. </a:t>
            </a:r>
          </a:p>
          <a:p>
            <a:pPr marL="303530" lvl="2" indent="-100965">
              <a:lnSpc>
                <a:spcPct val="112999"/>
              </a:lnSpc>
              <a:buFont typeface="Wingdings" panose="05000000000000000000" pitchFamily="2" charset="2"/>
              <a:buChar char="§"/>
            </a:pPr>
            <a:r>
              <a:rPr lang="en-US" sz="1100" noProof="0" dirty="0">
                <a:solidFill>
                  <a:srgbClr val="595959"/>
                </a:solidFill>
                <a:latin typeface="Montserrat"/>
                <a:ea typeface="Calibri Light"/>
                <a:cs typeface="Calibri Light"/>
              </a:rPr>
              <a:t>Ensure key attendees at a CCLL workshop </a:t>
            </a:r>
          </a:p>
          <a:p>
            <a:pPr marL="201930" lvl="2" indent="0">
              <a:lnSpc>
                <a:spcPct val="112999"/>
              </a:lnSpc>
              <a:buNone/>
            </a:pPr>
            <a:endParaRPr lang="en-US" sz="1100" noProof="0" dirty="0">
              <a:solidFill>
                <a:srgbClr val="595959"/>
              </a:solidFill>
              <a:latin typeface="Montserrat" panose="00000500000000000000" pitchFamily="2" charset="0"/>
              <a:ea typeface="Calibri Light"/>
              <a:cs typeface="Calibri Light"/>
            </a:endParaRPr>
          </a:p>
          <a:p>
            <a:pPr marL="228600" indent="-228600">
              <a:lnSpc>
                <a:spcPct val="112999"/>
              </a:lnSpc>
              <a:buFont typeface="+mj-lt"/>
              <a:buAutoNum type="arabicPeriod"/>
            </a:pPr>
            <a:r>
              <a:rPr lang="en-US" sz="1100" noProof="0" dirty="0">
                <a:solidFill>
                  <a:srgbClr val="595959"/>
                </a:solidFill>
                <a:latin typeface="Montserrat"/>
                <a:ea typeface="Calibri Light"/>
                <a:cs typeface="Calibri Light"/>
              </a:rPr>
              <a:t>Who are the stakeholders? Be as specific as possible – focus on those stakeholders identified in your POP. i.e., policy makers, city planners, general populations, community activists, academics, youth groups etc.  </a:t>
            </a:r>
          </a:p>
          <a:p>
            <a:pPr marL="228600" indent="-228600">
              <a:lnSpc>
                <a:spcPct val="112999"/>
              </a:lnSpc>
              <a:buFont typeface="+mj-lt"/>
              <a:buAutoNum type="arabicPeriod"/>
            </a:pPr>
            <a:endParaRPr lang="en-US" sz="1100" noProof="0" dirty="0">
              <a:solidFill>
                <a:srgbClr val="595959"/>
              </a:solidFill>
              <a:latin typeface="Montserrat" panose="00000500000000000000" pitchFamily="2" charset="0"/>
              <a:ea typeface="Calibri Light"/>
              <a:cs typeface="Calibri Light"/>
            </a:endParaRPr>
          </a:p>
          <a:p>
            <a:pPr marL="228600" indent="-228600">
              <a:lnSpc>
                <a:spcPct val="112999"/>
              </a:lnSpc>
              <a:buFont typeface="+mj-lt"/>
              <a:buAutoNum type="arabicPeriod"/>
            </a:pPr>
            <a:r>
              <a:rPr lang="en-US" sz="1100" noProof="0" dirty="0">
                <a:solidFill>
                  <a:srgbClr val="595959"/>
                </a:solidFill>
                <a:latin typeface="Montserrat"/>
                <a:ea typeface="Calibri Light"/>
                <a:cs typeface="Calibri Light"/>
              </a:rPr>
              <a:t>What communication method is best to </a:t>
            </a:r>
            <a:r>
              <a:rPr lang="en-US" sz="1100" noProof="0" dirty="0" err="1">
                <a:solidFill>
                  <a:srgbClr val="595959"/>
                </a:solidFill>
                <a:latin typeface="Montserrat"/>
                <a:ea typeface="Calibri Light"/>
                <a:cs typeface="Calibri Light"/>
              </a:rPr>
              <a:t>utilise</a:t>
            </a:r>
            <a:r>
              <a:rPr lang="en-US" sz="1100" noProof="0" dirty="0">
                <a:solidFill>
                  <a:srgbClr val="595959"/>
                </a:solidFill>
                <a:latin typeface="Montserrat"/>
                <a:ea typeface="Calibri Light"/>
                <a:cs typeface="Calibri Light"/>
              </a:rPr>
              <a:t>?  Remember not every communication activity needs to be a big social media presentation. Depending on your time and goals, setting coffee meetings with the most relevant stakeholders can be the most useful.  Communication methods include, but are not limited to, emails, </a:t>
            </a:r>
            <a:r>
              <a:rPr lang="en-US" sz="1100" noProof="0" dirty="0" err="1">
                <a:solidFill>
                  <a:srgbClr val="595959"/>
                </a:solidFill>
                <a:latin typeface="Montserrat"/>
                <a:ea typeface="Calibri Light"/>
                <a:cs typeface="Calibri Light"/>
              </a:rPr>
              <a:t>eNewsletters</a:t>
            </a:r>
            <a:r>
              <a:rPr lang="en-US" sz="1100" noProof="0" dirty="0">
                <a:solidFill>
                  <a:srgbClr val="595959"/>
                </a:solidFill>
                <a:latin typeface="Montserrat"/>
                <a:ea typeface="Calibri Light"/>
                <a:cs typeface="Calibri Light"/>
              </a:rPr>
              <a:t>, Presentations (online or physical), Meetings/phone calls, Events, Social Media. See the pros and cons below.  </a:t>
            </a:r>
          </a:p>
          <a:p>
            <a:pPr marL="228600" indent="-228600">
              <a:lnSpc>
                <a:spcPct val="112999"/>
              </a:lnSpc>
              <a:buFont typeface="+mj-lt"/>
              <a:buAutoNum type="arabicPeriod"/>
            </a:pPr>
            <a:endParaRPr lang="en-US" sz="1100" noProof="0" dirty="0">
              <a:solidFill>
                <a:srgbClr val="595959"/>
              </a:solidFill>
              <a:latin typeface="Montserrat" panose="00000500000000000000" pitchFamily="2" charset="0"/>
              <a:ea typeface="Calibri Light"/>
              <a:cs typeface="Calibri Light"/>
            </a:endParaRPr>
          </a:p>
          <a:p>
            <a:pPr marL="228600" indent="-228600">
              <a:lnSpc>
                <a:spcPct val="112999"/>
              </a:lnSpc>
              <a:buFont typeface="+mj-lt"/>
              <a:buAutoNum type="arabicPeriod"/>
            </a:pPr>
            <a:r>
              <a:rPr lang="en-US" sz="1100" noProof="0" dirty="0">
                <a:solidFill>
                  <a:srgbClr val="595959"/>
                </a:solidFill>
                <a:latin typeface="Montserrat"/>
                <a:ea typeface="Calibri Light"/>
                <a:cs typeface="Calibri Light"/>
              </a:rPr>
              <a:t>What is your key message?  Develop a clear key message – make sure the language choices match the needs and expectations of your key stakeholder group.  </a:t>
            </a:r>
          </a:p>
          <a:p>
            <a:pPr marL="228600" indent="-228600">
              <a:lnSpc>
                <a:spcPct val="112999"/>
              </a:lnSpc>
              <a:buFont typeface="+mj-lt"/>
              <a:buAutoNum type="arabicPeriod"/>
            </a:pPr>
            <a:endParaRPr lang="en-US" sz="1100" noProof="0" dirty="0">
              <a:solidFill>
                <a:srgbClr val="595959"/>
              </a:solidFill>
              <a:latin typeface="Montserrat" panose="00000500000000000000" pitchFamily="2" charset="0"/>
              <a:ea typeface="Calibri Light"/>
              <a:cs typeface="Calibri Light"/>
            </a:endParaRPr>
          </a:p>
          <a:p>
            <a:pPr marL="228600" indent="-228600">
              <a:lnSpc>
                <a:spcPct val="112999"/>
              </a:lnSpc>
              <a:buFont typeface="+mj-lt"/>
              <a:buAutoNum type="arabicPeriod"/>
            </a:pPr>
            <a:r>
              <a:rPr lang="en-US" sz="1100" noProof="0" dirty="0">
                <a:solidFill>
                  <a:srgbClr val="595959"/>
                </a:solidFill>
                <a:latin typeface="Montserrat"/>
                <a:ea typeface="Calibri Light"/>
                <a:cs typeface="Calibri Light"/>
              </a:rPr>
              <a:t>Do an initial brainstorm on what your CCLL needs/wants to communicate/disseminate?  What is the end goal? Who are trying to reach? What are your timelines? </a:t>
            </a:r>
          </a:p>
          <a:p>
            <a:pPr marL="228600" indent="-228600">
              <a:lnSpc>
                <a:spcPct val="112999"/>
              </a:lnSpc>
              <a:buFont typeface="+mj-lt"/>
              <a:buAutoNum type="arabicPeriod"/>
            </a:pPr>
            <a:endParaRPr lang="en-US" sz="1000" noProof="0" dirty="0">
              <a:solidFill>
                <a:srgbClr val="595959"/>
              </a:solidFill>
              <a:latin typeface="Montserrat" panose="00000500000000000000" pitchFamily="2" charset="0"/>
              <a:ea typeface="Calibri Light"/>
              <a:cs typeface="Calibri Light"/>
            </a:endParaRPr>
          </a:p>
          <a:p>
            <a:pPr marL="0" indent="0">
              <a:lnSpc>
                <a:spcPct val="112999"/>
              </a:lnSpc>
              <a:buNone/>
            </a:pPr>
            <a:endParaRPr lang="en-US" sz="1000" noProof="0" dirty="0">
              <a:solidFill>
                <a:srgbClr val="595959"/>
              </a:solidFill>
              <a:latin typeface="Montserrat" panose="00000500000000000000" pitchFamily="2" charset="0"/>
              <a:ea typeface="Calibri Light"/>
              <a:cs typeface="Calibri Light"/>
            </a:endParaRPr>
          </a:p>
          <a:p>
            <a:pPr marL="0" indent="0">
              <a:lnSpc>
                <a:spcPct val="112999"/>
              </a:lnSpc>
              <a:buNone/>
            </a:pPr>
            <a:r>
              <a:rPr lang="en-US" sz="1000" noProof="0" dirty="0">
                <a:solidFill>
                  <a:srgbClr val="595959"/>
                </a:solidFill>
                <a:latin typeface="Montserrat"/>
                <a:ea typeface="Calibri Light"/>
                <a:cs typeface="Calibri Light"/>
              </a:rPr>
              <a:t> </a:t>
            </a:r>
            <a:endParaRPr lang="en-IE" sz="1000" noProof="0" dirty="0">
              <a:solidFill>
                <a:srgbClr val="595959"/>
              </a:solidFill>
              <a:latin typeface="Montserrat"/>
              <a:ea typeface="Calibri Light"/>
              <a:cs typeface="Calibri Light"/>
            </a:endParaRPr>
          </a:p>
          <a:p>
            <a:pPr marL="100965" indent="-100965">
              <a:lnSpc>
                <a:spcPct val="112999"/>
              </a:lnSpc>
              <a:buNone/>
            </a:pPr>
            <a:endParaRPr lang="en-IE" sz="1000" noProof="0" dirty="0">
              <a:solidFill>
                <a:srgbClr val="595959"/>
              </a:solidFill>
              <a:latin typeface="Montserrat" panose="00000500000000000000" pitchFamily="2" charset="0"/>
              <a:ea typeface="Calibri Light"/>
              <a:cs typeface="Calibri Light"/>
            </a:endParaRPr>
          </a:p>
          <a:p>
            <a:pPr marL="100965" indent="-100965">
              <a:lnSpc>
                <a:spcPct val="112999"/>
              </a:lnSpc>
              <a:buNone/>
            </a:pPr>
            <a:endParaRPr lang="en-IE" sz="1000" b="1" noProof="0" dirty="0">
              <a:solidFill>
                <a:srgbClr val="17406D"/>
              </a:solidFill>
              <a:latin typeface="Montserrat" panose="00000500000000000000" pitchFamily="2" charset="0"/>
              <a:ea typeface="Calibri Light"/>
              <a:cs typeface="Calibri Light"/>
            </a:endParaRPr>
          </a:p>
          <a:p>
            <a:pPr marL="0" indent="0">
              <a:lnSpc>
                <a:spcPct val="112999"/>
              </a:lnSpc>
              <a:buNone/>
            </a:pPr>
            <a:endParaRPr lang="en-IE" sz="1000" noProof="0" dirty="0">
              <a:solidFill>
                <a:srgbClr val="17406D"/>
              </a:solidFill>
              <a:latin typeface="Montserrat" panose="00000500000000000000" pitchFamily="2" charset="0"/>
              <a:ea typeface="Calibri Light"/>
              <a:cs typeface="Calibri Light"/>
            </a:endParaRPr>
          </a:p>
          <a:p>
            <a:pPr marL="100965" indent="-100965">
              <a:lnSpc>
                <a:spcPct val="112999"/>
              </a:lnSpc>
            </a:pPr>
            <a:endParaRPr lang="en-IE" sz="1000" noProof="0" dirty="0">
              <a:solidFill>
                <a:srgbClr val="595959"/>
              </a:solidFill>
              <a:latin typeface="Montserrat" panose="00000500000000000000" pitchFamily="2" charset="0"/>
              <a:ea typeface="Calibri Light"/>
              <a:cs typeface="Calibri Light"/>
            </a:endParaRPr>
          </a:p>
        </p:txBody>
      </p:sp>
      <p:sp>
        <p:nvSpPr>
          <p:cNvPr id="11" name="Título 1">
            <a:extLst>
              <a:ext uri="{FF2B5EF4-FFF2-40B4-BE49-F238E27FC236}">
                <a16:creationId xmlns:a16="http://schemas.microsoft.com/office/drawing/2014/main" id="{A8E42254-D2A9-245A-ED79-CD55A55A933E}"/>
              </a:ext>
            </a:extLst>
          </p:cNvPr>
          <p:cNvSpPr>
            <a:spLocks noGrp="1"/>
          </p:cNvSpPr>
          <p:nvPr>
            <p:ph type="title"/>
          </p:nvPr>
        </p:nvSpPr>
        <p:spPr>
          <a:xfrm>
            <a:off x="227251" y="1456931"/>
            <a:ext cx="6391270" cy="464731"/>
          </a:xfrm>
        </p:spPr>
        <p:txBody>
          <a:bodyPr/>
          <a:lstStyle/>
          <a:p>
            <a:r>
              <a:rPr lang="en-IE" sz="1400" noProof="0" dirty="0">
                <a:solidFill>
                  <a:srgbClr val="003F6C"/>
                </a:solidFill>
                <a:latin typeface="Montserrat"/>
              </a:rPr>
              <a:t>Dissemination &amp; Communication Strategy</a:t>
            </a:r>
            <a:endParaRPr lang="en-IE" sz="1400" noProof="0" dirty="0">
              <a:latin typeface="Montserrat"/>
            </a:endParaRPr>
          </a:p>
        </p:txBody>
      </p:sp>
      <p:sp>
        <p:nvSpPr>
          <p:cNvPr id="12" name="CuadroTexto 26">
            <a:extLst>
              <a:ext uri="{FF2B5EF4-FFF2-40B4-BE49-F238E27FC236}">
                <a16:creationId xmlns:a16="http://schemas.microsoft.com/office/drawing/2014/main" id="{4631BC1A-8AAF-6CA2-CA94-4A9CB49A6038}"/>
              </a:ext>
            </a:extLst>
          </p:cNvPr>
          <p:cNvSpPr txBox="1"/>
          <p:nvPr/>
        </p:nvSpPr>
        <p:spPr>
          <a:xfrm>
            <a:off x="276283" y="198745"/>
            <a:ext cx="640360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IE" sz="1400" b="1" noProof="0">
                <a:solidFill>
                  <a:srgbClr val="17406D"/>
                </a:solidFill>
                <a:latin typeface="Montserrat"/>
              </a:rPr>
              <a:t>POP. PHASE 2: IDEATE &amp; CO-DESIGN</a:t>
            </a:r>
          </a:p>
          <a:p>
            <a:endParaRPr lang="en-IE" sz="1400" b="1" noProof="0">
              <a:solidFill>
                <a:srgbClr val="17406D"/>
              </a:solidFill>
              <a:latin typeface="Montserrat"/>
            </a:endParaRPr>
          </a:p>
        </p:txBody>
      </p:sp>
      <p:sp>
        <p:nvSpPr>
          <p:cNvPr id="16" name="Flecha: cheurón 4">
            <a:extLst>
              <a:ext uri="{FF2B5EF4-FFF2-40B4-BE49-F238E27FC236}">
                <a16:creationId xmlns:a16="http://schemas.microsoft.com/office/drawing/2014/main" id="{79C96F1B-CCFA-9296-2FD7-080DCC57D076}"/>
              </a:ext>
            </a:extLst>
          </p:cNvPr>
          <p:cNvSpPr/>
          <p:nvPr/>
        </p:nvSpPr>
        <p:spPr>
          <a:xfrm>
            <a:off x="657656" y="943022"/>
            <a:ext cx="6008041" cy="200463"/>
          </a:xfrm>
          <a:prstGeom prst="chevron">
            <a:avLst/>
          </a:prstGeom>
          <a:solidFill>
            <a:srgbClr val="99DD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E" sz="900" b="1" noProof="0">
                <a:solidFill>
                  <a:srgbClr val="19616F"/>
                </a:solidFill>
                <a:latin typeface="Montserrat"/>
              </a:rPr>
              <a:t>Launching</a:t>
            </a:r>
            <a:endParaRPr lang="en-IE" noProof="0"/>
          </a:p>
        </p:txBody>
      </p:sp>
      <p:grpSp>
        <p:nvGrpSpPr>
          <p:cNvPr id="17" name="Group 1437">
            <a:extLst>
              <a:ext uri="{FF2B5EF4-FFF2-40B4-BE49-F238E27FC236}">
                <a16:creationId xmlns:a16="http://schemas.microsoft.com/office/drawing/2014/main" id="{D44C784E-6991-D4FD-EC46-904AA69FBB8B}"/>
              </a:ext>
            </a:extLst>
          </p:cNvPr>
          <p:cNvGrpSpPr>
            <a:grpSpLocks noChangeAspect="1"/>
          </p:cNvGrpSpPr>
          <p:nvPr/>
        </p:nvGrpSpPr>
        <p:grpSpPr bwMode="auto">
          <a:xfrm>
            <a:off x="78165" y="689235"/>
            <a:ext cx="685418" cy="644261"/>
            <a:chOff x="5862" y="2682"/>
            <a:chExt cx="227" cy="226"/>
          </a:xfrm>
          <a:solidFill>
            <a:srgbClr val="66CDE1"/>
          </a:solidFill>
        </p:grpSpPr>
        <p:sp>
          <p:nvSpPr>
            <p:cNvPr id="18" name="Freeform 1438">
              <a:extLst>
                <a:ext uri="{FF2B5EF4-FFF2-40B4-BE49-F238E27FC236}">
                  <a16:creationId xmlns:a16="http://schemas.microsoft.com/office/drawing/2014/main" id="{DB97C973-EFE1-B3E5-362E-19D9B2C94CDF}"/>
                </a:ext>
              </a:extLst>
            </p:cNvPr>
            <p:cNvSpPr>
              <a:spLocks/>
            </p:cNvSpPr>
            <p:nvPr/>
          </p:nvSpPr>
          <p:spPr bwMode="auto">
            <a:xfrm>
              <a:off x="5903" y="2741"/>
              <a:ext cx="153" cy="77"/>
            </a:xfrm>
            <a:custGeom>
              <a:avLst/>
              <a:gdLst>
                <a:gd name="T0" fmla="*/ 1236 w 1307"/>
                <a:gd name="T1" fmla="*/ 267 h 652"/>
                <a:gd name="T2" fmla="*/ 1077 w 1307"/>
                <a:gd name="T3" fmla="*/ 277 h 652"/>
                <a:gd name="T4" fmla="*/ 869 w 1307"/>
                <a:gd name="T5" fmla="*/ 328 h 652"/>
                <a:gd name="T6" fmla="*/ 852 w 1307"/>
                <a:gd name="T7" fmla="*/ 325 h 652"/>
                <a:gd name="T8" fmla="*/ 529 w 1307"/>
                <a:gd name="T9" fmla="*/ 100 h 652"/>
                <a:gd name="T10" fmla="*/ 242 w 1307"/>
                <a:gd name="T11" fmla="*/ 19 h 652"/>
                <a:gd name="T12" fmla="*/ 608 w 1307"/>
                <a:gd name="T13" fmla="*/ 358 h 652"/>
                <a:gd name="T14" fmla="*/ 614 w 1307"/>
                <a:gd name="T15" fmla="*/ 379 h 652"/>
                <a:gd name="T16" fmla="*/ 599 w 1307"/>
                <a:gd name="T17" fmla="*/ 394 h 652"/>
                <a:gd name="T18" fmla="*/ 235 w 1307"/>
                <a:gd name="T19" fmla="*/ 483 h 652"/>
                <a:gd name="T20" fmla="*/ 219 w 1307"/>
                <a:gd name="T21" fmla="*/ 481 h 652"/>
                <a:gd name="T22" fmla="*/ 0 w 1307"/>
                <a:gd name="T23" fmla="*/ 428 h 652"/>
                <a:gd name="T24" fmla="*/ 226 w 1307"/>
                <a:gd name="T25" fmla="*/ 652 h 652"/>
                <a:gd name="T26" fmla="*/ 1205 w 1307"/>
                <a:gd name="T27" fmla="*/ 412 h 652"/>
                <a:gd name="T28" fmla="*/ 1284 w 1307"/>
                <a:gd name="T29" fmla="*/ 373 h 652"/>
                <a:gd name="T30" fmla="*/ 1302 w 1307"/>
                <a:gd name="T31" fmla="*/ 320 h 652"/>
                <a:gd name="T32" fmla="*/ 1236 w 1307"/>
                <a:gd name="T33" fmla="*/ 267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7" h="652">
                  <a:moveTo>
                    <a:pt x="1236" y="267"/>
                  </a:moveTo>
                  <a:cubicBezTo>
                    <a:pt x="1195" y="258"/>
                    <a:pt x="1140" y="261"/>
                    <a:pt x="1077" y="277"/>
                  </a:cubicBezTo>
                  <a:cubicBezTo>
                    <a:pt x="869" y="328"/>
                    <a:pt x="869" y="328"/>
                    <a:pt x="869" y="328"/>
                  </a:cubicBezTo>
                  <a:cubicBezTo>
                    <a:pt x="863" y="330"/>
                    <a:pt x="857" y="328"/>
                    <a:pt x="852" y="325"/>
                  </a:cubicBezTo>
                  <a:cubicBezTo>
                    <a:pt x="852" y="325"/>
                    <a:pt x="571" y="128"/>
                    <a:pt x="529" y="100"/>
                  </a:cubicBezTo>
                  <a:cubicBezTo>
                    <a:pt x="426" y="28"/>
                    <a:pt x="325" y="0"/>
                    <a:pt x="242" y="19"/>
                  </a:cubicBezTo>
                  <a:cubicBezTo>
                    <a:pt x="608" y="358"/>
                    <a:pt x="608" y="358"/>
                    <a:pt x="608" y="358"/>
                  </a:cubicBezTo>
                  <a:cubicBezTo>
                    <a:pt x="614" y="364"/>
                    <a:pt x="616" y="371"/>
                    <a:pt x="614" y="379"/>
                  </a:cubicBezTo>
                  <a:cubicBezTo>
                    <a:pt x="613" y="386"/>
                    <a:pt x="607" y="392"/>
                    <a:pt x="599" y="394"/>
                  </a:cubicBezTo>
                  <a:cubicBezTo>
                    <a:pt x="235" y="483"/>
                    <a:pt x="235" y="483"/>
                    <a:pt x="235" y="483"/>
                  </a:cubicBezTo>
                  <a:cubicBezTo>
                    <a:pt x="230" y="485"/>
                    <a:pt x="224" y="484"/>
                    <a:pt x="219" y="481"/>
                  </a:cubicBezTo>
                  <a:cubicBezTo>
                    <a:pt x="218" y="480"/>
                    <a:pt x="116" y="417"/>
                    <a:pt x="0" y="428"/>
                  </a:cubicBezTo>
                  <a:cubicBezTo>
                    <a:pt x="226" y="652"/>
                    <a:pt x="226" y="652"/>
                    <a:pt x="226" y="652"/>
                  </a:cubicBezTo>
                  <a:cubicBezTo>
                    <a:pt x="332" y="627"/>
                    <a:pt x="1143" y="427"/>
                    <a:pt x="1205" y="412"/>
                  </a:cubicBezTo>
                  <a:cubicBezTo>
                    <a:pt x="1239" y="403"/>
                    <a:pt x="1267" y="390"/>
                    <a:pt x="1284" y="373"/>
                  </a:cubicBezTo>
                  <a:cubicBezTo>
                    <a:pt x="1301" y="357"/>
                    <a:pt x="1307" y="340"/>
                    <a:pt x="1302" y="320"/>
                  </a:cubicBezTo>
                  <a:cubicBezTo>
                    <a:pt x="1295" y="293"/>
                    <a:pt x="1273" y="276"/>
                    <a:pt x="1236" y="2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noProof="0"/>
            </a:p>
          </p:txBody>
        </p:sp>
        <p:sp>
          <p:nvSpPr>
            <p:cNvPr id="19" name="Freeform 1439">
              <a:extLst>
                <a:ext uri="{FF2B5EF4-FFF2-40B4-BE49-F238E27FC236}">
                  <a16:creationId xmlns:a16="http://schemas.microsoft.com/office/drawing/2014/main" id="{395A85C8-A7BF-E15F-1EBD-217F3D49AF7A}"/>
                </a:ext>
              </a:extLst>
            </p:cNvPr>
            <p:cNvSpPr>
              <a:spLocks noEditPoints="1"/>
            </p:cNvSpPr>
            <p:nvPr/>
          </p:nvSpPr>
          <p:spPr bwMode="auto">
            <a:xfrm>
              <a:off x="5862" y="2682"/>
              <a:ext cx="227" cy="226"/>
            </a:xfrm>
            <a:custGeom>
              <a:avLst/>
              <a:gdLst>
                <a:gd name="T0" fmla="*/ 966 w 1931"/>
                <a:gd name="T1" fmla="*/ 0 h 1932"/>
                <a:gd name="T2" fmla="*/ 0 w 1931"/>
                <a:gd name="T3" fmla="*/ 966 h 1932"/>
                <a:gd name="T4" fmla="*/ 966 w 1931"/>
                <a:gd name="T5" fmla="*/ 1932 h 1932"/>
                <a:gd name="T6" fmla="*/ 1931 w 1931"/>
                <a:gd name="T7" fmla="*/ 966 h 1932"/>
                <a:gd name="T8" fmla="*/ 966 w 1931"/>
                <a:gd name="T9" fmla="*/ 0 h 1932"/>
                <a:gd name="T10" fmla="*/ 1565 w 1931"/>
                <a:gd name="T11" fmla="*/ 1340 h 1932"/>
                <a:gd name="T12" fmla="*/ 480 w 1931"/>
                <a:gd name="T13" fmla="*/ 1340 h 1932"/>
                <a:gd name="T14" fmla="*/ 459 w 1931"/>
                <a:gd name="T15" fmla="*/ 1319 h 1932"/>
                <a:gd name="T16" fmla="*/ 480 w 1931"/>
                <a:gd name="T17" fmla="*/ 1298 h 1932"/>
                <a:gd name="T18" fmla="*/ 1565 w 1931"/>
                <a:gd name="T19" fmla="*/ 1298 h 1932"/>
                <a:gd name="T20" fmla="*/ 1586 w 1931"/>
                <a:gd name="T21" fmla="*/ 1319 h 1932"/>
                <a:gd name="T22" fmla="*/ 1565 w 1931"/>
                <a:gd name="T23" fmla="*/ 1340 h 1932"/>
                <a:gd name="T24" fmla="*/ 1560 w 1931"/>
                <a:gd name="T25" fmla="*/ 959 h 1932"/>
                <a:gd name="T26" fmla="*/ 571 w 1931"/>
                <a:gd name="T27" fmla="*/ 1202 h 1932"/>
                <a:gd name="T28" fmla="*/ 566 w 1931"/>
                <a:gd name="T29" fmla="*/ 1203 h 1932"/>
                <a:gd name="T30" fmla="*/ 551 w 1931"/>
                <a:gd name="T31" fmla="*/ 1197 h 1932"/>
                <a:gd name="T32" fmla="*/ 289 w 1931"/>
                <a:gd name="T33" fmla="*/ 936 h 1932"/>
                <a:gd name="T34" fmla="*/ 283 w 1931"/>
                <a:gd name="T35" fmla="*/ 915 h 1932"/>
                <a:gd name="T36" fmla="*/ 298 w 1931"/>
                <a:gd name="T37" fmla="*/ 901 h 1932"/>
                <a:gd name="T38" fmla="*/ 580 w 1931"/>
                <a:gd name="T39" fmla="*/ 948 h 1932"/>
                <a:gd name="T40" fmla="*/ 898 w 1931"/>
                <a:gd name="T41" fmla="*/ 870 h 1932"/>
                <a:gd name="T42" fmla="*/ 534 w 1931"/>
                <a:gd name="T43" fmla="*/ 533 h 1932"/>
                <a:gd name="T44" fmla="*/ 528 w 1931"/>
                <a:gd name="T45" fmla="*/ 514 h 1932"/>
                <a:gd name="T46" fmla="*/ 540 w 1931"/>
                <a:gd name="T47" fmla="*/ 498 h 1932"/>
                <a:gd name="T48" fmla="*/ 899 w 1931"/>
                <a:gd name="T49" fmla="*/ 572 h 1932"/>
                <a:gd name="T50" fmla="*/ 1214 w 1931"/>
                <a:gd name="T51" fmla="*/ 793 h 1932"/>
                <a:gd name="T52" fmla="*/ 1413 w 1931"/>
                <a:gd name="T53" fmla="*/ 744 h 1932"/>
                <a:gd name="T54" fmla="*/ 1591 w 1931"/>
                <a:gd name="T55" fmla="*/ 734 h 1932"/>
                <a:gd name="T56" fmla="*/ 1688 w 1931"/>
                <a:gd name="T57" fmla="*/ 818 h 1932"/>
                <a:gd name="T58" fmla="*/ 1659 w 1931"/>
                <a:gd name="T59" fmla="*/ 910 h 1932"/>
                <a:gd name="T60" fmla="*/ 1560 w 1931"/>
                <a:gd name="T61" fmla="*/ 959 h 1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31" h="1932">
                  <a:moveTo>
                    <a:pt x="966" y="0"/>
                  </a:moveTo>
                  <a:cubicBezTo>
                    <a:pt x="432" y="0"/>
                    <a:pt x="0" y="433"/>
                    <a:pt x="0" y="966"/>
                  </a:cubicBezTo>
                  <a:cubicBezTo>
                    <a:pt x="0" y="1499"/>
                    <a:pt x="432" y="1932"/>
                    <a:pt x="966" y="1932"/>
                  </a:cubicBezTo>
                  <a:cubicBezTo>
                    <a:pt x="1499" y="1932"/>
                    <a:pt x="1931" y="1499"/>
                    <a:pt x="1931" y="966"/>
                  </a:cubicBezTo>
                  <a:cubicBezTo>
                    <a:pt x="1931" y="433"/>
                    <a:pt x="1499" y="0"/>
                    <a:pt x="966" y="0"/>
                  </a:cubicBezTo>
                  <a:close/>
                  <a:moveTo>
                    <a:pt x="1565" y="1340"/>
                  </a:moveTo>
                  <a:cubicBezTo>
                    <a:pt x="480" y="1340"/>
                    <a:pt x="480" y="1340"/>
                    <a:pt x="480" y="1340"/>
                  </a:cubicBezTo>
                  <a:cubicBezTo>
                    <a:pt x="468" y="1340"/>
                    <a:pt x="459" y="1330"/>
                    <a:pt x="459" y="1319"/>
                  </a:cubicBezTo>
                  <a:cubicBezTo>
                    <a:pt x="459" y="1308"/>
                    <a:pt x="468" y="1298"/>
                    <a:pt x="480" y="1298"/>
                  </a:cubicBezTo>
                  <a:cubicBezTo>
                    <a:pt x="1565" y="1298"/>
                    <a:pt x="1565" y="1298"/>
                    <a:pt x="1565" y="1298"/>
                  </a:cubicBezTo>
                  <a:cubicBezTo>
                    <a:pt x="1577" y="1298"/>
                    <a:pt x="1586" y="1308"/>
                    <a:pt x="1586" y="1319"/>
                  </a:cubicBezTo>
                  <a:cubicBezTo>
                    <a:pt x="1586" y="1330"/>
                    <a:pt x="1577" y="1340"/>
                    <a:pt x="1565" y="1340"/>
                  </a:cubicBezTo>
                  <a:close/>
                  <a:moveTo>
                    <a:pt x="1560" y="959"/>
                  </a:moveTo>
                  <a:cubicBezTo>
                    <a:pt x="1494" y="975"/>
                    <a:pt x="571" y="1202"/>
                    <a:pt x="571" y="1202"/>
                  </a:cubicBezTo>
                  <a:cubicBezTo>
                    <a:pt x="569" y="1203"/>
                    <a:pt x="567" y="1203"/>
                    <a:pt x="566" y="1203"/>
                  </a:cubicBezTo>
                  <a:cubicBezTo>
                    <a:pt x="560" y="1203"/>
                    <a:pt x="555" y="1201"/>
                    <a:pt x="551" y="1197"/>
                  </a:cubicBezTo>
                  <a:cubicBezTo>
                    <a:pt x="289" y="936"/>
                    <a:pt x="289" y="936"/>
                    <a:pt x="289" y="936"/>
                  </a:cubicBezTo>
                  <a:cubicBezTo>
                    <a:pt x="283" y="930"/>
                    <a:pt x="281" y="923"/>
                    <a:pt x="283" y="915"/>
                  </a:cubicBezTo>
                  <a:cubicBezTo>
                    <a:pt x="285" y="908"/>
                    <a:pt x="291" y="903"/>
                    <a:pt x="298" y="901"/>
                  </a:cubicBezTo>
                  <a:cubicBezTo>
                    <a:pt x="428" y="869"/>
                    <a:pt x="548" y="930"/>
                    <a:pt x="580" y="948"/>
                  </a:cubicBezTo>
                  <a:cubicBezTo>
                    <a:pt x="898" y="870"/>
                    <a:pt x="898" y="870"/>
                    <a:pt x="898" y="870"/>
                  </a:cubicBezTo>
                  <a:cubicBezTo>
                    <a:pt x="534" y="533"/>
                    <a:pt x="534" y="533"/>
                    <a:pt x="534" y="533"/>
                  </a:cubicBezTo>
                  <a:cubicBezTo>
                    <a:pt x="529" y="528"/>
                    <a:pt x="527" y="521"/>
                    <a:pt x="528" y="514"/>
                  </a:cubicBezTo>
                  <a:cubicBezTo>
                    <a:pt x="529" y="507"/>
                    <a:pt x="534" y="501"/>
                    <a:pt x="540" y="498"/>
                  </a:cubicBezTo>
                  <a:cubicBezTo>
                    <a:pt x="642" y="457"/>
                    <a:pt x="769" y="483"/>
                    <a:pt x="899" y="572"/>
                  </a:cubicBezTo>
                  <a:cubicBezTo>
                    <a:pt x="936" y="598"/>
                    <a:pt x="1168" y="761"/>
                    <a:pt x="1214" y="793"/>
                  </a:cubicBezTo>
                  <a:cubicBezTo>
                    <a:pt x="1413" y="744"/>
                    <a:pt x="1413" y="744"/>
                    <a:pt x="1413" y="744"/>
                  </a:cubicBezTo>
                  <a:cubicBezTo>
                    <a:pt x="1483" y="727"/>
                    <a:pt x="1544" y="723"/>
                    <a:pt x="1591" y="734"/>
                  </a:cubicBezTo>
                  <a:cubicBezTo>
                    <a:pt x="1658" y="749"/>
                    <a:pt x="1681" y="788"/>
                    <a:pt x="1688" y="818"/>
                  </a:cubicBezTo>
                  <a:cubicBezTo>
                    <a:pt x="1696" y="851"/>
                    <a:pt x="1686" y="884"/>
                    <a:pt x="1659" y="910"/>
                  </a:cubicBezTo>
                  <a:cubicBezTo>
                    <a:pt x="1636" y="932"/>
                    <a:pt x="1602" y="949"/>
                    <a:pt x="1560" y="9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noProof="0"/>
            </a:p>
          </p:txBody>
        </p:sp>
      </p:grpSp>
    </p:spTree>
    <p:extLst>
      <p:ext uri="{BB962C8B-B14F-4D97-AF65-F5344CB8AC3E}">
        <p14:creationId xmlns:p14="http://schemas.microsoft.com/office/powerpoint/2010/main" val="1423421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2610B-8900-8C96-EAA8-ED6DB17A53D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7A1C38F-7267-C0C7-299C-552A4F19247B}"/>
              </a:ext>
            </a:extLst>
          </p:cNvPr>
          <p:cNvSpPr>
            <a:spLocks noGrp="1"/>
          </p:cNvSpPr>
          <p:nvPr>
            <p:ph type="title"/>
          </p:nvPr>
        </p:nvSpPr>
        <p:spPr>
          <a:xfrm>
            <a:off x="208365" y="1540760"/>
            <a:ext cx="6318000" cy="1300000"/>
          </a:xfrm>
        </p:spPr>
        <p:txBody>
          <a:bodyPr/>
          <a:lstStyle/>
          <a:p>
            <a:r>
              <a:rPr lang="en-IE" sz="1400" noProof="0" dirty="0">
                <a:solidFill>
                  <a:srgbClr val="003F6C"/>
                </a:solidFill>
                <a:latin typeface="Montserrat"/>
              </a:rPr>
              <a:t>Dissemination &amp; Communication Strategy</a:t>
            </a:r>
            <a:endParaRPr lang="en-IE" sz="1400" noProof="0" dirty="0">
              <a:latin typeface="Montserrat"/>
            </a:endParaRPr>
          </a:p>
        </p:txBody>
      </p:sp>
      <p:sp>
        <p:nvSpPr>
          <p:cNvPr id="3" name="Marcador de contenido 2">
            <a:extLst>
              <a:ext uri="{FF2B5EF4-FFF2-40B4-BE49-F238E27FC236}">
                <a16:creationId xmlns:a16="http://schemas.microsoft.com/office/drawing/2014/main" id="{E16DF248-6642-8F66-D188-56E3539C3FB5}"/>
              </a:ext>
            </a:extLst>
          </p:cNvPr>
          <p:cNvSpPr>
            <a:spLocks noGrp="1"/>
          </p:cNvSpPr>
          <p:nvPr>
            <p:ph sz="quarter" idx="13"/>
          </p:nvPr>
        </p:nvSpPr>
        <p:spPr>
          <a:xfrm>
            <a:off x="239197" y="2152686"/>
            <a:ext cx="6317754" cy="2272417"/>
          </a:xfrm>
        </p:spPr>
        <p:txBody>
          <a:bodyPr vert="horz" lIns="0" tIns="0" rIns="0" bIns="0" rtlCol="0" anchor="t">
            <a:noAutofit/>
          </a:bodyPr>
          <a:lstStyle/>
          <a:p>
            <a:pPr marL="0" indent="0">
              <a:lnSpc>
                <a:spcPct val="112999"/>
              </a:lnSpc>
              <a:buNone/>
            </a:pPr>
            <a:r>
              <a:rPr lang="en-US" sz="1400" b="1" noProof="0">
                <a:solidFill>
                  <a:srgbClr val="595959"/>
                </a:solidFill>
                <a:latin typeface="Montserrat"/>
                <a:ea typeface="Calibri Light"/>
                <a:cs typeface="Calibri Light"/>
              </a:rPr>
              <a:t>Steps </a:t>
            </a:r>
            <a:r>
              <a:rPr lang="en-US" sz="1400" b="1">
                <a:solidFill>
                  <a:srgbClr val="595959"/>
                </a:solidFill>
                <a:latin typeface="Montserrat"/>
                <a:ea typeface="Calibri Light"/>
                <a:cs typeface="Calibri Light"/>
              </a:rPr>
              <a:t>(cont.):</a:t>
            </a:r>
            <a:endParaRPr lang="en-US" sz="1400" b="1" noProof="0">
              <a:solidFill>
                <a:srgbClr val="595959"/>
              </a:solidFill>
              <a:latin typeface="Montserrat"/>
              <a:ea typeface="Calibri Light"/>
              <a:cs typeface="Calibri Light"/>
            </a:endParaRPr>
          </a:p>
          <a:p>
            <a:pPr marL="228600" indent="-228600">
              <a:lnSpc>
                <a:spcPct val="112999"/>
              </a:lnSpc>
              <a:buFont typeface="+mj-lt"/>
              <a:buAutoNum type="arabicPeriod" startAt="6"/>
            </a:pPr>
            <a:r>
              <a:rPr lang="en-US" sz="1100" noProof="0">
                <a:solidFill>
                  <a:srgbClr val="595959"/>
                </a:solidFill>
                <a:latin typeface="Montserrat"/>
                <a:ea typeface="Calibri Light"/>
                <a:cs typeface="Calibri Light"/>
              </a:rPr>
              <a:t>Set your timeline: </a:t>
            </a:r>
          </a:p>
          <a:p>
            <a:pPr marL="303530" lvl="2" indent="-100965">
              <a:lnSpc>
                <a:spcPct val="112999"/>
              </a:lnSpc>
              <a:buFont typeface="Wingdings" panose="05000000000000000000" pitchFamily="2" charset="2"/>
              <a:buChar char="§"/>
            </a:pPr>
            <a:r>
              <a:rPr lang="en-US" sz="1100" noProof="0">
                <a:solidFill>
                  <a:srgbClr val="595959"/>
                </a:solidFill>
                <a:latin typeface="Montserrat"/>
                <a:ea typeface="Calibri Light"/>
                <a:cs typeface="Calibri Light"/>
              </a:rPr>
              <a:t>Adjust your timeline depending on when your goal needs to be met. </a:t>
            </a:r>
          </a:p>
          <a:p>
            <a:pPr marL="303530" lvl="2" indent="-100965">
              <a:lnSpc>
                <a:spcPct val="112999"/>
              </a:lnSpc>
              <a:buFont typeface="Wingdings" panose="05000000000000000000" pitchFamily="2" charset="2"/>
              <a:buChar char="§"/>
            </a:pPr>
            <a:r>
              <a:rPr lang="en-US" sz="1100" noProof="0">
                <a:solidFill>
                  <a:srgbClr val="595959"/>
                </a:solidFill>
                <a:latin typeface="Montserrat"/>
                <a:ea typeface="Calibri Light"/>
                <a:cs typeface="Calibri Light"/>
              </a:rPr>
              <a:t>Goals built around social media require more time to develop and see the needed response. Personal phone calls and emails will require a shorter time frame. However, no matter what the case, give the target groups time to commit/agree to your goals.  </a:t>
            </a:r>
          </a:p>
          <a:p>
            <a:pPr marL="303530" lvl="2" indent="-100965">
              <a:lnSpc>
                <a:spcPct val="112999"/>
              </a:lnSpc>
              <a:buFont typeface="Wingdings" panose="05000000000000000000" pitchFamily="2" charset="2"/>
              <a:buChar char="§"/>
            </a:pPr>
            <a:r>
              <a:rPr lang="en-US" sz="1100" noProof="0">
                <a:solidFill>
                  <a:srgbClr val="595959"/>
                </a:solidFill>
                <a:latin typeface="Montserrat"/>
                <a:ea typeface="Calibri Light"/>
                <a:cs typeface="Calibri Light"/>
              </a:rPr>
              <a:t>Think about the key moments to </a:t>
            </a:r>
            <a:r>
              <a:rPr lang="en-US" sz="1100" noProof="0" err="1">
                <a:solidFill>
                  <a:srgbClr val="595959"/>
                </a:solidFill>
                <a:latin typeface="Montserrat"/>
                <a:ea typeface="Calibri Light"/>
                <a:cs typeface="Calibri Light"/>
              </a:rPr>
              <a:t>capitalise</a:t>
            </a:r>
            <a:r>
              <a:rPr lang="en-US" sz="1100" noProof="0">
                <a:solidFill>
                  <a:srgbClr val="595959"/>
                </a:solidFill>
                <a:latin typeface="Montserrat"/>
                <a:ea typeface="Calibri Light"/>
                <a:cs typeface="Calibri Light"/>
              </a:rPr>
              <a:t> – can you align your goals with a larger movement (i.e., EU Green Week, World Water Day, Earth Day, local environment/science events, etc.)  </a:t>
            </a:r>
          </a:p>
          <a:p>
            <a:pPr marL="228600" indent="-228600">
              <a:lnSpc>
                <a:spcPct val="112999"/>
              </a:lnSpc>
              <a:buFont typeface="+mj-lt"/>
              <a:buAutoNum type="arabicPeriod" startAt="6"/>
            </a:pPr>
            <a:endParaRPr lang="en-US" sz="1100" noProof="0">
              <a:solidFill>
                <a:srgbClr val="595959"/>
              </a:solidFill>
              <a:latin typeface="Montserrat" panose="00000500000000000000" pitchFamily="2" charset="0"/>
              <a:ea typeface="Calibri Light"/>
              <a:cs typeface="Calibri Light"/>
            </a:endParaRPr>
          </a:p>
          <a:p>
            <a:pPr marL="228600" indent="-228600">
              <a:lnSpc>
                <a:spcPct val="112999"/>
              </a:lnSpc>
              <a:buFont typeface="+mj-lt"/>
              <a:buAutoNum type="arabicPeriod" startAt="6"/>
            </a:pPr>
            <a:r>
              <a:rPr lang="en-US" sz="1100" noProof="0">
                <a:solidFill>
                  <a:srgbClr val="595959"/>
                </a:solidFill>
                <a:latin typeface="Montserrat"/>
                <a:ea typeface="Calibri Light"/>
                <a:cs typeface="Calibri Light"/>
              </a:rPr>
              <a:t>Implement the strategy: Who on your team is going to do this? Set important dates (milestones) about what needs to be done, by when, who facilitates, who is involved, who is affected etc.  Use the communication strategy template (see below) to track activities and progress. </a:t>
            </a:r>
          </a:p>
          <a:p>
            <a:pPr marL="228600" indent="-228600">
              <a:lnSpc>
                <a:spcPct val="112999"/>
              </a:lnSpc>
              <a:buFont typeface="+mj-lt"/>
              <a:buAutoNum type="arabicPeriod" startAt="6"/>
            </a:pPr>
            <a:endParaRPr lang="en-US" sz="1100" noProof="0">
              <a:solidFill>
                <a:srgbClr val="595959"/>
              </a:solidFill>
              <a:latin typeface="Montserrat" panose="00000500000000000000" pitchFamily="2" charset="0"/>
              <a:ea typeface="Calibri Light"/>
              <a:cs typeface="Calibri Light"/>
            </a:endParaRPr>
          </a:p>
          <a:p>
            <a:pPr marL="228600" indent="-228600">
              <a:lnSpc>
                <a:spcPct val="112999"/>
              </a:lnSpc>
              <a:buFont typeface="+mj-lt"/>
              <a:buAutoNum type="arabicPeriod" startAt="6"/>
            </a:pPr>
            <a:r>
              <a:rPr lang="en-US" sz="1100" noProof="0">
                <a:solidFill>
                  <a:srgbClr val="595959"/>
                </a:solidFill>
                <a:latin typeface="Montserrat"/>
                <a:ea typeface="Calibri Light"/>
                <a:cs typeface="Calibri Light"/>
              </a:rPr>
              <a:t>Evaluate your success. Was the goal accomplished? Reflect on what went well and what could be improved for next time. </a:t>
            </a:r>
            <a:endParaRPr lang="en-US" sz="1100">
              <a:ea typeface="Calibri Light"/>
              <a:cs typeface="Calibri Light"/>
            </a:endParaRPr>
          </a:p>
          <a:p>
            <a:pPr marL="0" indent="0">
              <a:lnSpc>
                <a:spcPct val="112999"/>
              </a:lnSpc>
              <a:buNone/>
            </a:pPr>
            <a:r>
              <a:rPr lang="en-US" sz="1000" noProof="0">
                <a:solidFill>
                  <a:srgbClr val="595959"/>
                </a:solidFill>
                <a:latin typeface="Montserrat"/>
                <a:ea typeface="Calibri Light"/>
                <a:cs typeface="Calibri Light"/>
              </a:rPr>
              <a:t> </a:t>
            </a:r>
          </a:p>
          <a:p>
            <a:pPr marL="0" indent="0">
              <a:lnSpc>
                <a:spcPct val="112999"/>
              </a:lnSpc>
              <a:buNone/>
            </a:pPr>
            <a:endParaRPr lang="en-IE" sz="1000" noProof="0">
              <a:solidFill>
                <a:srgbClr val="595959"/>
              </a:solidFill>
              <a:latin typeface="Montserrat" panose="00000500000000000000" pitchFamily="2" charset="0"/>
              <a:ea typeface="Calibri Light"/>
              <a:cs typeface="Calibri Light"/>
            </a:endParaRPr>
          </a:p>
          <a:p>
            <a:pPr marL="0" marR="0" lvl="0" indent="0" algn="l" defTabSz="514350" rtl="0" eaLnBrk="1" fontAlgn="auto" latinLnBrk="0" hangingPunct="1">
              <a:lnSpc>
                <a:spcPct val="112999"/>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a:ln>
                  <a:noFill/>
                </a:ln>
                <a:solidFill>
                  <a:srgbClr val="595959"/>
                </a:solidFill>
                <a:effectLst/>
                <a:uLnTx/>
                <a:uFillTx/>
                <a:latin typeface="Montserrat"/>
                <a:ea typeface="Calibri Light"/>
                <a:cs typeface="Calibri Light"/>
              </a:rPr>
              <a:t>Template:</a:t>
            </a:r>
            <a:endParaRPr lang="en-US" sz="1400" b="1" i="0" u="none" strike="noStrike" kern="1200" cap="none" spc="0" normalizeH="0" baseline="0" noProof="0">
              <a:ln>
                <a:noFill/>
              </a:ln>
              <a:solidFill>
                <a:srgbClr val="595959"/>
              </a:solidFill>
              <a:effectLst/>
              <a:uLnTx/>
              <a:uFillTx/>
              <a:latin typeface="Montserrat"/>
              <a:ea typeface="Calibri Light"/>
              <a:cs typeface="Calibri Light"/>
            </a:endParaRPr>
          </a:p>
          <a:p>
            <a:pPr marL="100965" indent="-100965">
              <a:lnSpc>
                <a:spcPct val="112999"/>
              </a:lnSpc>
              <a:buNone/>
            </a:pPr>
            <a:endParaRPr lang="en-IE" sz="1000" noProof="0">
              <a:solidFill>
                <a:srgbClr val="595959"/>
              </a:solidFill>
              <a:latin typeface="Montserrat" panose="00000500000000000000" pitchFamily="2" charset="0"/>
              <a:ea typeface="Calibri Light"/>
              <a:cs typeface="Calibri Light"/>
            </a:endParaRPr>
          </a:p>
          <a:p>
            <a:pPr marL="100965" indent="-100965">
              <a:lnSpc>
                <a:spcPct val="112999"/>
              </a:lnSpc>
              <a:buNone/>
            </a:pPr>
            <a:endParaRPr lang="en-IE" sz="1000" b="1" noProof="0">
              <a:solidFill>
                <a:srgbClr val="17406D"/>
              </a:solidFill>
              <a:latin typeface="Montserrat" panose="00000500000000000000" pitchFamily="2" charset="0"/>
              <a:ea typeface="Calibri Light"/>
              <a:cs typeface="Calibri Light"/>
            </a:endParaRPr>
          </a:p>
          <a:p>
            <a:pPr marL="0" indent="0">
              <a:lnSpc>
                <a:spcPct val="112999"/>
              </a:lnSpc>
              <a:buNone/>
            </a:pPr>
            <a:endParaRPr lang="en-IE" sz="1000" noProof="0">
              <a:solidFill>
                <a:srgbClr val="17406D"/>
              </a:solidFill>
              <a:latin typeface="Montserrat" panose="00000500000000000000" pitchFamily="2" charset="0"/>
              <a:ea typeface="Calibri Light"/>
              <a:cs typeface="Calibri Light"/>
            </a:endParaRPr>
          </a:p>
          <a:p>
            <a:pPr marL="100965" indent="-100965">
              <a:lnSpc>
                <a:spcPct val="112999"/>
              </a:lnSpc>
            </a:pPr>
            <a:endParaRPr lang="en-IE" sz="1000" noProof="0">
              <a:solidFill>
                <a:srgbClr val="595959"/>
              </a:solidFill>
              <a:latin typeface="Montserrat" panose="00000500000000000000" pitchFamily="2" charset="0"/>
              <a:ea typeface="Calibri Light"/>
              <a:cs typeface="Calibri Light"/>
            </a:endParaRPr>
          </a:p>
        </p:txBody>
      </p:sp>
      <p:graphicFrame>
        <p:nvGraphicFramePr>
          <p:cNvPr id="6" name="Table 5">
            <a:extLst>
              <a:ext uri="{FF2B5EF4-FFF2-40B4-BE49-F238E27FC236}">
                <a16:creationId xmlns:a16="http://schemas.microsoft.com/office/drawing/2014/main" id="{20F0C4B6-A09A-A8BD-7DD7-6056A5F21EC1}"/>
              </a:ext>
            </a:extLst>
          </p:cNvPr>
          <p:cNvGraphicFramePr>
            <a:graphicFrameLocks noGrp="1"/>
          </p:cNvGraphicFramePr>
          <p:nvPr/>
        </p:nvGraphicFramePr>
        <p:xfrm>
          <a:off x="143187" y="6296959"/>
          <a:ext cx="6570927" cy="1084868"/>
        </p:xfrm>
        <a:graphic>
          <a:graphicData uri="http://schemas.openxmlformats.org/drawingml/2006/table">
            <a:tbl>
              <a:tblPr firstRow="1">
                <a:tableStyleId>{5C22544A-7EE6-4342-B048-85BDC9FD1C3A}</a:tableStyleId>
              </a:tblPr>
              <a:tblGrid>
                <a:gridCol w="233916">
                  <a:extLst>
                    <a:ext uri="{9D8B030D-6E8A-4147-A177-3AD203B41FA5}">
                      <a16:colId xmlns:a16="http://schemas.microsoft.com/office/drawing/2014/main" val="4098010538"/>
                    </a:ext>
                  </a:extLst>
                </a:gridCol>
                <a:gridCol w="396063">
                  <a:extLst>
                    <a:ext uri="{9D8B030D-6E8A-4147-A177-3AD203B41FA5}">
                      <a16:colId xmlns:a16="http://schemas.microsoft.com/office/drawing/2014/main" val="1337990677"/>
                    </a:ext>
                  </a:extLst>
                </a:gridCol>
                <a:gridCol w="698500">
                  <a:extLst>
                    <a:ext uri="{9D8B030D-6E8A-4147-A177-3AD203B41FA5}">
                      <a16:colId xmlns:a16="http://schemas.microsoft.com/office/drawing/2014/main" val="955195924"/>
                    </a:ext>
                  </a:extLst>
                </a:gridCol>
                <a:gridCol w="774700">
                  <a:extLst>
                    <a:ext uri="{9D8B030D-6E8A-4147-A177-3AD203B41FA5}">
                      <a16:colId xmlns:a16="http://schemas.microsoft.com/office/drawing/2014/main" val="3542541219"/>
                    </a:ext>
                  </a:extLst>
                </a:gridCol>
                <a:gridCol w="895350">
                  <a:extLst>
                    <a:ext uri="{9D8B030D-6E8A-4147-A177-3AD203B41FA5}">
                      <a16:colId xmlns:a16="http://schemas.microsoft.com/office/drawing/2014/main" val="2067911175"/>
                    </a:ext>
                  </a:extLst>
                </a:gridCol>
                <a:gridCol w="704850">
                  <a:extLst>
                    <a:ext uri="{9D8B030D-6E8A-4147-A177-3AD203B41FA5}">
                      <a16:colId xmlns:a16="http://schemas.microsoft.com/office/drawing/2014/main" val="2476288182"/>
                    </a:ext>
                  </a:extLst>
                </a:gridCol>
                <a:gridCol w="419100">
                  <a:extLst>
                    <a:ext uri="{9D8B030D-6E8A-4147-A177-3AD203B41FA5}">
                      <a16:colId xmlns:a16="http://schemas.microsoft.com/office/drawing/2014/main" val="3463291968"/>
                    </a:ext>
                  </a:extLst>
                </a:gridCol>
                <a:gridCol w="590550">
                  <a:extLst>
                    <a:ext uri="{9D8B030D-6E8A-4147-A177-3AD203B41FA5}">
                      <a16:colId xmlns:a16="http://schemas.microsoft.com/office/drawing/2014/main" val="1838205992"/>
                    </a:ext>
                  </a:extLst>
                </a:gridCol>
                <a:gridCol w="565150">
                  <a:extLst>
                    <a:ext uri="{9D8B030D-6E8A-4147-A177-3AD203B41FA5}">
                      <a16:colId xmlns:a16="http://schemas.microsoft.com/office/drawing/2014/main" val="3708958342"/>
                    </a:ext>
                  </a:extLst>
                </a:gridCol>
                <a:gridCol w="774700">
                  <a:extLst>
                    <a:ext uri="{9D8B030D-6E8A-4147-A177-3AD203B41FA5}">
                      <a16:colId xmlns:a16="http://schemas.microsoft.com/office/drawing/2014/main" val="269218129"/>
                    </a:ext>
                  </a:extLst>
                </a:gridCol>
                <a:gridCol w="518048">
                  <a:extLst>
                    <a:ext uri="{9D8B030D-6E8A-4147-A177-3AD203B41FA5}">
                      <a16:colId xmlns:a16="http://schemas.microsoft.com/office/drawing/2014/main" val="239541832"/>
                    </a:ext>
                  </a:extLst>
                </a:gridCol>
              </a:tblGrid>
              <a:tr h="453803">
                <a:tc>
                  <a:txBody>
                    <a:bodyPr/>
                    <a:lstStyle/>
                    <a:p>
                      <a:r>
                        <a:rPr lang="en-IE" sz="600">
                          <a:solidFill>
                            <a:schemeClr val="tx1"/>
                          </a:solidFill>
                          <a:latin typeface="Montserrat"/>
                        </a:rPr>
                        <a:t>#</a:t>
                      </a:r>
                    </a:p>
                  </a:txBody>
                  <a:tcPr>
                    <a:solidFill>
                      <a:srgbClr val="3EC8D9"/>
                    </a:solidFill>
                  </a:tcPr>
                </a:tc>
                <a:tc>
                  <a:txBody>
                    <a:bodyPr/>
                    <a:lstStyle/>
                    <a:p>
                      <a:r>
                        <a:rPr lang="en-IE" sz="600">
                          <a:solidFill>
                            <a:schemeClr val="tx1"/>
                          </a:solidFill>
                          <a:latin typeface="Montserrat"/>
                        </a:rPr>
                        <a:t>Title</a:t>
                      </a:r>
                    </a:p>
                  </a:txBody>
                  <a:tcPr>
                    <a:solidFill>
                      <a:srgbClr val="3EC8D9"/>
                    </a:solidFill>
                  </a:tcPr>
                </a:tc>
                <a:tc>
                  <a:txBody>
                    <a:bodyPr/>
                    <a:lstStyle/>
                    <a:p>
                      <a:r>
                        <a:rPr lang="en-IE" sz="600">
                          <a:solidFill>
                            <a:schemeClr val="tx1"/>
                          </a:solidFill>
                          <a:latin typeface="Montserrat"/>
                        </a:rPr>
                        <a:t>Objectives &amp; Goals</a:t>
                      </a:r>
                    </a:p>
                  </a:txBody>
                  <a:tcPr>
                    <a:solidFill>
                      <a:srgbClr val="3EC8D9"/>
                    </a:solidFill>
                  </a:tcPr>
                </a:tc>
                <a:tc>
                  <a:txBody>
                    <a:bodyPr/>
                    <a:lstStyle/>
                    <a:p>
                      <a:r>
                        <a:rPr lang="en-IE" sz="600">
                          <a:solidFill>
                            <a:schemeClr val="tx1"/>
                          </a:solidFill>
                          <a:latin typeface="Montserrat"/>
                        </a:rPr>
                        <a:t>Key Stakeholders</a:t>
                      </a:r>
                    </a:p>
                  </a:txBody>
                  <a:tcPr>
                    <a:solidFill>
                      <a:srgbClr val="3EC8D9"/>
                    </a:solidFill>
                  </a:tcPr>
                </a:tc>
                <a:tc>
                  <a:txBody>
                    <a:bodyPr/>
                    <a:lstStyle/>
                    <a:p>
                      <a:r>
                        <a:rPr lang="en-IE" sz="600">
                          <a:solidFill>
                            <a:schemeClr val="tx1"/>
                          </a:solidFill>
                          <a:latin typeface="Montserrat"/>
                        </a:rPr>
                        <a:t>Communication Tools</a:t>
                      </a:r>
                    </a:p>
                  </a:txBody>
                  <a:tcPr>
                    <a:solidFill>
                      <a:srgbClr val="3EC8D9"/>
                    </a:solidFill>
                  </a:tcPr>
                </a:tc>
                <a:tc>
                  <a:txBody>
                    <a:bodyPr/>
                    <a:lstStyle/>
                    <a:p>
                      <a:r>
                        <a:rPr lang="en-IE" sz="600">
                          <a:solidFill>
                            <a:schemeClr val="tx1"/>
                          </a:solidFill>
                          <a:latin typeface="Montserrat"/>
                        </a:rPr>
                        <a:t>Messaging &amp; Content</a:t>
                      </a:r>
                    </a:p>
                  </a:txBody>
                  <a:tcPr>
                    <a:solidFill>
                      <a:srgbClr val="3EC8D9"/>
                    </a:solidFill>
                  </a:tcPr>
                </a:tc>
                <a:tc>
                  <a:txBody>
                    <a:bodyPr/>
                    <a:lstStyle/>
                    <a:p>
                      <a:r>
                        <a:rPr lang="en-IE" sz="600">
                          <a:solidFill>
                            <a:schemeClr val="tx1"/>
                          </a:solidFill>
                          <a:latin typeface="Montserrat"/>
                        </a:rPr>
                        <a:t>Due Date</a:t>
                      </a:r>
                    </a:p>
                  </a:txBody>
                  <a:tcPr>
                    <a:solidFill>
                      <a:srgbClr val="3EC8D9"/>
                    </a:solidFill>
                  </a:tcPr>
                </a:tc>
                <a:tc>
                  <a:txBody>
                    <a:bodyPr/>
                    <a:lstStyle/>
                    <a:p>
                      <a:r>
                        <a:rPr lang="en-IE" sz="600">
                          <a:solidFill>
                            <a:schemeClr val="tx1"/>
                          </a:solidFill>
                          <a:latin typeface="Montserrat"/>
                        </a:rPr>
                        <a:t>Required Actions</a:t>
                      </a:r>
                    </a:p>
                  </a:txBody>
                  <a:tcPr>
                    <a:solidFill>
                      <a:srgbClr val="3EC8D9"/>
                    </a:solidFill>
                  </a:tcPr>
                </a:tc>
                <a:tc>
                  <a:txBody>
                    <a:bodyPr/>
                    <a:lstStyle/>
                    <a:p>
                      <a:r>
                        <a:rPr lang="en-IE" sz="600">
                          <a:solidFill>
                            <a:schemeClr val="tx1"/>
                          </a:solidFill>
                          <a:latin typeface="Montserrat"/>
                        </a:rPr>
                        <a:t>Urgency</a:t>
                      </a:r>
                    </a:p>
                  </a:txBody>
                  <a:tcPr>
                    <a:solidFill>
                      <a:srgbClr val="3EC8D9"/>
                    </a:solidFill>
                  </a:tcPr>
                </a:tc>
                <a:tc>
                  <a:txBody>
                    <a:bodyPr/>
                    <a:lstStyle/>
                    <a:p>
                      <a:r>
                        <a:rPr lang="en-IE" sz="600">
                          <a:solidFill>
                            <a:schemeClr val="tx1"/>
                          </a:solidFill>
                          <a:latin typeface="Montserrat"/>
                        </a:rPr>
                        <a:t>Responsible Person</a:t>
                      </a:r>
                    </a:p>
                  </a:txBody>
                  <a:tcPr>
                    <a:solidFill>
                      <a:srgbClr val="3EC8D9"/>
                    </a:solidFill>
                  </a:tcPr>
                </a:tc>
                <a:tc>
                  <a:txBody>
                    <a:bodyPr/>
                    <a:lstStyle/>
                    <a:p>
                      <a:r>
                        <a:rPr lang="en-IE" sz="600">
                          <a:solidFill>
                            <a:schemeClr val="tx1"/>
                          </a:solidFill>
                          <a:latin typeface="Montserrat"/>
                        </a:rPr>
                        <a:t>Other Notes</a:t>
                      </a:r>
                    </a:p>
                  </a:txBody>
                  <a:tcPr>
                    <a:solidFill>
                      <a:srgbClr val="3EC8D9"/>
                    </a:solidFill>
                  </a:tcPr>
                </a:tc>
                <a:extLst>
                  <a:ext uri="{0D108BD9-81ED-4DB2-BD59-A6C34878D82A}">
                    <a16:rowId xmlns:a16="http://schemas.microsoft.com/office/drawing/2014/main" val="737369782"/>
                  </a:ext>
                </a:extLst>
              </a:tr>
              <a:tr h="210355">
                <a:tc>
                  <a:txBody>
                    <a:bodyPr/>
                    <a:lstStyle/>
                    <a:p>
                      <a:r>
                        <a:rPr lang="en-IE" sz="600">
                          <a:latin typeface="Montserrat"/>
                        </a:rPr>
                        <a:t>1</a:t>
                      </a:r>
                    </a:p>
                  </a:txBody>
                  <a:tcPr>
                    <a:solidFill>
                      <a:schemeClr val="bg1">
                        <a:lumMod val="95000"/>
                      </a:schemeClr>
                    </a:solidFill>
                  </a:tcPr>
                </a:tc>
                <a:tc>
                  <a:txBody>
                    <a:bodyPr/>
                    <a:lstStyle/>
                    <a:p>
                      <a:endParaRPr lang="en-IE" sz="600">
                        <a:latin typeface="Montserrat"/>
                      </a:endParaRPr>
                    </a:p>
                  </a:txBody>
                  <a:tcPr>
                    <a:solidFill>
                      <a:schemeClr val="bg1">
                        <a:lumMod val="95000"/>
                      </a:schemeClr>
                    </a:solidFill>
                  </a:tcPr>
                </a:tc>
                <a:tc>
                  <a:txBody>
                    <a:bodyPr/>
                    <a:lstStyle/>
                    <a:p>
                      <a:endParaRPr lang="en-IE" sz="600">
                        <a:latin typeface="Montserrat"/>
                      </a:endParaRPr>
                    </a:p>
                  </a:txBody>
                  <a:tcPr>
                    <a:solidFill>
                      <a:schemeClr val="bg1">
                        <a:lumMod val="95000"/>
                      </a:schemeClr>
                    </a:solidFill>
                  </a:tcPr>
                </a:tc>
                <a:tc>
                  <a:txBody>
                    <a:bodyPr/>
                    <a:lstStyle/>
                    <a:p>
                      <a:endParaRPr lang="en-IE" sz="600">
                        <a:latin typeface="Montserrat"/>
                      </a:endParaRPr>
                    </a:p>
                  </a:txBody>
                  <a:tcPr>
                    <a:solidFill>
                      <a:schemeClr val="bg1">
                        <a:lumMod val="95000"/>
                      </a:schemeClr>
                    </a:solidFill>
                  </a:tcPr>
                </a:tc>
                <a:tc>
                  <a:txBody>
                    <a:bodyPr/>
                    <a:lstStyle/>
                    <a:p>
                      <a:endParaRPr lang="en-IE" sz="600">
                        <a:latin typeface="Montserrat"/>
                      </a:endParaRPr>
                    </a:p>
                  </a:txBody>
                  <a:tcPr>
                    <a:solidFill>
                      <a:schemeClr val="bg1">
                        <a:lumMod val="95000"/>
                      </a:schemeClr>
                    </a:solidFill>
                  </a:tcPr>
                </a:tc>
                <a:tc>
                  <a:txBody>
                    <a:bodyPr/>
                    <a:lstStyle/>
                    <a:p>
                      <a:endParaRPr lang="en-IE" sz="600">
                        <a:latin typeface="Montserrat"/>
                      </a:endParaRPr>
                    </a:p>
                  </a:txBody>
                  <a:tcPr>
                    <a:solidFill>
                      <a:schemeClr val="bg1">
                        <a:lumMod val="95000"/>
                      </a:schemeClr>
                    </a:solidFill>
                  </a:tcPr>
                </a:tc>
                <a:tc>
                  <a:txBody>
                    <a:bodyPr/>
                    <a:lstStyle/>
                    <a:p>
                      <a:endParaRPr lang="en-IE" sz="600">
                        <a:latin typeface="Montserrat"/>
                      </a:endParaRPr>
                    </a:p>
                  </a:txBody>
                  <a:tcPr>
                    <a:solidFill>
                      <a:schemeClr val="bg1">
                        <a:lumMod val="95000"/>
                      </a:schemeClr>
                    </a:solidFill>
                  </a:tcPr>
                </a:tc>
                <a:tc>
                  <a:txBody>
                    <a:bodyPr/>
                    <a:lstStyle/>
                    <a:p>
                      <a:endParaRPr lang="en-IE" sz="600">
                        <a:latin typeface="Montserrat"/>
                      </a:endParaRPr>
                    </a:p>
                  </a:txBody>
                  <a:tcPr>
                    <a:solidFill>
                      <a:schemeClr val="bg1">
                        <a:lumMod val="95000"/>
                      </a:schemeClr>
                    </a:solidFill>
                  </a:tcPr>
                </a:tc>
                <a:tc>
                  <a:txBody>
                    <a:bodyPr/>
                    <a:lstStyle/>
                    <a:p>
                      <a:endParaRPr lang="en-IE" sz="600">
                        <a:latin typeface="Montserrat"/>
                      </a:endParaRPr>
                    </a:p>
                  </a:txBody>
                  <a:tcPr>
                    <a:solidFill>
                      <a:schemeClr val="bg1">
                        <a:lumMod val="95000"/>
                      </a:schemeClr>
                    </a:solidFill>
                  </a:tcPr>
                </a:tc>
                <a:tc>
                  <a:txBody>
                    <a:bodyPr/>
                    <a:lstStyle/>
                    <a:p>
                      <a:endParaRPr lang="en-IE" sz="600">
                        <a:latin typeface="Montserrat"/>
                      </a:endParaRPr>
                    </a:p>
                  </a:txBody>
                  <a:tcPr>
                    <a:solidFill>
                      <a:schemeClr val="bg1">
                        <a:lumMod val="95000"/>
                      </a:schemeClr>
                    </a:solidFill>
                  </a:tcPr>
                </a:tc>
                <a:tc>
                  <a:txBody>
                    <a:bodyPr/>
                    <a:lstStyle/>
                    <a:p>
                      <a:endParaRPr lang="en-IE" sz="600">
                        <a:latin typeface="Montserrat"/>
                      </a:endParaRPr>
                    </a:p>
                  </a:txBody>
                  <a:tcPr>
                    <a:solidFill>
                      <a:schemeClr val="bg1">
                        <a:lumMod val="95000"/>
                      </a:schemeClr>
                    </a:solidFill>
                  </a:tcPr>
                </a:tc>
                <a:extLst>
                  <a:ext uri="{0D108BD9-81ED-4DB2-BD59-A6C34878D82A}">
                    <a16:rowId xmlns:a16="http://schemas.microsoft.com/office/drawing/2014/main" val="3505338894"/>
                  </a:ext>
                </a:extLst>
              </a:tr>
              <a:tr h="210355">
                <a:tc>
                  <a:txBody>
                    <a:bodyPr/>
                    <a:lstStyle/>
                    <a:p>
                      <a:r>
                        <a:rPr lang="en-IE" sz="600">
                          <a:latin typeface="Montserrat"/>
                        </a:rPr>
                        <a:t>2</a:t>
                      </a:r>
                    </a:p>
                  </a:txBody>
                  <a:tcPr>
                    <a:solidFill>
                      <a:schemeClr val="bg1">
                        <a:lumMod val="95000"/>
                      </a:schemeClr>
                    </a:solidFill>
                  </a:tcPr>
                </a:tc>
                <a:tc>
                  <a:txBody>
                    <a:bodyPr/>
                    <a:lstStyle/>
                    <a:p>
                      <a:endParaRPr lang="en-IE" sz="600">
                        <a:latin typeface="Montserrat"/>
                      </a:endParaRPr>
                    </a:p>
                  </a:txBody>
                  <a:tcPr>
                    <a:solidFill>
                      <a:schemeClr val="bg1">
                        <a:lumMod val="95000"/>
                      </a:schemeClr>
                    </a:solidFill>
                  </a:tcPr>
                </a:tc>
                <a:tc>
                  <a:txBody>
                    <a:bodyPr/>
                    <a:lstStyle/>
                    <a:p>
                      <a:endParaRPr lang="en-IE" sz="600">
                        <a:latin typeface="Montserrat"/>
                      </a:endParaRPr>
                    </a:p>
                  </a:txBody>
                  <a:tcPr>
                    <a:solidFill>
                      <a:schemeClr val="bg1">
                        <a:lumMod val="95000"/>
                      </a:schemeClr>
                    </a:solidFill>
                  </a:tcPr>
                </a:tc>
                <a:tc>
                  <a:txBody>
                    <a:bodyPr/>
                    <a:lstStyle/>
                    <a:p>
                      <a:endParaRPr lang="en-IE" sz="600">
                        <a:latin typeface="Montserrat"/>
                      </a:endParaRPr>
                    </a:p>
                  </a:txBody>
                  <a:tcPr>
                    <a:solidFill>
                      <a:schemeClr val="bg1">
                        <a:lumMod val="95000"/>
                      </a:schemeClr>
                    </a:solidFill>
                  </a:tcPr>
                </a:tc>
                <a:tc>
                  <a:txBody>
                    <a:bodyPr/>
                    <a:lstStyle/>
                    <a:p>
                      <a:endParaRPr lang="en-IE" sz="600">
                        <a:latin typeface="Montserrat"/>
                      </a:endParaRPr>
                    </a:p>
                  </a:txBody>
                  <a:tcPr>
                    <a:solidFill>
                      <a:schemeClr val="bg1">
                        <a:lumMod val="95000"/>
                      </a:schemeClr>
                    </a:solidFill>
                  </a:tcPr>
                </a:tc>
                <a:tc>
                  <a:txBody>
                    <a:bodyPr/>
                    <a:lstStyle/>
                    <a:p>
                      <a:endParaRPr lang="en-IE" sz="600">
                        <a:latin typeface="Montserrat"/>
                      </a:endParaRPr>
                    </a:p>
                  </a:txBody>
                  <a:tcPr>
                    <a:solidFill>
                      <a:schemeClr val="bg1">
                        <a:lumMod val="95000"/>
                      </a:schemeClr>
                    </a:solidFill>
                  </a:tcPr>
                </a:tc>
                <a:tc>
                  <a:txBody>
                    <a:bodyPr/>
                    <a:lstStyle/>
                    <a:p>
                      <a:endParaRPr lang="en-IE" sz="600">
                        <a:latin typeface="Montserrat"/>
                      </a:endParaRPr>
                    </a:p>
                  </a:txBody>
                  <a:tcPr>
                    <a:solidFill>
                      <a:schemeClr val="bg1">
                        <a:lumMod val="95000"/>
                      </a:schemeClr>
                    </a:solidFill>
                  </a:tcPr>
                </a:tc>
                <a:tc>
                  <a:txBody>
                    <a:bodyPr/>
                    <a:lstStyle/>
                    <a:p>
                      <a:endParaRPr lang="en-IE" sz="600">
                        <a:latin typeface="Montserrat"/>
                      </a:endParaRPr>
                    </a:p>
                  </a:txBody>
                  <a:tcPr>
                    <a:solidFill>
                      <a:schemeClr val="bg1">
                        <a:lumMod val="95000"/>
                      </a:schemeClr>
                    </a:solidFill>
                  </a:tcPr>
                </a:tc>
                <a:tc>
                  <a:txBody>
                    <a:bodyPr/>
                    <a:lstStyle/>
                    <a:p>
                      <a:endParaRPr lang="en-IE" sz="600">
                        <a:latin typeface="Montserrat"/>
                      </a:endParaRPr>
                    </a:p>
                  </a:txBody>
                  <a:tcPr>
                    <a:solidFill>
                      <a:schemeClr val="bg1">
                        <a:lumMod val="95000"/>
                      </a:schemeClr>
                    </a:solidFill>
                  </a:tcPr>
                </a:tc>
                <a:tc>
                  <a:txBody>
                    <a:bodyPr/>
                    <a:lstStyle/>
                    <a:p>
                      <a:endParaRPr lang="en-IE" sz="600">
                        <a:latin typeface="Montserrat"/>
                      </a:endParaRPr>
                    </a:p>
                  </a:txBody>
                  <a:tcPr>
                    <a:solidFill>
                      <a:schemeClr val="bg1">
                        <a:lumMod val="95000"/>
                      </a:schemeClr>
                    </a:solidFill>
                  </a:tcPr>
                </a:tc>
                <a:tc>
                  <a:txBody>
                    <a:bodyPr/>
                    <a:lstStyle/>
                    <a:p>
                      <a:endParaRPr lang="en-IE" sz="600">
                        <a:latin typeface="Montserrat"/>
                      </a:endParaRPr>
                    </a:p>
                  </a:txBody>
                  <a:tcPr>
                    <a:solidFill>
                      <a:schemeClr val="bg1">
                        <a:lumMod val="95000"/>
                      </a:schemeClr>
                    </a:solidFill>
                  </a:tcPr>
                </a:tc>
                <a:extLst>
                  <a:ext uri="{0D108BD9-81ED-4DB2-BD59-A6C34878D82A}">
                    <a16:rowId xmlns:a16="http://schemas.microsoft.com/office/drawing/2014/main" val="1773434479"/>
                  </a:ext>
                </a:extLst>
              </a:tr>
              <a:tr h="210355">
                <a:tc>
                  <a:txBody>
                    <a:bodyPr/>
                    <a:lstStyle/>
                    <a:p>
                      <a:r>
                        <a:rPr lang="en-IE" sz="600">
                          <a:latin typeface="Montserrat"/>
                        </a:rPr>
                        <a:t>3</a:t>
                      </a:r>
                    </a:p>
                  </a:txBody>
                  <a:tcPr>
                    <a:solidFill>
                      <a:schemeClr val="bg1">
                        <a:lumMod val="95000"/>
                      </a:schemeClr>
                    </a:solidFill>
                  </a:tcPr>
                </a:tc>
                <a:tc>
                  <a:txBody>
                    <a:bodyPr/>
                    <a:lstStyle/>
                    <a:p>
                      <a:endParaRPr lang="en-IE" sz="600">
                        <a:latin typeface="Montserrat"/>
                      </a:endParaRPr>
                    </a:p>
                  </a:txBody>
                  <a:tcPr>
                    <a:solidFill>
                      <a:schemeClr val="bg1">
                        <a:lumMod val="95000"/>
                      </a:schemeClr>
                    </a:solidFill>
                  </a:tcPr>
                </a:tc>
                <a:tc>
                  <a:txBody>
                    <a:bodyPr/>
                    <a:lstStyle/>
                    <a:p>
                      <a:endParaRPr lang="en-IE" sz="600">
                        <a:latin typeface="Montserrat"/>
                      </a:endParaRPr>
                    </a:p>
                  </a:txBody>
                  <a:tcPr>
                    <a:solidFill>
                      <a:schemeClr val="bg1">
                        <a:lumMod val="95000"/>
                      </a:schemeClr>
                    </a:solidFill>
                  </a:tcPr>
                </a:tc>
                <a:tc>
                  <a:txBody>
                    <a:bodyPr/>
                    <a:lstStyle/>
                    <a:p>
                      <a:endParaRPr lang="en-IE" sz="600">
                        <a:latin typeface="Montserrat"/>
                      </a:endParaRPr>
                    </a:p>
                  </a:txBody>
                  <a:tcPr>
                    <a:solidFill>
                      <a:schemeClr val="bg1">
                        <a:lumMod val="95000"/>
                      </a:schemeClr>
                    </a:solidFill>
                  </a:tcPr>
                </a:tc>
                <a:tc>
                  <a:txBody>
                    <a:bodyPr/>
                    <a:lstStyle/>
                    <a:p>
                      <a:endParaRPr lang="en-IE" sz="600">
                        <a:latin typeface="Montserrat"/>
                      </a:endParaRPr>
                    </a:p>
                  </a:txBody>
                  <a:tcPr>
                    <a:solidFill>
                      <a:schemeClr val="bg1">
                        <a:lumMod val="95000"/>
                      </a:schemeClr>
                    </a:solidFill>
                  </a:tcPr>
                </a:tc>
                <a:tc>
                  <a:txBody>
                    <a:bodyPr/>
                    <a:lstStyle/>
                    <a:p>
                      <a:endParaRPr lang="en-IE" sz="600">
                        <a:latin typeface="Montserrat"/>
                      </a:endParaRPr>
                    </a:p>
                  </a:txBody>
                  <a:tcPr>
                    <a:solidFill>
                      <a:schemeClr val="bg1">
                        <a:lumMod val="95000"/>
                      </a:schemeClr>
                    </a:solidFill>
                  </a:tcPr>
                </a:tc>
                <a:tc>
                  <a:txBody>
                    <a:bodyPr/>
                    <a:lstStyle/>
                    <a:p>
                      <a:endParaRPr lang="en-IE" sz="600">
                        <a:latin typeface="Montserrat"/>
                      </a:endParaRPr>
                    </a:p>
                  </a:txBody>
                  <a:tcPr>
                    <a:solidFill>
                      <a:schemeClr val="bg1">
                        <a:lumMod val="95000"/>
                      </a:schemeClr>
                    </a:solidFill>
                  </a:tcPr>
                </a:tc>
                <a:tc>
                  <a:txBody>
                    <a:bodyPr/>
                    <a:lstStyle/>
                    <a:p>
                      <a:endParaRPr lang="en-IE" sz="600">
                        <a:latin typeface="Montserrat"/>
                      </a:endParaRPr>
                    </a:p>
                  </a:txBody>
                  <a:tcPr>
                    <a:solidFill>
                      <a:schemeClr val="bg1">
                        <a:lumMod val="95000"/>
                      </a:schemeClr>
                    </a:solidFill>
                  </a:tcPr>
                </a:tc>
                <a:tc>
                  <a:txBody>
                    <a:bodyPr/>
                    <a:lstStyle/>
                    <a:p>
                      <a:endParaRPr lang="en-IE" sz="600">
                        <a:latin typeface="Montserrat"/>
                      </a:endParaRPr>
                    </a:p>
                  </a:txBody>
                  <a:tcPr>
                    <a:solidFill>
                      <a:schemeClr val="bg1">
                        <a:lumMod val="95000"/>
                      </a:schemeClr>
                    </a:solidFill>
                  </a:tcPr>
                </a:tc>
                <a:tc>
                  <a:txBody>
                    <a:bodyPr/>
                    <a:lstStyle/>
                    <a:p>
                      <a:endParaRPr lang="en-IE" sz="600">
                        <a:latin typeface="Montserrat"/>
                      </a:endParaRPr>
                    </a:p>
                  </a:txBody>
                  <a:tcPr>
                    <a:solidFill>
                      <a:schemeClr val="bg1">
                        <a:lumMod val="95000"/>
                      </a:schemeClr>
                    </a:solidFill>
                  </a:tcPr>
                </a:tc>
                <a:tc>
                  <a:txBody>
                    <a:bodyPr/>
                    <a:lstStyle/>
                    <a:p>
                      <a:endParaRPr lang="en-IE" sz="600">
                        <a:latin typeface="Montserrat"/>
                      </a:endParaRPr>
                    </a:p>
                  </a:txBody>
                  <a:tcPr>
                    <a:solidFill>
                      <a:schemeClr val="bg1">
                        <a:lumMod val="95000"/>
                      </a:schemeClr>
                    </a:solidFill>
                  </a:tcPr>
                </a:tc>
                <a:extLst>
                  <a:ext uri="{0D108BD9-81ED-4DB2-BD59-A6C34878D82A}">
                    <a16:rowId xmlns:a16="http://schemas.microsoft.com/office/drawing/2014/main" val="2905029177"/>
                  </a:ext>
                </a:extLst>
              </a:tr>
            </a:tbl>
          </a:graphicData>
        </a:graphic>
      </p:graphicFrame>
      <p:sp>
        <p:nvSpPr>
          <p:cNvPr id="15" name="CuadroTexto 26">
            <a:extLst>
              <a:ext uri="{FF2B5EF4-FFF2-40B4-BE49-F238E27FC236}">
                <a16:creationId xmlns:a16="http://schemas.microsoft.com/office/drawing/2014/main" id="{1B426B42-BB92-6D03-3147-4FB97B2B6B86}"/>
              </a:ext>
            </a:extLst>
          </p:cNvPr>
          <p:cNvSpPr txBox="1"/>
          <p:nvPr/>
        </p:nvSpPr>
        <p:spPr>
          <a:xfrm>
            <a:off x="276283" y="198745"/>
            <a:ext cx="640360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IE" sz="1400" b="1" noProof="0">
                <a:solidFill>
                  <a:srgbClr val="17406D"/>
                </a:solidFill>
                <a:latin typeface="Montserrat"/>
              </a:rPr>
              <a:t>POP. PHASE 2: IDEATE &amp; CO-DESIGN</a:t>
            </a:r>
          </a:p>
          <a:p>
            <a:endParaRPr lang="en-IE" sz="1400" b="1" noProof="0">
              <a:solidFill>
                <a:srgbClr val="17406D"/>
              </a:solidFill>
              <a:latin typeface="Montserrat"/>
            </a:endParaRPr>
          </a:p>
        </p:txBody>
      </p:sp>
      <p:sp>
        <p:nvSpPr>
          <p:cNvPr id="16" name="Flecha: cheurón 4">
            <a:extLst>
              <a:ext uri="{FF2B5EF4-FFF2-40B4-BE49-F238E27FC236}">
                <a16:creationId xmlns:a16="http://schemas.microsoft.com/office/drawing/2014/main" id="{27629CEB-7FF4-946A-D269-12E92BF8614A}"/>
              </a:ext>
            </a:extLst>
          </p:cNvPr>
          <p:cNvSpPr/>
          <p:nvPr/>
        </p:nvSpPr>
        <p:spPr>
          <a:xfrm>
            <a:off x="657656" y="943022"/>
            <a:ext cx="6008041" cy="200463"/>
          </a:xfrm>
          <a:prstGeom prst="chevron">
            <a:avLst/>
          </a:prstGeom>
          <a:solidFill>
            <a:srgbClr val="99DD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E" sz="900" b="1" noProof="0">
                <a:solidFill>
                  <a:srgbClr val="19616F"/>
                </a:solidFill>
                <a:latin typeface="Montserrat"/>
              </a:rPr>
              <a:t>Launching</a:t>
            </a:r>
            <a:endParaRPr lang="en-IE" noProof="0"/>
          </a:p>
        </p:txBody>
      </p:sp>
      <p:grpSp>
        <p:nvGrpSpPr>
          <p:cNvPr id="18" name="Group 1437">
            <a:extLst>
              <a:ext uri="{FF2B5EF4-FFF2-40B4-BE49-F238E27FC236}">
                <a16:creationId xmlns:a16="http://schemas.microsoft.com/office/drawing/2014/main" id="{792BE040-9538-6391-7709-7C4CD111D46D}"/>
              </a:ext>
            </a:extLst>
          </p:cNvPr>
          <p:cNvGrpSpPr>
            <a:grpSpLocks noChangeAspect="1"/>
          </p:cNvGrpSpPr>
          <p:nvPr/>
        </p:nvGrpSpPr>
        <p:grpSpPr bwMode="auto">
          <a:xfrm>
            <a:off x="78165" y="689235"/>
            <a:ext cx="685418" cy="644261"/>
            <a:chOff x="5862" y="2682"/>
            <a:chExt cx="227" cy="226"/>
          </a:xfrm>
          <a:solidFill>
            <a:srgbClr val="66CDE1"/>
          </a:solidFill>
        </p:grpSpPr>
        <p:sp>
          <p:nvSpPr>
            <p:cNvPr id="20" name="Freeform 1438">
              <a:extLst>
                <a:ext uri="{FF2B5EF4-FFF2-40B4-BE49-F238E27FC236}">
                  <a16:creationId xmlns:a16="http://schemas.microsoft.com/office/drawing/2014/main" id="{791CAD64-C48E-1EFB-2A82-F15B289729C1}"/>
                </a:ext>
              </a:extLst>
            </p:cNvPr>
            <p:cNvSpPr>
              <a:spLocks/>
            </p:cNvSpPr>
            <p:nvPr/>
          </p:nvSpPr>
          <p:spPr bwMode="auto">
            <a:xfrm>
              <a:off x="5903" y="2741"/>
              <a:ext cx="153" cy="77"/>
            </a:xfrm>
            <a:custGeom>
              <a:avLst/>
              <a:gdLst>
                <a:gd name="T0" fmla="*/ 1236 w 1307"/>
                <a:gd name="T1" fmla="*/ 267 h 652"/>
                <a:gd name="T2" fmla="*/ 1077 w 1307"/>
                <a:gd name="T3" fmla="*/ 277 h 652"/>
                <a:gd name="T4" fmla="*/ 869 w 1307"/>
                <a:gd name="T5" fmla="*/ 328 h 652"/>
                <a:gd name="T6" fmla="*/ 852 w 1307"/>
                <a:gd name="T7" fmla="*/ 325 h 652"/>
                <a:gd name="T8" fmla="*/ 529 w 1307"/>
                <a:gd name="T9" fmla="*/ 100 h 652"/>
                <a:gd name="T10" fmla="*/ 242 w 1307"/>
                <a:gd name="T11" fmla="*/ 19 h 652"/>
                <a:gd name="T12" fmla="*/ 608 w 1307"/>
                <a:gd name="T13" fmla="*/ 358 h 652"/>
                <a:gd name="T14" fmla="*/ 614 w 1307"/>
                <a:gd name="T15" fmla="*/ 379 h 652"/>
                <a:gd name="T16" fmla="*/ 599 w 1307"/>
                <a:gd name="T17" fmla="*/ 394 h 652"/>
                <a:gd name="T18" fmla="*/ 235 w 1307"/>
                <a:gd name="T19" fmla="*/ 483 h 652"/>
                <a:gd name="T20" fmla="*/ 219 w 1307"/>
                <a:gd name="T21" fmla="*/ 481 h 652"/>
                <a:gd name="T22" fmla="*/ 0 w 1307"/>
                <a:gd name="T23" fmla="*/ 428 h 652"/>
                <a:gd name="T24" fmla="*/ 226 w 1307"/>
                <a:gd name="T25" fmla="*/ 652 h 652"/>
                <a:gd name="T26" fmla="*/ 1205 w 1307"/>
                <a:gd name="T27" fmla="*/ 412 h 652"/>
                <a:gd name="T28" fmla="*/ 1284 w 1307"/>
                <a:gd name="T29" fmla="*/ 373 h 652"/>
                <a:gd name="T30" fmla="*/ 1302 w 1307"/>
                <a:gd name="T31" fmla="*/ 320 h 652"/>
                <a:gd name="T32" fmla="*/ 1236 w 1307"/>
                <a:gd name="T33" fmla="*/ 267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7" h="652">
                  <a:moveTo>
                    <a:pt x="1236" y="267"/>
                  </a:moveTo>
                  <a:cubicBezTo>
                    <a:pt x="1195" y="258"/>
                    <a:pt x="1140" y="261"/>
                    <a:pt x="1077" y="277"/>
                  </a:cubicBezTo>
                  <a:cubicBezTo>
                    <a:pt x="869" y="328"/>
                    <a:pt x="869" y="328"/>
                    <a:pt x="869" y="328"/>
                  </a:cubicBezTo>
                  <a:cubicBezTo>
                    <a:pt x="863" y="330"/>
                    <a:pt x="857" y="328"/>
                    <a:pt x="852" y="325"/>
                  </a:cubicBezTo>
                  <a:cubicBezTo>
                    <a:pt x="852" y="325"/>
                    <a:pt x="571" y="128"/>
                    <a:pt x="529" y="100"/>
                  </a:cubicBezTo>
                  <a:cubicBezTo>
                    <a:pt x="426" y="28"/>
                    <a:pt x="325" y="0"/>
                    <a:pt x="242" y="19"/>
                  </a:cubicBezTo>
                  <a:cubicBezTo>
                    <a:pt x="608" y="358"/>
                    <a:pt x="608" y="358"/>
                    <a:pt x="608" y="358"/>
                  </a:cubicBezTo>
                  <a:cubicBezTo>
                    <a:pt x="614" y="364"/>
                    <a:pt x="616" y="371"/>
                    <a:pt x="614" y="379"/>
                  </a:cubicBezTo>
                  <a:cubicBezTo>
                    <a:pt x="613" y="386"/>
                    <a:pt x="607" y="392"/>
                    <a:pt x="599" y="394"/>
                  </a:cubicBezTo>
                  <a:cubicBezTo>
                    <a:pt x="235" y="483"/>
                    <a:pt x="235" y="483"/>
                    <a:pt x="235" y="483"/>
                  </a:cubicBezTo>
                  <a:cubicBezTo>
                    <a:pt x="230" y="485"/>
                    <a:pt x="224" y="484"/>
                    <a:pt x="219" y="481"/>
                  </a:cubicBezTo>
                  <a:cubicBezTo>
                    <a:pt x="218" y="480"/>
                    <a:pt x="116" y="417"/>
                    <a:pt x="0" y="428"/>
                  </a:cubicBezTo>
                  <a:cubicBezTo>
                    <a:pt x="226" y="652"/>
                    <a:pt x="226" y="652"/>
                    <a:pt x="226" y="652"/>
                  </a:cubicBezTo>
                  <a:cubicBezTo>
                    <a:pt x="332" y="627"/>
                    <a:pt x="1143" y="427"/>
                    <a:pt x="1205" y="412"/>
                  </a:cubicBezTo>
                  <a:cubicBezTo>
                    <a:pt x="1239" y="403"/>
                    <a:pt x="1267" y="390"/>
                    <a:pt x="1284" y="373"/>
                  </a:cubicBezTo>
                  <a:cubicBezTo>
                    <a:pt x="1301" y="357"/>
                    <a:pt x="1307" y="340"/>
                    <a:pt x="1302" y="320"/>
                  </a:cubicBezTo>
                  <a:cubicBezTo>
                    <a:pt x="1295" y="293"/>
                    <a:pt x="1273" y="276"/>
                    <a:pt x="1236" y="2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noProof="0"/>
            </a:p>
          </p:txBody>
        </p:sp>
        <p:sp>
          <p:nvSpPr>
            <p:cNvPr id="22" name="Freeform 1439">
              <a:extLst>
                <a:ext uri="{FF2B5EF4-FFF2-40B4-BE49-F238E27FC236}">
                  <a16:creationId xmlns:a16="http://schemas.microsoft.com/office/drawing/2014/main" id="{B428E8D3-A9FF-1D71-EB01-19FE82F2D788}"/>
                </a:ext>
              </a:extLst>
            </p:cNvPr>
            <p:cNvSpPr>
              <a:spLocks noEditPoints="1"/>
            </p:cNvSpPr>
            <p:nvPr/>
          </p:nvSpPr>
          <p:spPr bwMode="auto">
            <a:xfrm>
              <a:off x="5862" y="2682"/>
              <a:ext cx="227" cy="226"/>
            </a:xfrm>
            <a:custGeom>
              <a:avLst/>
              <a:gdLst>
                <a:gd name="T0" fmla="*/ 966 w 1931"/>
                <a:gd name="T1" fmla="*/ 0 h 1932"/>
                <a:gd name="T2" fmla="*/ 0 w 1931"/>
                <a:gd name="T3" fmla="*/ 966 h 1932"/>
                <a:gd name="T4" fmla="*/ 966 w 1931"/>
                <a:gd name="T5" fmla="*/ 1932 h 1932"/>
                <a:gd name="T6" fmla="*/ 1931 w 1931"/>
                <a:gd name="T7" fmla="*/ 966 h 1932"/>
                <a:gd name="T8" fmla="*/ 966 w 1931"/>
                <a:gd name="T9" fmla="*/ 0 h 1932"/>
                <a:gd name="T10" fmla="*/ 1565 w 1931"/>
                <a:gd name="T11" fmla="*/ 1340 h 1932"/>
                <a:gd name="T12" fmla="*/ 480 w 1931"/>
                <a:gd name="T13" fmla="*/ 1340 h 1932"/>
                <a:gd name="T14" fmla="*/ 459 w 1931"/>
                <a:gd name="T15" fmla="*/ 1319 h 1932"/>
                <a:gd name="T16" fmla="*/ 480 w 1931"/>
                <a:gd name="T17" fmla="*/ 1298 h 1932"/>
                <a:gd name="T18" fmla="*/ 1565 w 1931"/>
                <a:gd name="T19" fmla="*/ 1298 h 1932"/>
                <a:gd name="T20" fmla="*/ 1586 w 1931"/>
                <a:gd name="T21" fmla="*/ 1319 h 1932"/>
                <a:gd name="T22" fmla="*/ 1565 w 1931"/>
                <a:gd name="T23" fmla="*/ 1340 h 1932"/>
                <a:gd name="T24" fmla="*/ 1560 w 1931"/>
                <a:gd name="T25" fmla="*/ 959 h 1932"/>
                <a:gd name="T26" fmla="*/ 571 w 1931"/>
                <a:gd name="T27" fmla="*/ 1202 h 1932"/>
                <a:gd name="T28" fmla="*/ 566 w 1931"/>
                <a:gd name="T29" fmla="*/ 1203 h 1932"/>
                <a:gd name="T30" fmla="*/ 551 w 1931"/>
                <a:gd name="T31" fmla="*/ 1197 h 1932"/>
                <a:gd name="T32" fmla="*/ 289 w 1931"/>
                <a:gd name="T33" fmla="*/ 936 h 1932"/>
                <a:gd name="T34" fmla="*/ 283 w 1931"/>
                <a:gd name="T35" fmla="*/ 915 h 1932"/>
                <a:gd name="T36" fmla="*/ 298 w 1931"/>
                <a:gd name="T37" fmla="*/ 901 h 1932"/>
                <a:gd name="T38" fmla="*/ 580 w 1931"/>
                <a:gd name="T39" fmla="*/ 948 h 1932"/>
                <a:gd name="T40" fmla="*/ 898 w 1931"/>
                <a:gd name="T41" fmla="*/ 870 h 1932"/>
                <a:gd name="T42" fmla="*/ 534 w 1931"/>
                <a:gd name="T43" fmla="*/ 533 h 1932"/>
                <a:gd name="T44" fmla="*/ 528 w 1931"/>
                <a:gd name="T45" fmla="*/ 514 h 1932"/>
                <a:gd name="T46" fmla="*/ 540 w 1931"/>
                <a:gd name="T47" fmla="*/ 498 h 1932"/>
                <a:gd name="T48" fmla="*/ 899 w 1931"/>
                <a:gd name="T49" fmla="*/ 572 h 1932"/>
                <a:gd name="T50" fmla="*/ 1214 w 1931"/>
                <a:gd name="T51" fmla="*/ 793 h 1932"/>
                <a:gd name="T52" fmla="*/ 1413 w 1931"/>
                <a:gd name="T53" fmla="*/ 744 h 1932"/>
                <a:gd name="T54" fmla="*/ 1591 w 1931"/>
                <a:gd name="T55" fmla="*/ 734 h 1932"/>
                <a:gd name="T56" fmla="*/ 1688 w 1931"/>
                <a:gd name="T57" fmla="*/ 818 h 1932"/>
                <a:gd name="T58" fmla="*/ 1659 w 1931"/>
                <a:gd name="T59" fmla="*/ 910 h 1932"/>
                <a:gd name="T60" fmla="*/ 1560 w 1931"/>
                <a:gd name="T61" fmla="*/ 959 h 1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31" h="1932">
                  <a:moveTo>
                    <a:pt x="966" y="0"/>
                  </a:moveTo>
                  <a:cubicBezTo>
                    <a:pt x="432" y="0"/>
                    <a:pt x="0" y="433"/>
                    <a:pt x="0" y="966"/>
                  </a:cubicBezTo>
                  <a:cubicBezTo>
                    <a:pt x="0" y="1499"/>
                    <a:pt x="432" y="1932"/>
                    <a:pt x="966" y="1932"/>
                  </a:cubicBezTo>
                  <a:cubicBezTo>
                    <a:pt x="1499" y="1932"/>
                    <a:pt x="1931" y="1499"/>
                    <a:pt x="1931" y="966"/>
                  </a:cubicBezTo>
                  <a:cubicBezTo>
                    <a:pt x="1931" y="433"/>
                    <a:pt x="1499" y="0"/>
                    <a:pt x="966" y="0"/>
                  </a:cubicBezTo>
                  <a:close/>
                  <a:moveTo>
                    <a:pt x="1565" y="1340"/>
                  </a:moveTo>
                  <a:cubicBezTo>
                    <a:pt x="480" y="1340"/>
                    <a:pt x="480" y="1340"/>
                    <a:pt x="480" y="1340"/>
                  </a:cubicBezTo>
                  <a:cubicBezTo>
                    <a:pt x="468" y="1340"/>
                    <a:pt x="459" y="1330"/>
                    <a:pt x="459" y="1319"/>
                  </a:cubicBezTo>
                  <a:cubicBezTo>
                    <a:pt x="459" y="1308"/>
                    <a:pt x="468" y="1298"/>
                    <a:pt x="480" y="1298"/>
                  </a:cubicBezTo>
                  <a:cubicBezTo>
                    <a:pt x="1565" y="1298"/>
                    <a:pt x="1565" y="1298"/>
                    <a:pt x="1565" y="1298"/>
                  </a:cubicBezTo>
                  <a:cubicBezTo>
                    <a:pt x="1577" y="1298"/>
                    <a:pt x="1586" y="1308"/>
                    <a:pt x="1586" y="1319"/>
                  </a:cubicBezTo>
                  <a:cubicBezTo>
                    <a:pt x="1586" y="1330"/>
                    <a:pt x="1577" y="1340"/>
                    <a:pt x="1565" y="1340"/>
                  </a:cubicBezTo>
                  <a:close/>
                  <a:moveTo>
                    <a:pt x="1560" y="959"/>
                  </a:moveTo>
                  <a:cubicBezTo>
                    <a:pt x="1494" y="975"/>
                    <a:pt x="571" y="1202"/>
                    <a:pt x="571" y="1202"/>
                  </a:cubicBezTo>
                  <a:cubicBezTo>
                    <a:pt x="569" y="1203"/>
                    <a:pt x="567" y="1203"/>
                    <a:pt x="566" y="1203"/>
                  </a:cubicBezTo>
                  <a:cubicBezTo>
                    <a:pt x="560" y="1203"/>
                    <a:pt x="555" y="1201"/>
                    <a:pt x="551" y="1197"/>
                  </a:cubicBezTo>
                  <a:cubicBezTo>
                    <a:pt x="289" y="936"/>
                    <a:pt x="289" y="936"/>
                    <a:pt x="289" y="936"/>
                  </a:cubicBezTo>
                  <a:cubicBezTo>
                    <a:pt x="283" y="930"/>
                    <a:pt x="281" y="923"/>
                    <a:pt x="283" y="915"/>
                  </a:cubicBezTo>
                  <a:cubicBezTo>
                    <a:pt x="285" y="908"/>
                    <a:pt x="291" y="903"/>
                    <a:pt x="298" y="901"/>
                  </a:cubicBezTo>
                  <a:cubicBezTo>
                    <a:pt x="428" y="869"/>
                    <a:pt x="548" y="930"/>
                    <a:pt x="580" y="948"/>
                  </a:cubicBezTo>
                  <a:cubicBezTo>
                    <a:pt x="898" y="870"/>
                    <a:pt x="898" y="870"/>
                    <a:pt x="898" y="870"/>
                  </a:cubicBezTo>
                  <a:cubicBezTo>
                    <a:pt x="534" y="533"/>
                    <a:pt x="534" y="533"/>
                    <a:pt x="534" y="533"/>
                  </a:cubicBezTo>
                  <a:cubicBezTo>
                    <a:pt x="529" y="528"/>
                    <a:pt x="527" y="521"/>
                    <a:pt x="528" y="514"/>
                  </a:cubicBezTo>
                  <a:cubicBezTo>
                    <a:pt x="529" y="507"/>
                    <a:pt x="534" y="501"/>
                    <a:pt x="540" y="498"/>
                  </a:cubicBezTo>
                  <a:cubicBezTo>
                    <a:pt x="642" y="457"/>
                    <a:pt x="769" y="483"/>
                    <a:pt x="899" y="572"/>
                  </a:cubicBezTo>
                  <a:cubicBezTo>
                    <a:pt x="936" y="598"/>
                    <a:pt x="1168" y="761"/>
                    <a:pt x="1214" y="793"/>
                  </a:cubicBezTo>
                  <a:cubicBezTo>
                    <a:pt x="1413" y="744"/>
                    <a:pt x="1413" y="744"/>
                    <a:pt x="1413" y="744"/>
                  </a:cubicBezTo>
                  <a:cubicBezTo>
                    <a:pt x="1483" y="727"/>
                    <a:pt x="1544" y="723"/>
                    <a:pt x="1591" y="734"/>
                  </a:cubicBezTo>
                  <a:cubicBezTo>
                    <a:pt x="1658" y="749"/>
                    <a:pt x="1681" y="788"/>
                    <a:pt x="1688" y="818"/>
                  </a:cubicBezTo>
                  <a:cubicBezTo>
                    <a:pt x="1696" y="851"/>
                    <a:pt x="1686" y="884"/>
                    <a:pt x="1659" y="910"/>
                  </a:cubicBezTo>
                  <a:cubicBezTo>
                    <a:pt x="1636" y="932"/>
                    <a:pt x="1602" y="949"/>
                    <a:pt x="1560" y="9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noProof="0"/>
            </a:p>
          </p:txBody>
        </p:sp>
      </p:grpSp>
    </p:spTree>
    <p:extLst>
      <p:ext uri="{BB962C8B-B14F-4D97-AF65-F5344CB8AC3E}">
        <p14:creationId xmlns:p14="http://schemas.microsoft.com/office/powerpoint/2010/main" val="33486811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0E874-A5E4-77A1-BCF3-4EC6DE5ABD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B8D058-1984-D825-B4B6-4AB76A010F45}"/>
              </a:ext>
            </a:extLst>
          </p:cNvPr>
          <p:cNvSpPr>
            <a:spLocks noGrp="1"/>
          </p:cNvSpPr>
          <p:nvPr>
            <p:ph type="title"/>
          </p:nvPr>
        </p:nvSpPr>
        <p:spPr>
          <a:xfrm>
            <a:off x="284565" y="1525520"/>
            <a:ext cx="6318000" cy="1300000"/>
          </a:xfrm>
        </p:spPr>
        <p:txBody>
          <a:bodyPr/>
          <a:lstStyle/>
          <a:p>
            <a:r>
              <a:rPr lang="en-IE" sz="1600" noProof="0" dirty="0"/>
              <a:t>Sustainability Planning</a:t>
            </a:r>
          </a:p>
        </p:txBody>
      </p:sp>
      <p:sp>
        <p:nvSpPr>
          <p:cNvPr id="4" name="Text Placeholder 3">
            <a:extLst>
              <a:ext uri="{FF2B5EF4-FFF2-40B4-BE49-F238E27FC236}">
                <a16:creationId xmlns:a16="http://schemas.microsoft.com/office/drawing/2014/main" id="{6D1BBAD0-B8D3-8285-7B4E-E47AF0695AA9}"/>
              </a:ext>
            </a:extLst>
          </p:cNvPr>
          <p:cNvSpPr>
            <a:spLocks noGrp="1"/>
          </p:cNvSpPr>
          <p:nvPr>
            <p:ph type="body" sz="quarter" idx="4294967295"/>
          </p:nvPr>
        </p:nvSpPr>
        <p:spPr>
          <a:xfrm>
            <a:off x="254085" y="2139554"/>
            <a:ext cx="3388275" cy="222646"/>
          </a:xfrm>
        </p:spPr>
        <p:txBody>
          <a:bodyPr vert="horz" lIns="0" tIns="0" rIns="0" bIns="0" rtlCol="0" anchor="t">
            <a:noAutofit/>
          </a:bodyPr>
          <a:lstStyle/>
          <a:p>
            <a:r>
              <a:rPr lang="en-IE" sz="1400" b="1" noProof="0" dirty="0">
                <a:solidFill>
                  <a:schemeClr val="tx2"/>
                </a:solidFill>
                <a:latin typeface="Montserrat"/>
              </a:rPr>
              <a:t>Part 1: Recap </a:t>
            </a:r>
          </a:p>
          <a:p>
            <a:r>
              <a:rPr lang="en-IE" sz="1100" noProof="0" dirty="0">
                <a:latin typeface="Montserrat"/>
              </a:rPr>
              <a:t>Brief recap of the vision-mission and strategic goals; results of the analyses of the strengths, weaknesses, opportunities, and threats; and key stakeholders of the CCLL</a:t>
            </a:r>
          </a:p>
        </p:txBody>
      </p:sp>
      <p:sp>
        <p:nvSpPr>
          <p:cNvPr id="10" name="Text Placeholder 12">
            <a:extLst>
              <a:ext uri="{FF2B5EF4-FFF2-40B4-BE49-F238E27FC236}">
                <a16:creationId xmlns:a16="http://schemas.microsoft.com/office/drawing/2014/main" id="{015F5CE5-22E0-C08E-9CD4-5E0CCCE2887C}"/>
              </a:ext>
            </a:extLst>
          </p:cNvPr>
          <p:cNvSpPr>
            <a:spLocks noGrp="1"/>
          </p:cNvSpPr>
          <p:nvPr>
            <p:ph sz="quarter" idx="13"/>
          </p:nvPr>
        </p:nvSpPr>
        <p:spPr>
          <a:xfrm>
            <a:off x="147757" y="5307366"/>
            <a:ext cx="6317754" cy="2272417"/>
          </a:xfrm>
        </p:spPr>
        <p:txBody>
          <a:bodyPr vert="horz" lIns="0" tIns="0" rIns="0" bIns="0" rtlCol="0" anchor="t">
            <a:noAutofit/>
          </a:bodyPr>
          <a:lstStyle/>
          <a:p>
            <a:pPr marL="0" indent="0">
              <a:buNone/>
            </a:pPr>
            <a:r>
              <a:rPr lang="en-IE" sz="1100" noProof="0" dirty="0">
                <a:latin typeface="Montserrat"/>
              </a:rPr>
              <a:t>Developing strategies for the CCLL to ensure its long-term operational sustainability. You can use the strategy development table below to assist with this.</a:t>
            </a:r>
            <a:endParaRPr lang="en-IE" sz="1100" noProof="0" dirty="0"/>
          </a:p>
        </p:txBody>
      </p:sp>
      <p:pic>
        <p:nvPicPr>
          <p:cNvPr id="2050" name="Picture 2">
            <a:extLst>
              <a:ext uri="{FF2B5EF4-FFF2-40B4-BE49-F238E27FC236}">
                <a16:creationId xmlns:a16="http://schemas.microsoft.com/office/drawing/2014/main" id="{AC1DDA16-87DB-E876-574C-D54BF3B7D2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1004" y="1495036"/>
            <a:ext cx="2346262" cy="3115026"/>
          </a:xfrm>
          <a:prstGeom prst="rect">
            <a:avLst/>
          </a:prstGeom>
          <a:noFill/>
          <a:extLst>
            <a:ext uri="{909E8E84-426E-40DD-AFC4-6F175D3DCCD1}">
              <a14:hiddenFill xmlns:a14="http://schemas.microsoft.com/office/drawing/2010/main">
                <a:solidFill>
                  <a:srgbClr val="FFFFFF"/>
                </a:solidFill>
              </a14:hiddenFill>
            </a:ext>
          </a:extLst>
        </p:spPr>
      </p:pic>
      <p:sp>
        <p:nvSpPr>
          <p:cNvPr id="20" name="Flecha: cheurón 19">
            <a:extLst>
              <a:ext uri="{FF2B5EF4-FFF2-40B4-BE49-F238E27FC236}">
                <a16:creationId xmlns:a16="http://schemas.microsoft.com/office/drawing/2014/main" id="{34547E2C-866D-93D2-D18A-1B91E5282C88}"/>
              </a:ext>
            </a:extLst>
          </p:cNvPr>
          <p:cNvSpPr/>
          <p:nvPr/>
        </p:nvSpPr>
        <p:spPr>
          <a:xfrm>
            <a:off x="642416" y="912542"/>
            <a:ext cx="6008041" cy="200463"/>
          </a:xfrm>
          <a:prstGeom prst="chevron">
            <a:avLst/>
          </a:prstGeom>
          <a:solidFill>
            <a:srgbClr val="99DD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E" sz="900" b="1" noProof="0">
                <a:solidFill>
                  <a:srgbClr val="19616F"/>
                </a:solidFill>
                <a:latin typeface="Montserrat"/>
              </a:rPr>
              <a:t>Launching</a:t>
            </a:r>
            <a:endParaRPr lang="en-IE" noProof="0"/>
          </a:p>
        </p:txBody>
      </p:sp>
      <p:sp>
        <p:nvSpPr>
          <p:cNvPr id="23" name="CuadroTexto 22">
            <a:extLst>
              <a:ext uri="{FF2B5EF4-FFF2-40B4-BE49-F238E27FC236}">
                <a16:creationId xmlns:a16="http://schemas.microsoft.com/office/drawing/2014/main" id="{F4ED5E96-6AA3-67A3-5B18-3BF510F610D8}"/>
              </a:ext>
            </a:extLst>
          </p:cNvPr>
          <p:cNvSpPr txBox="1"/>
          <p:nvPr/>
        </p:nvSpPr>
        <p:spPr>
          <a:xfrm>
            <a:off x="276283" y="198745"/>
            <a:ext cx="640360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IE" sz="1400" b="1" noProof="0">
                <a:solidFill>
                  <a:srgbClr val="17406D"/>
                </a:solidFill>
                <a:latin typeface="Montserrat"/>
              </a:rPr>
              <a:t>POP. PHASE 2: IDEATE &amp; CO-DESIGN</a:t>
            </a:r>
          </a:p>
          <a:p>
            <a:endParaRPr lang="en-IE" sz="1400" b="1" noProof="0">
              <a:solidFill>
                <a:srgbClr val="17406D"/>
              </a:solidFill>
              <a:latin typeface="Montserrat"/>
            </a:endParaRPr>
          </a:p>
        </p:txBody>
      </p:sp>
      <p:grpSp>
        <p:nvGrpSpPr>
          <p:cNvPr id="13" name="Group 1437">
            <a:extLst>
              <a:ext uri="{FF2B5EF4-FFF2-40B4-BE49-F238E27FC236}">
                <a16:creationId xmlns:a16="http://schemas.microsoft.com/office/drawing/2014/main" id="{5F4CE708-F288-F58F-A2F7-F7C761207214}"/>
              </a:ext>
            </a:extLst>
          </p:cNvPr>
          <p:cNvGrpSpPr>
            <a:grpSpLocks noChangeAspect="1"/>
          </p:cNvGrpSpPr>
          <p:nvPr/>
        </p:nvGrpSpPr>
        <p:grpSpPr bwMode="auto">
          <a:xfrm>
            <a:off x="78165" y="689235"/>
            <a:ext cx="685418" cy="644261"/>
            <a:chOff x="5862" y="2682"/>
            <a:chExt cx="227" cy="226"/>
          </a:xfrm>
          <a:solidFill>
            <a:srgbClr val="66CDE1"/>
          </a:solidFill>
        </p:grpSpPr>
        <p:sp>
          <p:nvSpPr>
            <p:cNvPr id="5" name="Freeform 1438">
              <a:extLst>
                <a:ext uri="{FF2B5EF4-FFF2-40B4-BE49-F238E27FC236}">
                  <a16:creationId xmlns:a16="http://schemas.microsoft.com/office/drawing/2014/main" id="{6081DCAA-64FA-68B4-5F54-451ACA3D5E66}"/>
                </a:ext>
              </a:extLst>
            </p:cNvPr>
            <p:cNvSpPr>
              <a:spLocks/>
            </p:cNvSpPr>
            <p:nvPr/>
          </p:nvSpPr>
          <p:spPr bwMode="auto">
            <a:xfrm>
              <a:off x="5903" y="2741"/>
              <a:ext cx="153" cy="77"/>
            </a:xfrm>
            <a:custGeom>
              <a:avLst/>
              <a:gdLst>
                <a:gd name="T0" fmla="*/ 1236 w 1307"/>
                <a:gd name="T1" fmla="*/ 267 h 652"/>
                <a:gd name="T2" fmla="*/ 1077 w 1307"/>
                <a:gd name="T3" fmla="*/ 277 h 652"/>
                <a:gd name="T4" fmla="*/ 869 w 1307"/>
                <a:gd name="T5" fmla="*/ 328 h 652"/>
                <a:gd name="T6" fmla="*/ 852 w 1307"/>
                <a:gd name="T7" fmla="*/ 325 h 652"/>
                <a:gd name="T8" fmla="*/ 529 w 1307"/>
                <a:gd name="T9" fmla="*/ 100 h 652"/>
                <a:gd name="T10" fmla="*/ 242 w 1307"/>
                <a:gd name="T11" fmla="*/ 19 h 652"/>
                <a:gd name="T12" fmla="*/ 608 w 1307"/>
                <a:gd name="T13" fmla="*/ 358 h 652"/>
                <a:gd name="T14" fmla="*/ 614 w 1307"/>
                <a:gd name="T15" fmla="*/ 379 h 652"/>
                <a:gd name="T16" fmla="*/ 599 w 1307"/>
                <a:gd name="T17" fmla="*/ 394 h 652"/>
                <a:gd name="T18" fmla="*/ 235 w 1307"/>
                <a:gd name="T19" fmla="*/ 483 h 652"/>
                <a:gd name="T20" fmla="*/ 219 w 1307"/>
                <a:gd name="T21" fmla="*/ 481 h 652"/>
                <a:gd name="T22" fmla="*/ 0 w 1307"/>
                <a:gd name="T23" fmla="*/ 428 h 652"/>
                <a:gd name="T24" fmla="*/ 226 w 1307"/>
                <a:gd name="T25" fmla="*/ 652 h 652"/>
                <a:gd name="T26" fmla="*/ 1205 w 1307"/>
                <a:gd name="T27" fmla="*/ 412 h 652"/>
                <a:gd name="T28" fmla="*/ 1284 w 1307"/>
                <a:gd name="T29" fmla="*/ 373 h 652"/>
                <a:gd name="T30" fmla="*/ 1302 w 1307"/>
                <a:gd name="T31" fmla="*/ 320 h 652"/>
                <a:gd name="T32" fmla="*/ 1236 w 1307"/>
                <a:gd name="T33" fmla="*/ 267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7" h="652">
                  <a:moveTo>
                    <a:pt x="1236" y="267"/>
                  </a:moveTo>
                  <a:cubicBezTo>
                    <a:pt x="1195" y="258"/>
                    <a:pt x="1140" y="261"/>
                    <a:pt x="1077" y="277"/>
                  </a:cubicBezTo>
                  <a:cubicBezTo>
                    <a:pt x="869" y="328"/>
                    <a:pt x="869" y="328"/>
                    <a:pt x="869" y="328"/>
                  </a:cubicBezTo>
                  <a:cubicBezTo>
                    <a:pt x="863" y="330"/>
                    <a:pt x="857" y="328"/>
                    <a:pt x="852" y="325"/>
                  </a:cubicBezTo>
                  <a:cubicBezTo>
                    <a:pt x="852" y="325"/>
                    <a:pt x="571" y="128"/>
                    <a:pt x="529" y="100"/>
                  </a:cubicBezTo>
                  <a:cubicBezTo>
                    <a:pt x="426" y="28"/>
                    <a:pt x="325" y="0"/>
                    <a:pt x="242" y="19"/>
                  </a:cubicBezTo>
                  <a:cubicBezTo>
                    <a:pt x="608" y="358"/>
                    <a:pt x="608" y="358"/>
                    <a:pt x="608" y="358"/>
                  </a:cubicBezTo>
                  <a:cubicBezTo>
                    <a:pt x="614" y="364"/>
                    <a:pt x="616" y="371"/>
                    <a:pt x="614" y="379"/>
                  </a:cubicBezTo>
                  <a:cubicBezTo>
                    <a:pt x="613" y="386"/>
                    <a:pt x="607" y="392"/>
                    <a:pt x="599" y="394"/>
                  </a:cubicBezTo>
                  <a:cubicBezTo>
                    <a:pt x="235" y="483"/>
                    <a:pt x="235" y="483"/>
                    <a:pt x="235" y="483"/>
                  </a:cubicBezTo>
                  <a:cubicBezTo>
                    <a:pt x="230" y="485"/>
                    <a:pt x="224" y="484"/>
                    <a:pt x="219" y="481"/>
                  </a:cubicBezTo>
                  <a:cubicBezTo>
                    <a:pt x="218" y="480"/>
                    <a:pt x="116" y="417"/>
                    <a:pt x="0" y="428"/>
                  </a:cubicBezTo>
                  <a:cubicBezTo>
                    <a:pt x="226" y="652"/>
                    <a:pt x="226" y="652"/>
                    <a:pt x="226" y="652"/>
                  </a:cubicBezTo>
                  <a:cubicBezTo>
                    <a:pt x="332" y="627"/>
                    <a:pt x="1143" y="427"/>
                    <a:pt x="1205" y="412"/>
                  </a:cubicBezTo>
                  <a:cubicBezTo>
                    <a:pt x="1239" y="403"/>
                    <a:pt x="1267" y="390"/>
                    <a:pt x="1284" y="373"/>
                  </a:cubicBezTo>
                  <a:cubicBezTo>
                    <a:pt x="1301" y="357"/>
                    <a:pt x="1307" y="340"/>
                    <a:pt x="1302" y="320"/>
                  </a:cubicBezTo>
                  <a:cubicBezTo>
                    <a:pt x="1295" y="293"/>
                    <a:pt x="1273" y="276"/>
                    <a:pt x="1236" y="2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noProof="0"/>
            </a:p>
          </p:txBody>
        </p:sp>
        <p:sp>
          <p:nvSpPr>
            <p:cNvPr id="12" name="Freeform 1439">
              <a:extLst>
                <a:ext uri="{FF2B5EF4-FFF2-40B4-BE49-F238E27FC236}">
                  <a16:creationId xmlns:a16="http://schemas.microsoft.com/office/drawing/2014/main" id="{DD0A0E67-E4F7-79E8-EE83-130755821323}"/>
                </a:ext>
              </a:extLst>
            </p:cNvPr>
            <p:cNvSpPr>
              <a:spLocks noEditPoints="1"/>
            </p:cNvSpPr>
            <p:nvPr/>
          </p:nvSpPr>
          <p:spPr bwMode="auto">
            <a:xfrm>
              <a:off x="5862" y="2682"/>
              <a:ext cx="227" cy="226"/>
            </a:xfrm>
            <a:custGeom>
              <a:avLst/>
              <a:gdLst>
                <a:gd name="T0" fmla="*/ 966 w 1931"/>
                <a:gd name="T1" fmla="*/ 0 h 1932"/>
                <a:gd name="T2" fmla="*/ 0 w 1931"/>
                <a:gd name="T3" fmla="*/ 966 h 1932"/>
                <a:gd name="T4" fmla="*/ 966 w 1931"/>
                <a:gd name="T5" fmla="*/ 1932 h 1932"/>
                <a:gd name="T6" fmla="*/ 1931 w 1931"/>
                <a:gd name="T7" fmla="*/ 966 h 1932"/>
                <a:gd name="T8" fmla="*/ 966 w 1931"/>
                <a:gd name="T9" fmla="*/ 0 h 1932"/>
                <a:gd name="T10" fmla="*/ 1565 w 1931"/>
                <a:gd name="T11" fmla="*/ 1340 h 1932"/>
                <a:gd name="T12" fmla="*/ 480 w 1931"/>
                <a:gd name="T13" fmla="*/ 1340 h 1932"/>
                <a:gd name="T14" fmla="*/ 459 w 1931"/>
                <a:gd name="T15" fmla="*/ 1319 h 1932"/>
                <a:gd name="T16" fmla="*/ 480 w 1931"/>
                <a:gd name="T17" fmla="*/ 1298 h 1932"/>
                <a:gd name="T18" fmla="*/ 1565 w 1931"/>
                <a:gd name="T19" fmla="*/ 1298 h 1932"/>
                <a:gd name="T20" fmla="*/ 1586 w 1931"/>
                <a:gd name="T21" fmla="*/ 1319 h 1932"/>
                <a:gd name="T22" fmla="*/ 1565 w 1931"/>
                <a:gd name="T23" fmla="*/ 1340 h 1932"/>
                <a:gd name="T24" fmla="*/ 1560 w 1931"/>
                <a:gd name="T25" fmla="*/ 959 h 1932"/>
                <a:gd name="T26" fmla="*/ 571 w 1931"/>
                <a:gd name="T27" fmla="*/ 1202 h 1932"/>
                <a:gd name="T28" fmla="*/ 566 w 1931"/>
                <a:gd name="T29" fmla="*/ 1203 h 1932"/>
                <a:gd name="T30" fmla="*/ 551 w 1931"/>
                <a:gd name="T31" fmla="*/ 1197 h 1932"/>
                <a:gd name="T32" fmla="*/ 289 w 1931"/>
                <a:gd name="T33" fmla="*/ 936 h 1932"/>
                <a:gd name="T34" fmla="*/ 283 w 1931"/>
                <a:gd name="T35" fmla="*/ 915 h 1932"/>
                <a:gd name="T36" fmla="*/ 298 w 1931"/>
                <a:gd name="T37" fmla="*/ 901 h 1932"/>
                <a:gd name="T38" fmla="*/ 580 w 1931"/>
                <a:gd name="T39" fmla="*/ 948 h 1932"/>
                <a:gd name="T40" fmla="*/ 898 w 1931"/>
                <a:gd name="T41" fmla="*/ 870 h 1932"/>
                <a:gd name="T42" fmla="*/ 534 w 1931"/>
                <a:gd name="T43" fmla="*/ 533 h 1932"/>
                <a:gd name="T44" fmla="*/ 528 w 1931"/>
                <a:gd name="T45" fmla="*/ 514 h 1932"/>
                <a:gd name="T46" fmla="*/ 540 w 1931"/>
                <a:gd name="T47" fmla="*/ 498 h 1932"/>
                <a:gd name="T48" fmla="*/ 899 w 1931"/>
                <a:gd name="T49" fmla="*/ 572 h 1932"/>
                <a:gd name="T50" fmla="*/ 1214 w 1931"/>
                <a:gd name="T51" fmla="*/ 793 h 1932"/>
                <a:gd name="T52" fmla="*/ 1413 w 1931"/>
                <a:gd name="T53" fmla="*/ 744 h 1932"/>
                <a:gd name="T54" fmla="*/ 1591 w 1931"/>
                <a:gd name="T55" fmla="*/ 734 h 1932"/>
                <a:gd name="T56" fmla="*/ 1688 w 1931"/>
                <a:gd name="T57" fmla="*/ 818 h 1932"/>
                <a:gd name="T58" fmla="*/ 1659 w 1931"/>
                <a:gd name="T59" fmla="*/ 910 h 1932"/>
                <a:gd name="T60" fmla="*/ 1560 w 1931"/>
                <a:gd name="T61" fmla="*/ 959 h 1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31" h="1932">
                  <a:moveTo>
                    <a:pt x="966" y="0"/>
                  </a:moveTo>
                  <a:cubicBezTo>
                    <a:pt x="432" y="0"/>
                    <a:pt x="0" y="433"/>
                    <a:pt x="0" y="966"/>
                  </a:cubicBezTo>
                  <a:cubicBezTo>
                    <a:pt x="0" y="1499"/>
                    <a:pt x="432" y="1932"/>
                    <a:pt x="966" y="1932"/>
                  </a:cubicBezTo>
                  <a:cubicBezTo>
                    <a:pt x="1499" y="1932"/>
                    <a:pt x="1931" y="1499"/>
                    <a:pt x="1931" y="966"/>
                  </a:cubicBezTo>
                  <a:cubicBezTo>
                    <a:pt x="1931" y="433"/>
                    <a:pt x="1499" y="0"/>
                    <a:pt x="966" y="0"/>
                  </a:cubicBezTo>
                  <a:close/>
                  <a:moveTo>
                    <a:pt x="1565" y="1340"/>
                  </a:moveTo>
                  <a:cubicBezTo>
                    <a:pt x="480" y="1340"/>
                    <a:pt x="480" y="1340"/>
                    <a:pt x="480" y="1340"/>
                  </a:cubicBezTo>
                  <a:cubicBezTo>
                    <a:pt x="468" y="1340"/>
                    <a:pt x="459" y="1330"/>
                    <a:pt x="459" y="1319"/>
                  </a:cubicBezTo>
                  <a:cubicBezTo>
                    <a:pt x="459" y="1308"/>
                    <a:pt x="468" y="1298"/>
                    <a:pt x="480" y="1298"/>
                  </a:cubicBezTo>
                  <a:cubicBezTo>
                    <a:pt x="1565" y="1298"/>
                    <a:pt x="1565" y="1298"/>
                    <a:pt x="1565" y="1298"/>
                  </a:cubicBezTo>
                  <a:cubicBezTo>
                    <a:pt x="1577" y="1298"/>
                    <a:pt x="1586" y="1308"/>
                    <a:pt x="1586" y="1319"/>
                  </a:cubicBezTo>
                  <a:cubicBezTo>
                    <a:pt x="1586" y="1330"/>
                    <a:pt x="1577" y="1340"/>
                    <a:pt x="1565" y="1340"/>
                  </a:cubicBezTo>
                  <a:close/>
                  <a:moveTo>
                    <a:pt x="1560" y="959"/>
                  </a:moveTo>
                  <a:cubicBezTo>
                    <a:pt x="1494" y="975"/>
                    <a:pt x="571" y="1202"/>
                    <a:pt x="571" y="1202"/>
                  </a:cubicBezTo>
                  <a:cubicBezTo>
                    <a:pt x="569" y="1203"/>
                    <a:pt x="567" y="1203"/>
                    <a:pt x="566" y="1203"/>
                  </a:cubicBezTo>
                  <a:cubicBezTo>
                    <a:pt x="560" y="1203"/>
                    <a:pt x="555" y="1201"/>
                    <a:pt x="551" y="1197"/>
                  </a:cubicBezTo>
                  <a:cubicBezTo>
                    <a:pt x="289" y="936"/>
                    <a:pt x="289" y="936"/>
                    <a:pt x="289" y="936"/>
                  </a:cubicBezTo>
                  <a:cubicBezTo>
                    <a:pt x="283" y="930"/>
                    <a:pt x="281" y="923"/>
                    <a:pt x="283" y="915"/>
                  </a:cubicBezTo>
                  <a:cubicBezTo>
                    <a:pt x="285" y="908"/>
                    <a:pt x="291" y="903"/>
                    <a:pt x="298" y="901"/>
                  </a:cubicBezTo>
                  <a:cubicBezTo>
                    <a:pt x="428" y="869"/>
                    <a:pt x="548" y="930"/>
                    <a:pt x="580" y="948"/>
                  </a:cubicBezTo>
                  <a:cubicBezTo>
                    <a:pt x="898" y="870"/>
                    <a:pt x="898" y="870"/>
                    <a:pt x="898" y="870"/>
                  </a:cubicBezTo>
                  <a:cubicBezTo>
                    <a:pt x="534" y="533"/>
                    <a:pt x="534" y="533"/>
                    <a:pt x="534" y="533"/>
                  </a:cubicBezTo>
                  <a:cubicBezTo>
                    <a:pt x="529" y="528"/>
                    <a:pt x="527" y="521"/>
                    <a:pt x="528" y="514"/>
                  </a:cubicBezTo>
                  <a:cubicBezTo>
                    <a:pt x="529" y="507"/>
                    <a:pt x="534" y="501"/>
                    <a:pt x="540" y="498"/>
                  </a:cubicBezTo>
                  <a:cubicBezTo>
                    <a:pt x="642" y="457"/>
                    <a:pt x="769" y="483"/>
                    <a:pt x="899" y="572"/>
                  </a:cubicBezTo>
                  <a:cubicBezTo>
                    <a:pt x="936" y="598"/>
                    <a:pt x="1168" y="761"/>
                    <a:pt x="1214" y="793"/>
                  </a:cubicBezTo>
                  <a:cubicBezTo>
                    <a:pt x="1413" y="744"/>
                    <a:pt x="1413" y="744"/>
                    <a:pt x="1413" y="744"/>
                  </a:cubicBezTo>
                  <a:cubicBezTo>
                    <a:pt x="1483" y="727"/>
                    <a:pt x="1544" y="723"/>
                    <a:pt x="1591" y="734"/>
                  </a:cubicBezTo>
                  <a:cubicBezTo>
                    <a:pt x="1658" y="749"/>
                    <a:pt x="1681" y="788"/>
                    <a:pt x="1688" y="818"/>
                  </a:cubicBezTo>
                  <a:cubicBezTo>
                    <a:pt x="1696" y="851"/>
                    <a:pt x="1686" y="884"/>
                    <a:pt x="1659" y="910"/>
                  </a:cubicBezTo>
                  <a:cubicBezTo>
                    <a:pt x="1636" y="932"/>
                    <a:pt x="1602" y="949"/>
                    <a:pt x="1560" y="9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noProof="0"/>
            </a:p>
          </p:txBody>
        </p:sp>
      </p:grpSp>
      <p:sp>
        <p:nvSpPr>
          <p:cNvPr id="3" name="Title 21">
            <a:extLst>
              <a:ext uri="{FF2B5EF4-FFF2-40B4-BE49-F238E27FC236}">
                <a16:creationId xmlns:a16="http://schemas.microsoft.com/office/drawing/2014/main" id="{01F118D4-BDE6-F6B0-D931-6B310640A086}"/>
              </a:ext>
            </a:extLst>
          </p:cNvPr>
          <p:cNvSpPr txBox="1">
            <a:spLocks/>
          </p:cNvSpPr>
          <p:nvPr/>
        </p:nvSpPr>
        <p:spPr>
          <a:xfrm>
            <a:off x="138001" y="4976180"/>
            <a:ext cx="6038102" cy="779024"/>
          </a:xfrm>
          <a:prstGeom prst="rect">
            <a:avLst/>
          </a:prstGeom>
        </p:spPr>
        <p:txBody>
          <a:bodyPr vert="horz" lIns="0" tIns="0" rIns="0" bIns="0" rtlCol="0" anchor="t" anchorCtr="0">
            <a:noAutofit/>
          </a:bodyPr>
          <a:lstStyle>
            <a:lvl1pPr algn="l" defTabSz="914400" rtl="0" eaLnBrk="1" latinLnBrk="0" hangingPunct="1">
              <a:lnSpc>
                <a:spcPct val="110000"/>
              </a:lnSpc>
              <a:spcBef>
                <a:spcPct val="0"/>
              </a:spcBef>
              <a:buNone/>
              <a:defRPr sz="2500" b="1" i="0" kern="1200">
                <a:solidFill>
                  <a:schemeClr val="tx2"/>
                </a:solidFill>
                <a:latin typeface="Montserrat" pitchFamily="2" charset="77"/>
                <a:ea typeface="+mj-ea"/>
                <a:cs typeface="+mj-cs"/>
              </a:defRPr>
            </a:lvl1pPr>
          </a:lstStyle>
          <a:p>
            <a:r>
              <a:rPr lang="en-IE" sz="1400" noProof="0" dirty="0">
                <a:latin typeface="Montserrat"/>
              </a:rPr>
              <a:t>Part 2: Developing strategies for the CCLL </a:t>
            </a:r>
          </a:p>
        </p:txBody>
      </p:sp>
      <p:graphicFrame>
        <p:nvGraphicFramePr>
          <p:cNvPr id="14" name="Table 13">
            <a:extLst>
              <a:ext uri="{FF2B5EF4-FFF2-40B4-BE49-F238E27FC236}">
                <a16:creationId xmlns:a16="http://schemas.microsoft.com/office/drawing/2014/main" id="{F2B619AA-65FB-BBBA-0E25-5E2AF6B53F53}"/>
              </a:ext>
            </a:extLst>
          </p:cNvPr>
          <p:cNvGraphicFramePr>
            <a:graphicFrameLocks noGrp="1"/>
          </p:cNvGraphicFramePr>
          <p:nvPr/>
        </p:nvGraphicFramePr>
        <p:xfrm>
          <a:off x="113879" y="5886651"/>
          <a:ext cx="6388373" cy="1600412"/>
        </p:xfrm>
        <a:graphic>
          <a:graphicData uri="http://schemas.openxmlformats.org/drawingml/2006/table">
            <a:tbl>
              <a:tblPr firstRow="1">
                <a:tableStyleId>{5C22544A-7EE6-4342-B048-85BDC9FD1C3A}</a:tableStyleId>
              </a:tblPr>
              <a:tblGrid>
                <a:gridCol w="822858">
                  <a:extLst>
                    <a:ext uri="{9D8B030D-6E8A-4147-A177-3AD203B41FA5}">
                      <a16:colId xmlns:a16="http://schemas.microsoft.com/office/drawing/2014/main" val="955195924"/>
                    </a:ext>
                  </a:extLst>
                </a:gridCol>
                <a:gridCol w="912625">
                  <a:extLst>
                    <a:ext uri="{9D8B030D-6E8A-4147-A177-3AD203B41FA5}">
                      <a16:colId xmlns:a16="http://schemas.microsoft.com/office/drawing/2014/main" val="3542541219"/>
                    </a:ext>
                  </a:extLst>
                </a:gridCol>
                <a:gridCol w="874694">
                  <a:extLst>
                    <a:ext uri="{9D8B030D-6E8A-4147-A177-3AD203B41FA5}">
                      <a16:colId xmlns:a16="http://schemas.microsoft.com/office/drawing/2014/main" val="2067911175"/>
                    </a:ext>
                  </a:extLst>
                </a:gridCol>
                <a:gridCol w="896291">
                  <a:extLst>
                    <a:ext uri="{9D8B030D-6E8A-4147-A177-3AD203B41FA5}">
                      <a16:colId xmlns:a16="http://schemas.microsoft.com/office/drawing/2014/main" val="2476288182"/>
                    </a:ext>
                  </a:extLst>
                </a:gridCol>
                <a:gridCol w="607823">
                  <a:extLst>
                    <a:ext uri="{9D8B030D-6E8A-4147-A177-3AD203B41FA5}">
                      <a16:colId xmlns:a16="http://schemas.microsoft.com/office/drawing/2014/main" val="3463291968"/>
                    </a:ext>
                  </a:extLst>
                </a:gridCol>
                <a:gridCol w="695690">
                  <a:extLst>
                    <a:ext uri="{9D8B030D-6E8A-4147-A177-3AD203B41FA5}">
                      <a16:colId xmlns:a16="http://schemas.microsoft.com/office/drawing/2014/main" val="1838205992"/>
                    </a:ext>
                  </a:extLst>
                </a:gridCol>
                <a:gridCol w="665767">
                  <a:extLst>
                    <a:ext uri="{9D8B030D-6E8A-4147-A177-3AD203B41FA5}">
                      <a16:colId xmlns:a16="http://schemas.microsoft.com/office/drawing/2014/main" val="3708958342"/>
                    </a:ext>
                  </a:extLst>
                </a:gridCol>
                <a:gridCol w="912625">
                  <a:extLst>
                    <a:ext uri="{9D8B030D-6E8A-4147-A177-3AD203B41FA5}">
                      <a16:colId xmlns:a16="http://schemas.microsoft.com/office/drawing/2014/main" val="269218129"/>
                    </a:ext>
                  </a:extLst>
                </a:gridCol>
              </a:tblGrid>
              <a:tr h="453803">
                <a:tc>
                  <a:txBody>
                    <a:bodyPr/>
                    <a:lstStyle/>
                    <a:p>
                      <a:r>
                        <a:rPr lang="en-IE" sz="600" dirty="0">
                          <a:solidFill>
                            <a:schemeClr val="tx1"/>
                          </a:solidFill>
                          <a:latin typeface="Montserrat"/>
                        </a:rPr>
                        <a:t>Strategy: what?</a:t>
                      </a:r>
                    </a:p>
                  </a:txBody>
                  <a:tcPr>
                    <a:solidFill>
                      <a:srgbClr val="99DDEB"/>
                    </a:solidFill>
                  </a:tcPr>
                </a:tc>
                <a:tc>
                  <a:txBody>
                    <a:bodyPr/>
                    <a:lstStyle/>
                    <a:p>
                      <a:pPr lvl="0">
                        <a:buNone/>
                      </a:pPr>
                      <a:r>
                        <a:rPr lang="en-IE" sz="600" b="1" i="0" u="none" strike="noStrike" noProof="0" dirty="0">
                          <a:solidFill>
                            <a:schemeClr val="tx1"/>
                          </a:solidFill>
                          <a:latin typeface="Montserrat"/>
                        </a:rPr>
                        <a:t>Mission and Strategic Goal(s) targeted</a:t>
                      </a:r>
                      <a:endParaRPr lang="en-IE" sz="600" dirty="0">
                        <a:solidFill>
                          <a:schemeClr val="tx1"/>
                        </a:solidFill>
                        <a:latin typeface="Montserrat"/>
                      </a:endParaRPr>
                    </a:p>
                  </a:txBody>
                  <a:tcPr>
                    <a:solidFill>
                      <a:srgbClr val="99DDEB"/>
                    </a:solidFill>
                  </a:tcPr>
                </a:tc>
                <a:tc>
                  <a:txBody>
                    <a:bodyPr/>
                    <a:lstStyle/>
                    <a:p>
                      <a:pPr lvl="0">
                        <a:buNone/>
                      </a:pPr>
                      <a:r>
                        <a:rPr lang="en-IE" sz="600" b="1" i="0" u="none" strike="noStrike" noProof="0">
                          <a:solidFill>
                            <a:schemeClr val="tx1"/>
                          </a:solidFill>
                          <a:latin typeface="Montserrat"/>
                        </a:rPr>
                        <a:t>Stakeholder impacted: Who?</a:t>
                      </a:r>
                      <a:endParaRPr lang="en-IE" sz="600">
                        <a:solidFill>
                          <a:schemeClr val="tx1"/>
                        </a:solidFill>
                        <a:latin typeface="Montserrat"/>
                      </a:endParaRPr>
                    </a:p>
                  </a:txBody>
                  <a:tcPr>
                    <a:solidFill>
                      <a:srgbClr val="99DDEB"/>
                    </a:solidFill>
                  </a:tcPr>
                </a:tc>
                <a:tc>
                  <a:txBody>
                    <a:bodyPr/>
                    <a:lstStyle/>
                    <a:p>
                      <a:pPr lvl="0">
                        <a:buNone/>
                      </a:pPr>
                      <a:r>
                        <a:rPr lang="en-IE" sz="600" b="1" i="0" u="none" strike="noStrike" noProof="0" dirty="0">
                          <a:solidFill>
                            <a:schemeClr val="tx1"/>
                          </a:solidFill>
                          <a:latin typeface="Montserrat"/>
                        </a:rPr>
                        <a:t>Strengths, weaknesses, opportunities, and threats targeted</a:t>
                      </a:r>
                      <a:endParaRPr lang="en-IE" sz="600" dirty="0">
                        <a:solidFill>
                          <a:schemeClr val="tx1"/>
                        </a:solidFill>
                        <a:latin typeface="Montserrat"/>
                      </a:endParaRPr>
                    </a:p>
                  </a:txBody>
                  <a:tcPr>
                    <a:solidFill>
                      <a:srgbClr val="99DDEB"/>
                    </a:solidFill>
                  </a:tcPr>
                </a:tc>
                <a:tc>
                  <a:txBody>
                    <a:bodyPr/>
                    <a:lstStyle/>
                    <a:p>
                      <a:pPr lvl="0">
                        <a:buNone/>
                      </a:pPr>
                      <a:r>
                        <a:rPr lang="en-IE" sz="600" b="1" i="0" u="none" strike="noStrike" noProof="0" dirty="0">
                          <a:solidFill>
                            <a:schemeClr val="tx1"/>
                          </a:solidFill>
                          <a:latin typeface="Montserrat"/>
                        </a:rPr>
                        <a:t>Value provided: Why?</a:t>
                      </a:r>
                      <a:endParaRPr lang="en-IE" sz="600" dirty="0">
                        <a:solidFill>
                          <a:schemeClr val="tx1"/>
                        </a:solidFill>
                        <a:latin typeface="Montserrat"/>
                      </a:endParaRPr>
                    </a:p>
                  </a:txBody>
                  <a:tcPr>
                    <a:solidFill>
                      <a:srgbClr val="99DDEB"/>
                    </a:solidFill>
                  </a:tcPr>
                </a:tc>
                <a:tc>
                  <a:txBody>
                    <a:bodyPr/>
                    <a:lstStyle/>
                    <a:p>
                      <a:pPr lvl="0">
                        <a:buNone/>
                      </a:pPr>
                      <a:r>
                        <a:rPr lang="en-IE" sz="600" b="1" i="0" u="none" strike="noStrike" noProof="0" dirty="0">
                          <a:solidFill>
                            <a:schemeClr val="tx1"/>
                          </a:solidFill>
                          <a:latin typeface="Montserrat"/>
                        </a:rPr>
                        <a:t>Competitive advantage</a:t>
                      </a:r>
                      <a:endParaRPr lang="en-IE" sz="600" dirty="0">
                        <a:solidFill>
                          <a:schemeClr val="tx1"/>
                        </a:solidFill>
                        <a:latin typeface="Montserrat"/>
                      </a:endParaRPr>
                    </a:p>
                  </a:txBody>
                  <a:tcPr>
                    <a:solidFill>
                      <a:srgbClr val="99DDEB"/>
                    </a:solidFill>
                  </a:tcPr>
                </a:tc>
                <a:tc>
                  <a:txBody>
                    <a:bodyPr/>
                    <a:lstStyle/>
                    <a:p>
                      <a:pPr lvl="0">
                        <a:buNone/>
                      </a:pPr>
                      <a:r>
                        <a:rPr lang="en-IE" sz="600" b="1" i="0" u="none" strike="noStrike" noProof="0" dirty="0">
                          <a:solidFill>
                            <a:schemeClr val="tx1"/>
                          </a:solidFill>
                          <a:latin typeface="Montserrat"/>
                        </a:rPr>
                        <a:t>Products and services</a:t>
                      </a:r>
                      <a:endParaRPr lang="en-IE" sz="600" dirty="0">
                        <a:solidFill>
                          <a:schemeClr val="tx1"/>
                        </a:solidFill>
                        <a:latin typeface="Montserrat"/>
                      </a:endParaRPr>
                    </a:p>
                  </a:txBody>
                  <a:tcPr>
                    <a:solidFill>
                      <a:srgbClr val="99DDEB"/>
                    </a:solidFill>
                  </a:tcPr>
                </a:tc>
                <a:tc>
                  <a:txBody>
                    <a:bodyPr/>
                    <a:lstStyle/>
                    <a:p>
                      <a:pPr lvl="0">
                        <a:buNone/>
                      </a:pPr>
                      <a:r>
                        <a:rPr lang="en-IE" sz="600" b="1" i="0" u="none" strike="noStrike" noProof="0" dirty="0">
                          <a:solidFill>
                            <a:schemeClr val="tx1"/>
                          </a:solidFill>
                          <a:latin typeface="Montserrat"/>
                        </a:rPr>
                        <a:t>Key performance indicators</a:t>
                      </a:r>
                      <a:endParaRPr lang="en-IE" sz="600" dirty="0">
                        <a:solidFill>
                          <a:schemeClr val="tx1"/>
                        </a:solidFill>
                        <a:latin typeface="Montserrat"/>
                      </a:endParaRPr>
                    </a:p>
                  </a:txBody>
                  <a:tcPr>
                    <a:solidFill>
                      <a:srgbClr val="99DDEB"/>
                    </a:solidFill>
                  </a:tcPr>
                </a:tc>
                <a:extLst>
                  <a:ext uri="{0D108BD9-81ED-4DB2-BD59-A6C34878D82A}">
                    <a16:rowId xmlns:a16="http://schemas.microsoft.com/office/drawing/2014/main" val="737369782"/>
                  </a:ext>
                </a:extLst>
              </a:tr>
              <a:tr h="210355">
                <a:tc>
                  <a:txBody>
                    <a:bodyPr/>
                    <a:lstStyle/>
                    <a:p>
                      <a:endParaRPr lang="en-IE" sz="600">
                        <a:latin typeface="Montserrat"/>
                      </a:endParaRPr>
                    </a:p>
                  </a:txBody>
                  <a:tcPr>
                    <a:solidFill>
                      <a:schemeClr val="bg1">
                        <a:lumMod val="95000"/>
                      </a:schemeClr>
                    </a:solidFill>
                  </a:tcPr>
                </a:tc>
                <a:tc>
                  <a:txBody>
                    <a:bodyPr/>
                    <a:lstStyle/>
                    <a:p>
                      <a:endParaRPr lang="en-IE" sz="600">
                        <a:latin typeface="Montserrat"/>
                      </a:endParaRPr>
                    </a:p>
                  </a:txBody>
                  <a:tcPr>
                    <a:solidFill>
                      <a:schemeClr val="bg1">
                        <a:lumMod val="95000"/>
                      </a:schemeClr>
                    </a:solidFill>
                  </a:tcPr>
                </a:tc>
                <a:tc>
                  <a:txBody>
                    <a:bodyPr/>
                    <a:lstStyle/>
                    <a:p>
                      <a:endParaRPr lang="en-IE" sz="600">
                        <a:latin typeface="Montserrat"/>
                      </a:endParaRPr>
                    </a:p>
                  </a:txBody>
                  <a:tcPr>
                    <a:solidFill>
                      <a:schemeClr val="bg1">
                        <a:lumMod val="95000"/>
                      </a:schemeClr>
                    </a:solidFill>
                  </a:tcPr>
                </a:tc>
                <a:tc>
                  <a:txBody>
                    <a:bodyPr/>
                    <a:lstStyle/>
                    <a:p>
                      <a:endParaRPr lang="en-IE" sz="600">
                        <a:latin typeface="Montserrat"/>
                      </a:endParaRPr>
                    </a:p>
                  </a:txBody>
                  <a:tcPr>
                    <a:solidFill>
                      <a:schemeClr val="bg1">
                        <a:lumMod val="95000"/>
                      </a:schemeClr>
                    </a:solidFill>
                  </a:tcPr>
                </a:tc>
                <a:tc>
                  <a:txBody>
                    <a:bodyPr/>
                    <a:lstStyle/>
                    <a:p>
                      <a:endParaRPr lang="en-IE" sz="600">
                        <a:latin typeface="Montserrat"/>
                      </a:endParaRPr>
                    </a:p>
                  </a:txBody>
                  <a:tcPr>
                    <a:solidFill>
                      <a:schemeClr val="bg1">
                        <a:lumMod val="95000"/>
                      </a:schemeClr>
                    </a:solidFill>
                  </a:tcPr>
                </a:tc>
                <a:tc>
                  <a:txBody>
                    <a:bodyPr/>
                    <a:lstStyle/>
                    <a:p>
                      <a:endParaRPr lang="en-IE" sz="600">
                        <a:latin typeface="Montserrat"/>
                      </a:endParaRPr>
                    </a:p>
                  </a:txBody>
                  <a:tcPr>
                    <a:solidFill>
                      <a:schemeClr val="bg1">
                        <a:lumMod val="95000"/>
                      </a:schemeClr>
                    </a:solidFill>
                  </a:tcPr>
                </a:tc>
                <a:tc>
                  <a:txBody>
                    <a:bodyPr/>
                    <a:lstStyle/>
                    <a:p>
                      <a:endParaRPr lang="en-IE" sz="600">
                        <a:latin typeface="Montserrat"/>
                      </a:endParaRPr>
                    </a:p>
                  </a:txBody>
                  <a:tcPr>
                    <a:solidFill>
                      <a:schemeClr val="bg1">
                        <a:lumMod val="95000"/>
                      </a:schemeClr>
                    </a:solidFill>
                  </a:tcPr>
                </a:tc>
                <a:tc>
                  <a:txBody>
                    <a:bodyPr/>
                    <a:lstStyle/>
                    <a:p>
                      <a:endParaRPr lang="en-IE" sz="600">
                        <a:latin typeface="Montserrat"/>
                      </a:endParaRPr>
                    </a:p>
                  </a:txBody>
                  <a:tcPr>
                    <a:solidFill>
                      <a:schemeClr val="bg1">
                        <a:lumMod val="95000"/>
                      </a:schemeClr>
                    </a:solidFill>
                  </a:tcPr>
                </a:tc>
                <a:extLst>
                  <a:ext uri="{0D108BD9-81ED-4DB2-BD59-A6C34878D82A}">
                    <a16:rowId xmlns:a16="http://schemas.microsoft.com/office/drawing/2014/main" val="3505338894"/>
                  </a:ext>
                </a:extLst>
              </a:tr>
              <a:tr h="210355">
                <a:tc>
                  <a:txBody>
                    <a:bodyPr/>
                    <a:lstStyle/>
                    <a:p>
                      <a:endParaRPr lang="en-IE" sz="600">
                        <a:latin typeface="Montserrat"/>
                      </a:endParaRPr>
                    </a:p>
                  </a:txBody>
                  <a:tcPr>
                    <a:solidFill>
                      <a:schemeClr val="bg1">
                        <a:lumMod val="95000"/>
                      </a:schemeClr>
                    </a:solidFill>
                  </a:tcPr>
                </a:tc>
                <a:tc>
                  <a:txBody>
                    <a:bodyPr/>
                    <a:lstStyle/>
                    <a:p>
                      <a:endParaRPr lang="en-IE" sz="600">
                        <a:latin typeface="Montserrat"/>
                      </a:endParaRPr>
                    </a:p>
                  </a:txBody>
                  <a:tcPr>
                    <a:solidFill>
                      <a:schemeClr val="bg1">
                        <a:lumMod val="95000"/>
                      </a:schemeClr>
                    </a:solidFill>
                  </a:tcPr>
                </a:tc>
                <a:tc>
                  <a:txBody>
                    <a:bodyPr/>
                    <a:lstStyle/>
                    <a:p>
                      <a:endParaRPr lang="en-IE" sz="600">
                        <a:latin typeface="Montserrat"/>
                      </a:endParaRPr>
                    </a:p>
                  </a:txBody>
                  <a:tcPr>
                    <a:solidFill>
                      <a:schemeClr val="bg1">
                        <a:lumMod val="95000"/>
                      </a:schemeClr>
                    </a:solidFill>
                  </a:tcPr>
                </a:tc>
                <a:tc>
                  <a:txBody>
                    <a:bodyPr/>
                    <a:lstStyle/>
                    <a:p>
                      <a:endParaRPr lang="en-IE" sz="600">
                        <a:latin typeface="Montserrat"/>
                      </a:endParaRPr>
                    </a:p>
                  </a:txBody>
                  <a:tcPr>
                    <a:solidFill>
                      <a:schemeClr val="bg1">
                        <a:lumMod val="95000"/>
                      </a:schemeClr>
                    </a:solidFill>
                  </a:tcPr>
                </a:tc>
                <a:tc>
                  <a:txBody>
                    <a:bodyPr/>
                    <a:lstStyle/>
                    <a:p>
                      <a:endParaRPr lang="en-IE" sz="600">
                        <a:latin typeface="Montserrat"/>
                      </a:endParaRPr>
                    </a:p>
                  </a:txBody>
                  <a:tcPr>
                    <a:solidFill>
                      <a:schemeClr val="bg1">
                        <a:lumMod val="95000"/>
                      </a:schemeClr>
                    </a:solidFill>
                  </a:tcPr>
                </a:tc>
                <a:tc>
                  <a:txBody>
                    <a:bodyPr/>
                    <a:lstStyle/>
                    <a:p>
                      <a:endParaRPr lang="en-IE" sz="600">
                        <a:latin typeface="Montserrat"/>
                      </a:endParaRPr>
                    </a:p>
                  </a:txBody>
                  <a:tcPr>
                    <a:solidFill>
                      <a:schemeClr val="bg1">
                        <a:lumMod val="95000"/>
                      </a:schemeClr>
                    </a:solidFill>
                  </a:tcPr>
                </a:tc>
                <a:tc>
                  <a:txBody>
                    <a:bodyPr/>
                    <a:lstStyle/>
                    <a:p>
                      <a:endParaRPr lang="en-IE" sz="600">
                        <a:latin typeface="Montserrat"/>
                      </a:endParaRPr>
                    </a:p>
                  </a:txBody>
                  <a:tcPr>
                    <a:solidFill>
                      <a:schemeClr val="bg1">
                        <a:lumMod val="95000"/>
                      </a:schemeClr>
                    </a:solidFill>
                  </a:tcPr>
                </a:tc>
                <a:tc>
                  <a:txBody>
                    <a:bodyPr/>
                    <a:lstStyle/>
                    <a:p>
                      <a:endParaRPr lang="en-IE" sz="600">
                        <a:latin typeface="Montserrat"/>
                      </a:endParaRPr>
                    </a:p>
                  </a:txBody>
                  <a:tcPr>
                    <a:solidFill>
                      <a:schemeClr val="bg1">
                        <a:lumMod val="95000"/>
                      </a:schemeClr>
                    </a:solidFill>
                  </a:tcPr>
                </a:tc>
                <a:extLst>
                  <a:ext uri="{0D108BD9-81ED-4DB2-BD59-A6C34878D82A}">
                    <a16:rowId xmlns:a16="http://schemas.microsoft.com/office/drawing/2014/main" val="1773434479"/>
                  </a:ext>
                </a:extLst>
              </a:tr>
              <a:tr h="210355">
                <a:tc>
                  <a:txBody>
                    <a:bodyPr/>
                    <a:lstStyle/>
                    <a:p>
                      <a:endParaRPr lang="en-IE" sz="600">
                        <a:latin typeface="Montserrat"/>
                      </a:endParaRPr>
                    </a:p>
                  </a:txBody>
                  <a:tcPr>
                    <a:solidFill>
                      <a:schemeClr val="bg1">
                        <a:lumMod val="95000"/>
                      </a:schemeClr>
                    </a:solidFill>
                  </a:tcPr>
                </a:tc>
                <a:tc>
                  <a:txBody>
                    <a:bodyPr/>
                    <a:lstStyle/>
                    <a:p>
                      <a:endParaRPr lang="en-IE" sz="600">
                        <a:latin typeface="Montserrat"/>
                      </a:endParaRPr>
                    </a:p>
                  </a:txBody>
                  <a:tcPr>
                    <a:solidFill>
                      <a:schemeClr val="bg1">
                        <a:lumMod val="95000"/>
                      </a:schemeClr>
                    </a:solidFill>
                  </a:tcPr>
                </a:tc>
                <a:tc>
                  <a:txBody>
                    <a:bodyPr/>
                    <a:lstStyle/>
                    <a:p>
                      <a:endParaRPr lang="en-IE" sz="600">
                        <a:latin typeface="Montserrat"/>
                      </a:endParaRPr>
                    </a:p>
                  </a:txBody>
                  <a:tcPr>
                    <a:solidFill>
                      <a:schemeClr val="bg1">
                        <a:lumMod val="95000"/>
                      </a:schemeClr>
                    </a:solidFill>
                  </a:tcPr>
                </a:tc>
                <a:tc>
                  <a:txBody>
                    <a:bodyPr/>
                    <a:lstStyle/>
                    <a:p>
                      <a:endParaRPr lang="en-IE" sz="600">
                        <a:latin typeface="Montserrat"/>
                      </a:endParaRPr>
                    </a:p>
                  </a:txBody>
                  <a:tcPr>
                    <a:solidFill>
                      <a:schemeClr val="bg1">
                        <a:lumMod val="95000"/>
                      </a:schemeClr>
                    </a:solidFill>
                  </a:tcPr>
                </a:tc>
                <a:tc>
                  <a:txBody>
                    <a:bodyPr/>
                    <a:lstStyle/>
                    <a:p>
                      <a:endParaRPr lang="en-IE" sz="600">
                        <a:latin typeface="Montserrat"/>
                      </a:endParaRPr>
                    </a:p>
                  </a:txBody>
                  <a:tcPr>
                    <a:solidFill>
                      <a:schemeClr val="bg1">
                        <a:lumMod val="95000"/>
                      </a:schemeClr>
                    </a:solidFill>
                  </a:tcPr>
                </a:tc>
                <a:tc>
                  <a:txBody>
                    <a:bodyPr/>
                    <a:lstStyle/>
                    <a:p>
                      <a:endParaRPr lang="en-IE" sz="600">
                        <a:latin typeface="Montserrat"/>
                      </a:endParaRPr>
                    </a:p>
                  </a:txBody>
                  <a:tcPr>
                    <a:solidFill>
                      <a:schemeClr val="bg1">
                        <a:lumMod val="95000"/>
                      </a:schemeClr>
                    </a:solidFill>
                  </a:tcPr>
                </a:tc>
                <a:tc>
                  <a:txBody>
                    <a:bodyPr/>
                    <a:lstStyle/>
                    <a:p>
                      <a:endParaRPr lang="en-IE" sz="600">
                        <a:latin typeface="Montserrat"/>
                      </a:endParaRPr>
                    </a:p>
                  </a:txBody>
                  <a:tcPr>
                    <a:solidFill>
                      <a:schemeClr val="bg1">
                        <a:lumMod val="95000"/>
                      </a:schemeClr>
                    </a:solidFill>
                  </a:tcPr>
                </a:tc>
                <a:tc>
                  <a:txBody>
                    <a:bodyPr/>
                    <a:lstStyle/>
                    <a:p>
                      <a:endParaRPr lang="en-IE" sz="600">
                        <a:latin typeface="Montserrat"/>
                      </a:endParaRPr>
                    </a:p>
                  </a:txBody>
                  <a:tcPr>
                    <a:solidFill>
                      <a:schemeClr val="bg1">
                        <a:lumMod val="95000"/>
                      </a:schemeClr>
                    </a:solidFill>
                  </a:tcPr>
                </a:tc>
                <a:extLst>
                  <a:ext uri="{0D108BD9-81ED-4DB2-BD59-A6C34878D82A}">
                    <a16:rowId xmlns:a16="http://schemas.microsoft.com/office/drawing/2014/main" val="2905029177"/>
                  </a:ext>
                </a:extLst>
              </a:tr>
              <a:tr h="210354">
                <a:tc>
                  <a:txBody>
                    <a:bodyPr/>
                    <a:lstStyle/>
                    <a:p>
                      <a:pPr lvl="0">
                        <a:buNone/>
                      </a:pPr>
                      <a:endParaRPr lang="en-IE" sz="600">
                        <a:latin typeface="Montserrat"/>
                      </a:endParaRPr>
                    </a:p>
                  </a:txBody>
                  <a:tcPr>
                    <a:solidFill>
                      <a:schemeClr val="bg1">
                        <a:lumMod val="95000"/>
                      </a:schemeClr>
                    </a:solidFill>
                  </a:tcPr>
                </a:tc>
                <a:tc>
                  <a:txBody>
                    <a:bodyPr/>
                    <a:lstStyle/>
                    <a:p>
                      <a:pPr lvl="0">
                        <a:buNone/>
                      </a:pPr>
                      <a:endParaRPr lang="en-IE" sz="600">
                        <a:latin typeface="Montserrat"/>
                      </a:endParaRPr>
                    </a:p>
                  </a:txBody>
                  <a:tcPr>
                    <a:solidFill>
                      <a:schemeClr val="bg1">
                        <a:lumMod val="95000"/>
                      </a:schemeClr>
                    </a:solidFill>
                  </a:tcPr>
                </a:tc>
                <a:tc>
                  <a:txBody>
                    <a:bodyPr/>
                    <a:lstStyle/>
                    <a:p>
                      <a:pPr lvl="0">
                        <a:buNone/>
                      </a:pPr>
                      <a:endParaRPr lang="en-IE" sz="600">
                        <a:latin typeface="Montserrat"/>
                      </a:endParaRPr>
                    </a:p>
                  </a:txBody>
                  <a:tcPr>
                    <a:solidFill>
                      <a:schemeClr val="bg1">
                        <a:lumMod val="95000"/>
                      </a:schemeClr>
                    </a:solidFill>
                  </a:tcPr>
                </a:tc>
                <a:tc>
                  <a:txBody>
                    <a:bodyPr/>
                    <a:lstStyle/>
                    <a:p>
                      <a:pPr lvl="0">
                        <a:buNone/>
                      </a:pPr>
                      <a:endParaRPr lang="en-IE" sz="600">
                        <a:latin typeface="Montserrat"/>
                      </a:endParaRPr>
                    </a:p>
                  </a:txBody>
                  <a:tcPr>
                    <a:solidFill>
                      <a:schemeClr val="bg1">
                        <a:lumMod val="95000"/>
                      </a:schemeClr>
                    </a:solidFill>
                  </a:tcPr>
                </a:tc>
                <a:tc>
                  <a:txBody>
                    <a:bodyPr/>
                    <a:lstStyle/>
                    <a:p>
                      <a:pPr lvl="0">
                        <a:buNone/>
                      </a:pPr>
                      <a:endParaRPr lang="en-IE" sz="600">
                        <a:latin typeface="Montserrat"/>
                      </a:endParaRPr>
                    </a:p>
                  </a:txBody>
                  <a:tcPr>
                    <a:solidFill>
                      <a:schemeClr val="bg1">
                        <a:lumMod val="95000"/>
                      </a:schemeClr>
                    </a:solidFill>
                  </a:tcPr>
                </a:tc>
                <a:tc>
                  <a:txBody>
                    <a:bodyPr/>
                    <a:lstStyle/>
                    <a:p>
                      <a:pPr lvl="0">
                        <a:buNone/>
                      </a:pPr>
                      <a:endParaRPr lang="en-IE" sz="600">
                        <a:latin typeface="Montserrat"/>
                      </a:endParaRPr>
                    </a:p>
                  </a:txBody>
                  <a:tcPr>
                    <a:solidFill>
                      <a:schemeClr val="bg1">
                        <a:lumMod val="95000"/>
                      </a:schemeClr>
                    </a:solidFill>
                  </a:tcPr>
                </a:tc>
                <a:tc>
                  <a:txBody>
                    <a:bodyPr/>
                    <a:lstStyle/>
                    <a:p>
                      <a:pPr lvl="0">
                        <a:buNone/>
                      </a:pPr>
                      <a:endParaRPr lang="en-IE" sz="600">
                        <a:latin typeface="Montserrat"/>
                      </a:endParaRPr>
                    </a:p>
                  </a:txBody>
                  <a:tcPr>
                    <a:solidFill>
                      <a:schemeClr val="bg1">
                        <a:lumMod val="95000"/>
                      </a:schemeClr>
                    </a:solidFill>
                  </a:tcPr>
                </a:tc>
                <a:tc>
                  <a:txBody>
                    <a:bodyPr/>
                    <a:lstStyle/>
                    <a:p>
                      <a:pPr lvl="0">
                        <a:buNone/>
                      </a:pPr>
                      <a:endParaRPr lang="en-IE" sz="600">
                        <a:latin typeface="Montserrat"/>
                      </a:endParaRPr>
                    </a:p>
                  </a:txBody>
                  <a:tcPr>
                    <a:solidFill>
                      <a:schemeClr val="bg1">
                        <a:lumMod val="95000"/>
                      </a:schemeClr>
                    </a:solidFill>
                  </a:tcPr>
                </a:tc>
                <a:extLst>
                  <a:ext uri="{0D108BD9-81ED-4DB2-BD59-A6C34878D82A}">
                    <a16:rowId xmlns:a16="http://schemas.microsoft.com/office/drawing/2014/main" val="2318482611"/>
                  </a:ext>
                </a:extLst>
              </a:tr>
              <a:tr h="210353">
                <a:tc>
                  <a:txBody>
                    <a:bodyPr/>
                    <a:lstStyle/>
                    <a:p>
                      <a:pPr lvl="0">
                        <a:buNone/>
                      </a:pPr>
                      <a:endParaRPr lang="en-IE" sz="600">
                        <a:latin typeface="Montserrat"/>
                      </a:endParaRPr>
                    </a:p>
                  </a:txBody>
                  <a:tcPr>
                    <a:solidFill>
                      <a:schemeClr val="bg1">
                        <a:lumMod val="95000"/>
                      </a:schemeClr>
                    </a:solidFill>
                  </a:tcPr>
                </a:tc>
                <a:tc>
                  <a:txBody>
                    <a:bodyPr/>
                    <a:lstStyle/>
                    <a:p>
                      <a:pPr lvl="0">
                        <a:buNone/>
                      </a:pPr>
                      <a:endParaRPr lang="en-IE" sz="600">
                        <a:latin typeface="Montserrat"/>
                      </a:endParaRPr>
                    </a:p>
                  </a:txBody>
                  <a:tcPr>
                    <a:solidFill>
                      <a:schemeClr val="bg1">
                        <a:lumMod val="95000"/>
                      </a:schemeClr>
                    </a:solidFill>
                  </a:tcPr>
                </a:tc>
                <a:tc>
                  <a:txBody>
                    <a:bodyPr/>
                    <a:lstStyle/>
                    <a:p>
                      <a:pPr lvl="0">
                        <a:buNone/>
                      </a:pPr>
                      <a:endParaRPr lang="en-IE" sz="600">
                        <a:latin typeface="Montserrat"/>
                      </a:endParaRPr>
                    </a:p>
                  </a:txBody>
                  <a:tcPr>
                    <a:solidFill>
                      <a:schemeClr val="bg1">
                        <a:lumMod val="95000"/>
                      </a:schemeClr>
                    </a:solidFill>
                  </a:tcPr>
                </a:tc>
                <a:tc>
                  <a:txBody>
                    <a:bodyPr/>
                    <a:lstStyle/>
                    <a:p>
                      <a:pPr lvl="0">
                        <a:buNone/>
                      </a:pPr>
                      <a:endParaRPr lang="en-IE" sz="600">
                        <a:latin typeface="Montserrat"/>
                      </a:endParaRPr>
                    </a:p>
                  </a:txBody>
                  <a:tcPr>
                    <a:solidFill>
                      <a:schemeClr val="bg1">
                        <a:lumMod val="95000"/>
                      </a:schemeClr>
                    </a:solidFill>
                  </a:tcPr>
                </a:tc>
                <a:tc>
                  <a:txBody>
                    <a:bodyPr/>
                    <a:lstStyle/>
                    <a:p>
                      <a:pPr lvl="0">
                        <a:buNone/>
                      </a:pPr>
                      <a:endParaRPr lang="en-IE" sz="600">
                        <a:latin typeface="Montserrat"/>
                      </a:endParaRPr>
                    </a:p>
                  </a:txBody>
                  <a:tcPr>
                    <a:solidFill>
                      <a:schemeClr val="bg1">
                        <a:lumMod val="95000"/>
                      </a:schemeClr>
                    </a:solidFill>
                  </a:tcPr>
                </a:tc>
                <a:tc>
                  <a:txBody>
                    <a:bodyPr/>
                    <a:lstStyle/>
                    <a:p>
                      <a:pPr lvl="0">
                        <a:buNone/>
                      </a:pPr>
                      <a:endParaRPr lang="en-IE" sz="600">
                        <a:latin typeface="Montserrat"/>
                      </a:endParaRPr>
                    </a:p>
                  </a:txBody>
                  <a:tcPr>
                    <a:solidFill>
                      <a:schemeClr val="bg1">
                        <a:lumMod val="95000"/>
                      </a:schemeClr>
                    </a:solidFill>
                  </a:tcPr>
                </a:tc>
                <a:tc>
                  <a:txBody>
                    <a:bodyPr/>
                    <a:lstStyle/>
                    <a:p>
                      <a:pPr lvl="0">
                        <a:buNone/>
                      </a:pPr>
                      <a:endParaRPr lang="en-IE" sz="600">
                        <a:latin typeface="Montserrat"/>
                      </a:endParaRPr>
                    </a:p>
                  </a:txBody>
                  <a:tcPr>
                    <a:solidFill>
                      <a:schemeClr val="bg1">
                        <a:lumMod val="95000"/>
                      </a:schemeClr>
                    </a:solidFill>
                  </a:tcPr>
                </a:tc>
                <a:tc>
                  <a:txBody>
                    <a:bodyPr/>
                    <a:lstStyle/>
                    <a:p>
                      <a:pPr lvl="0">
                        <a:buNone/>
                      </a:pPr>
                      <a:endParaRPr lang="en-IE" sz="600" dirty="0">
                        <a:latin typeface="Montserrat"/>
                      </a:endParaRPr>
                    </a:p>
                  </a:txBody>
                  <a:tcPr>
                    <a:solidFill>
                      <a:schemeClr val="bg1">
                        <a:lumMod val="95000"/>
                      </a:schemeClr>
                    </a:solidFill>
                  </a:tcPr>
                </a:tc>
                <a:extLst>
                  <a:ext uri="{0D108BD9-81ED-4DB2-BD59-A6C34878D82A}">
                    <a16:rowId xmlns:a16="http://schemas.microsoft.com/office/drawing/2014/main" val="2323993331"/>
                  </a:ext>
                </a:extLst>
              </a:tr>
            </a:tbl>
          </a:graphicData>
        </a:graphic>
      </p:graphicFrame>
    </p:spTree>
    <p:extLst>
      <p:ext uri="{BB962C8B-B14F-4D97-AF65-F5344CB8AC3E}">
        <p14:creationId xmlns:p14="http://schemas.microsoft.com/office/powerpoint/2010/main" val="6481105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39E2E-2CD6-EB7F-E9C3-4956912963CA}"/>
            </a:ext>
          </a:extLst>
        </p:cNvPr>
        <p:cNvGrpSpPr/>
        <p:nvPr/>
      </p:nvGrpSpPr>
      <p:grpSpPr>
        <a:xfrm>
          <a:off x="0" y="0"/>
          <a:ext cx="0" cy="0"/>
          <a:chOff x="0" y="0"/>
          <a:chExt cx="0" cy="0"/>
        </a:xfrm>
      </p:grpSpPr>
      <p:sp>
        <p:nvSpPr>
          <p:cNvPr id="12" name="Title 21">
            <a:extLst>
              <a:ext uri="{FF2B5EF4-FFF2-40B4-BE49-F238E27FC236}">
                <a16:creationId xmlns:a16="http://schemas.microsoft.com/office/drawing/2014/main" id="{7213DDD4-B66B-F9B1-1E06-037A52E9DAC8}"/>
              </a:ext>
            </a:extLst>
          </p:cNvPr>
          <p:cNvSpPr txBox="1">
            <a:spLocks/>
          </p:cNvSpPr>
          <p:nvPr/>
        </p:nvSpPr>
        <p:spPr>
          <a:xfrm>
            <a:off x="303883" y="1999139"/>
            <a:ext cx="6038102" cy="779024"/>
          </a:xfrm>
          <a:prstGeom prst="rect">
            <a:avLst/>
          </a:prstGeom>
        </p:spPr>
        <p:txBody>
          <a:bodyPr vert="horz" lIns="0" tIns="0" rIns="0" bIns="0" rtlCol="0" anchor="t" anchorCtr="0">
            <a:noAutofit/>
          </a:bodyPr>
          <a:lstStyle>
            <a:lvl1pPr algn="l" defTabSz="914400" rtl="0" eaLnBrk="1" latinLnBrk="0" hangingPunct="1">
              <a:lnSpc>
                <a:spcPct val="110000"/>
              </a:lnSpc>
              <a:spcBef>
                <a:spcPct val="0"/>
              </a:spcBef>
              <a:buNone/>
              <a:defRPr sz="2500" b="1" i="0" kern="1200">
                <a:solidFill>
                  <a:schemeClr val="tx2"/>
                </a:solidFill>
                <a:latin typeface="Montserrat" pitchFamily="2" charset="77"/>
                <a:ea typeface="+mj-ea"/>
                <a:cs typeface="+mj-cs"/>
              </a:defRPr>
            </a:lvl1pPr>
          </a:lstStyle>
          <a:p>
            <a:r>
              <a:rPr lang="en-IE" sz="1400" noProof="0"/>
              <a:t>Part 3: Identifying the value provided</a:t>
            </a:r>
          </a:p>
        </p:txBody>
      </p:sp>
      <p:sp>
        <p:nvSpPr>
          <p:cNvPr id="14" name="Text Placeholder 12">
            <a:extLst>
              <a:ext uri="{FF2B5EF4-FFF2-40B4-BE49-F238E27FC236}">
                <a16:creationId xmlns:a16="http://schemas.microsoft.com/office/drawing/2014/main" id="{426E5017-CEA5-73B7-2CB2-0F2A33D18183}"/>
              </a:ext>
            </a:extLst>
          </p:cNvPr>
          <p:cNvSpPr>
            <a:spLocks noGrp="1"/>
          </p:cNvSpPr>
          <p:nvPr>
            <p:ph type="body" sz="quarter" idx="4294967295"/>
          </p:nvPr>
        </p:nvSpPr>
        <p:spPr>
          <a:xfrm>
            <a:off x="275834" y="2315382"/>
            <a:ext cx="6056385" cy="315968"/>
          </a:xfrm>
        </p:spPr>
        <p:txBody>
          <a:bodyPr vert="horz" lIns="0" tIns="0" rIns="0" bIns="0" rtlCol="0" anchor="t">
            <a:noAutofit/>
          </a:bodyPr>
          <a:lstStyle/>
          <a:p>
            <a:pPr marL="0" indent="0">
              <a:buNone/>
            </a:pPr>
            <a:r>
              <a:rPr lang="en-IE" sz="1100" noProof="0">
                <a:latin typeface="Montserrat"/>
              </a:rPr>
              <a:t>Identifying the value provided by the strategy to the stakeholders. You can utilise the Stakeholder Value Importance Matrix below to assist with this process. </a:t>
            </a:r>
          </a:p>
        </p:txBody>
      </p:sp>
      <p:graphicFrame>
        <p:nvGraphicFramePr>
          <p:cNvPr id="17" name="Table 3">
            <a:extLst>
              <a:ext uri="{FF2B5EF4-FFF2-40B4-BE49-F238E27FC236}">
                <a16:creationId xmlns:a16="http://schemas.microsoft.com/office/drawing/2014/main" id="{8D377AB1-99DF-224D-E697-13CDC7B20673}"/>
              </a:ext>
            </a:extLst>
          </p:cNvPr>
          <p:cNvGraphicFramePr>
            <a:graphicFrameLocks noGrp="1"/>
          </p:cNvGraphicFramePr>
          <p:nvPr>
            <p:extLst>
              <p:ext uri="{D42A27DB-BD31-4B8C-83A1-F6EECF244321}">
                <p14:modId xmlns:p14="http://schemas.microsoft.com/office/powerpoint/2010/main" val="3618037608"/>
              </p:ext>
            </p:extLst>
          </p:nvPr>
        </p:nvGraphicFramePr>
        <p:xfrm>
          <a:off x="1108468" y="3684357"/>
          <a:ext cx="4539162" cy="4135638"/>
        </p:xfrm>
        <a:graphic>
          <a:graphicData uri="http://schemas.openxmlformats.org/drawingml/2006/table">
            <a:tbl>
              <a:tblPr firstRow="1" bandRow="1">
                <a:tableStyleId>{5940675A-B579-460E-94D1-54222C63F5DA}</a:tableStyleId>
              </a:tblPr>
              <a:tblGrid>
                <a:gridCol w="2269581">
                  <a:extLst>
                    <a:ext uri="{9D8B030D-6E8A-4147-A177-3AD203B41FA5}">
                      <a16:colId xmlns:a16="http://schemas.microsoft.com/office/drawing/2014/main" val="4198068518"/>
                    </a:ext>
                  </a:extLst>
                </a:gridCol>
                <a:gridCol w="2269581">
                  <a:extLst>
                    <a:ext uri="{9D8B030D-6E8A-4147-A177-3AD203B41FA5}">
                      <a16:colId xmlns:a16="http://schemas.microsoft.com/office/drawing/2014/main" val="1335735088"/>
                    </a:ext>
                  </a:extLst>
                </a:gridCol>
              </a:tblGrid>
              <a:tr h="2067819">
                <a:tc>
                  <a:txBody>
                    <a:bodyPr/>
                    <a:lstStyle/>
                    <a:p>
                      <a:endParaRPr lang="en-IE" sz="1000" noProof="0"/>
                    </a:p>
                  </a:txBody>
                  <a:tcPr marL="51435" marR="51435" marT="25718" marB="25718"/>
                </a:tc>
                <a:tc>
                  <a:txBody>
                    <a:bodyPr/>
                    <a:lstStyle/>
                    <a:p>
                      <a:endParaRPr lang="en-IE" sz="1000" noProof="0"/>
                    </a:p>
                  </a:txBody>
                  <a:tcPr marL="51435" marR="51435" marT="25718" marB="25718"/>
                </a:tc>
                <a:extLst>
                  <a:ext uri="{0D108BD9-81ED-4DB2-BD59-A6C34878D82A}">
                    <a16:rowId xmlns:a16="http://schemas.microsoft.com/office/drawing/2014/main" val="1042594655"/>
                  </a:ext>
                </a:extLst>
              </a:tr>
              <a:tr h="2067819">
                <a:tc>
                  <a:txBody>
                    <a:bodyPr/>
                    <a:lstStyle/>
                    <a:p>
                      <a:endParaRPr lang="en-IE" sz="1000" noProof="0"/>
                    </a:p>
                  </a:txBody>
                  <a:tcPr marL="51435" marR="51435" marT="25718" marB="25718"/>
                </a:tc>
                <a:tc>
                  <a:txBody>
                    <a:bodyPr/>
                    <a:lstStyle/>
                    <a:p>
                      <a:endParaRPr lang="en-IE" sz="1000" noProof="0"/>
                    </a:p>
                  </a:txBody>
                  <a:tcPr marL="51435" marR="51435" marT="25718" marB="25718"/>
                </a:tc>
                <a:extLst>
                  <a:ext uri="{0D108BD9-81ED-4DB2-BD59-A6C34878D82A}">
                    <a16:rowId xmlns:a16="http://schemas.microsoft.com/office/drawing/2014/main" val="2151860124"/>
                  </a:ext>
                </a:extLst>
              </a:tr>
            </a:tbl>
          </a:graphicData>
        </a:graphic>
      </p:graphicFrame>
      <p:cxnSp>
        <p:nvCxnSpPr>
          <p:cNvPr id="25" name="Straight Arrow Connector 24">
            <a:extLst>
              <a:ext uri="{FF2B5EF4-FFF2-40B4-BE49-F238E27FC236}">
                <a16:creationId xmlns:a16="http://schemas.microsoft.com/office/drawing/2014/main" id="{25913C1A-C3FF-4C03-5ABD-45BCA7D017E3}"/>
              </a:ext>
            </a:extLst>
          </p:cNvPr>
          <p:cNvCxnSpPr>
            <a:cxnSpLocks/>
          </p:cNvCxnSpPr>
          <p:nvPr/>
        </p:nvCxnSpPr>
        <p:spPr>
          <a:xfrm flipV="1">
            <a:off x="1023880" y="3477404"/>
            <a:ext cx="0" cy="4407876"/>
          </a:xfrm>
          <a:prstGeom prst="straightConnector1">
            <a:avLst/>
          </a:prstGeom>
          <a:ln w="76200">
            <a:solidFill>
              <a:srgbClr val="3EC8D9"/>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990A0C7-00C4-A754-87F6-65351BF41ACE}"/>
              </a:ext>
            </a:extLst>
          </p:cNvPr>
          <p:cNvCxnSpPr>
            <a:cxnSpLocks/>
          </p:cNvCxnSpPr>
          <p:nvPr/>
        </p:nvCxnSpPr>
        <p:spPr>
          <a:xfrm>
            <a:off x="1015586" y="7875348"/>
            <a:ext cx="4989088" cy="0"/>
          </a:xfrm>
          <a:prstGeom prst="straightConnector1">
            <a:avLst/>
          </a:prstGeom>
          <a:ln w="76200">
            <a:solidFill>
              <a:srgbClr val="3EC8D9"/>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05954FB-E760-BB56-E004-F12C5F8B3CA7}"/>
              </a:ext>
            </a:extLst>
          </p:cNvPr>
          <p:cNvSpPr txBox="1"/>
          <p:nvPr/>
        </p:nvSpPr>
        <p:spPr>
          <a:xfrm>
            <a:off x="179362" y="3759920"/>
            <a:ext cx="836988" cy="404085"/>
          </a:xfrm>
          <a:prstGeom prst="rect">
            <a:avLst/>
          </a:prstGeom>
          <a:noFill/>
        </p:spPr>
        <p:txBody>
          <a:bodyPr wrap="square">
            <a:spAutoFit/>
          </a:bodyPr>
          <a:lstStyle/>
          <a:p>
            <a:r>
              <a:rPr lang="en-IE" sz="1013" b="1" noProof="0">
                <a:solidFill>
                  <a:schemeClr val="tx2"/>
                </a:solidFill>
                <a:effectLst/>
                <a:latin typeface="Montserrat" panose="00000500000000000000" pitchFamily="2" charset="0"/>
              </a:rPr>
              <a:t>Value for the CCLL</a:t>
            </a:r>
            <a:endParaRPr lang="en-IE" sz="1013" noProof="0"/>
          </a:p>
        </p:txBody>
      </p:sp>
      <p:sp>
        <p:nvSpPr>
          <p:cNvPr id="28" name="TextBox 27">
            <a:extLst>
              <a:ext uri="{FF2B5EF4-FFF2-40B4-BE49-F238E27FC236}">
                <a16:creationId xmlns:a16="http://schemas.microsoft.com/office/drawing/2014/main" id="{348427E2-8814-2E97-4B92-384FA08EB763}"/>
              </a:ext>
            </a:extLst>
          </p:cNvPr>
          <p:cNvSpPr txBox="1"/>
          <p:nvPr/>
        </p:nvSpPr>
        <p:spPr>
          <a:xfrm>
            <a:off x="4497471" y="8089896"/>
            <a:ext cx="1164813" cy="404085"/>
          </a:xfrm>
          <a:prstGeom prst="rect">
            <a:avLst/>
          </a:prstGeom>
          <a:noFill/>
        </p:spPr>
        <p:txBody>
          <a:bodyPr wrap="square">
            <a:spAutoFit/>
          </a:bodyPr>
          <a:lstStyle/>
          <a:p>
            <a:r>
              <a:rPr lang="en-IE" sz="1013" b="1" noProof="0">
                <a:solidFill>
                  <a:schemeClr val="tx2"/>
                </a:solidFill>
                <a:effectLst/>
                <a:latin typeface="Montserrat" panose="00000500000000000000" pitchFamily="2" charset="0"/>
              </a:rPr>
              <a:t>Value for stakeholder(s)</a:t>
            </a:r>
            <a:endParaRPr lang="en-IE" sz="1013" noProof="0"/>
          </a:p>
        </p:txBody>
      </p:sp>
      <p:sp>
        <p:nvSpPr>
          <p:cNvPr id="29" name="Text Placeholder 12">
            <a:extLst>
              <a:ext uri="{FF2B5EF4-FFF2-40B4-BE49-F238E27FC236}">
                <a16:creationId xmlns:a16="http://schemas.microsoft.com/office/drawing/2014/main" id="{79DB7146-85BF-C05B-268E-8E3DEFB12439}"/>
              </a:ext>
            </a:extLst>
          </p:cNvPr>
          <p:cNvSpPr>
            <a:spLocks noGrp="1"/>
          </p:cNvSpPr>
          <p:nvPr>
            <p:ph type="body" sz="quarter" idx="4294967295"/>
          </p:nvPr>
        </p:nvSpPr>
        <p:spPr>
          <a:xfrm>
            <a:off x="1134404" y="3759919"/>
            <a:ext cx="2135469" cy="104415"/>
          </a:xfrm>
        </p:spPr>
        <p:txBody>
          <a:bodyPr/>
          <a:lstStyle/>
          <a:p>
            <a:pPr marL="0" indent="0">
              <a:buNone/>
            </a:pPr>
            <a:r>
              <a:rPr lang="en-IE" i="1" noProof="0"/>
              <a:t>High for CCLL</a:t>
            </a:r>
          </a:p>
          <a:p>
            <a:pPr marL="0" indent="0">
              <a:buNone/>
            </a:pPr>
            <a:r>
              <a:rPr lang="en-IE" i="1" noProof="0"/>
              <a:t>Low for stakeholder(s)</a:t>
            </a:r>
          </a:p>
        </p:txBody>
      </p:sp>
      <p:sp>
        <p:nvSpPr>
          <p:cNvPr id="30" name="Text Placeholder 12">
            <a:extLst>
              <a:ext uri="{FF2B5EF4-FFF2-40B4-BE49-F238E27FC236}">
                <a16:creationId xmlns:a16="http://schemas.microsoft.com/office/drawing/2014/main" id="{E2D4EF67-090B-B8B2-7510-15CFBA535254}"/>
              </a:ext>
            </a:extLst>
          </p:cNvPr>
          <p:cNvSpPr>
            <a:spLocks noGrp="1"/>
          </p:cNvSpPr>
          <p:nvPr>
            <p:ph type="body" sz="quarter" idx="4294967295"/>
          </p:nvPr>
        </p:nvSpPr>
        <p:spPr>
          <a:xfrm>
            <a:off x="4351402" y="3759919"/>
            <a:ext cx="2135469" cy="104415"/>
          </a:xfrm>
        </p:spPr>
        <p:txBody>
          <a:bodyPr/>
          <a:lstStyle/>
          <a:p>
            <a:pPr marL="0" indent="0">
              <a:buNone/>
            </a:pPr>
            <a:r>
              <a:rPr lang="en-IE" i="1" noProof="0"/>
              <a:t>High for CCLL</a:t>
            </a:r>
          </a:p>
          <a:p>
            <a:pPr marL="0" indent="0">
              <a:buNone/>
            </a:pPr>
            <a:r>
              <a:rPr lang="en-IE" i="1" noProof="0"/>
              <a:t>High for stakeholder(s)</a:t>
            </a:r>
          </a:p>
        </p:txBody>
      </p:sp>
      <p:sp>
        <p:nvSpPr>
          <p:cNvPr id="31" name="Text Placeholder 12">
            <a:extLst>
              <a:ext uri="{FF2B5EF4-FFF2-40B4-BE49-F238E27FC236}">
                <a16:creationId xmlns:a16="http://schemas.microsoft.com/office/drawing/2014/main" id="{5EB968FF-4024-4CFA-00E5-9636E9B76EBF}"/>
              </a:ext>
            </a:extLst>
          </p:cNvPr>
          <p:cNvSpPr>
            <a:spLocks noGrp="1"/>
          </p:cNvSpPr>
          <p:nvPr>
            <p:ph type="body" sz="quarter" idx="4294967295"/>
          </p:nvPr>
        </p:nvSpPr>
        <p:spPr>
          <a:xfrm>
            <a:off x="4351401" y="5860615"/>
            <a:ext cx="2135469" cy="104415"/>
          </a:xfrm>
        </p:spPr>
        <p:txBody>
          <a:bodyPr/>
          <a:lstStyle/>
          <a:p>
            <a:pPr marL="0" indent="0">
              <a:buNone/>
            </a:pPr>
            <a:r>
              <a:rPr lang="en-IE" i="1" noProof="0"/>
              <a:t>High for stakeholder(s)</a:t>
            </a:r>
          </a:p>
          <a:p>
            <a:pPr marL="0" indent="0">
              <a:buNone/>
            </a:pPr>
            <a:r>
              <a:rPr lang="en-IE" i="1" noProof="0"/>
              <a:t>Low for CCLL</a:t>
            </a:r>
          </a:p>
        </p:txBody>
      </p:sp>
      <p:sp>
        <p:nvSpPr>
          <p:cNvPr id="32" name="Text Placeholder 12">
            <a:extLst>
              <a:ext uri="{FF2B5EF4-FFF2-40B4-BE49-F238E27FC236}">
                <a16:creationId xmlns:a16="http://schemas.microsoft.com/office/drawing/2014/main" id="{027E349B-684C-0DD0-B4FA-7FB921CEF995}"/>
              </a:ext>
            </a:extLst>
          </p:cNvPr>
          <p:cNvSpPr>
            <a:spLocks noGrp="1"/>
          </p:cNvSpPr>
          <p:nvPr>
            <p:ph type="body" sz="quarter" idx="4294967295"/>
          </p:nvPr>
        </p:nvSpPr>
        <p:spPr>
          <a:xfrm>
            <a:off x="1137892" y="5838955"/>
            <a:ext cx="2135469" cy="104415"/>
          </a:xfrm>
        </p:spPr>
        <p:txBody>
          <a:bodyPr/>
          <a:lstStyle/>
          <a:p>
            <a:pPr marL="0" indent="0">
              <a:buNone/>
            </a:pPr>
            <a:r>
              <a:rPr lang="en-IE" i="1" noProof="0"/>
              <a:t>Low for stakeholder(s)</a:t>
            </a:r>
          </a:p>
          <a:p>
            <a:pPr marL="0" indent="0">
              <a:buNone/>
            </a:pPr>
            <a:r>
              <a:rPr lang="en-IE" i="1" noProof="0"/>
              <a:t>Low for CCLL</a:t>
            </a:r>
          </a:p>
        </p:txBody>
      </p:sp>
      <p:sp>
        <p:nvSpPr>
          <p:cNvPr id="33" name="Flecha: cheurón 4">
            <a:extLst>
              <a:ext uri="{FF2B5EF4-FFF2-40B4-BE49-F238E27FC236}">
                <a16:creationId xmlns:a16="http://schemas.microsoft.com/office/drawing/2014/main" id="{D87CDDAC-94A0-3B61-A4C2-33CE88550A2B}"/>
              </a:ext>
            </a:extLst>
          </p:cNvPr>
          <p:cNvSpPr/>
          <p:nvPr/>
        </p:nvSpPr>
        <p:spPr>
          <a:xfrm>
            <a:off x="657656" y="943022"/>
            <a:ext cx="6008041" cy="200463"/>
          </a:xfrm>
          <a:prstGeom prst="chevron">
            <a:avLst/>
          </a:prstGeom>
          <a:solidFill>
            <a:srgbClr val="99DD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E" sz="900" b="1" noProof="0">
                <a:solidFill>
                  <a:srgbClr val="19616F"/>
                </a:solidFill>
                <a:latin typeface="Montserrat"/>
              </a:rPr>
              <a:t>Launching</a:t>
            </a:r>
            <a:endParaRPr lang="en-IE" noProof="0"/>
          </a:p>
        </p:txBody>
      </p:sp>
      <p:sp>
        <p:nvSpPr>
          <p:cNvPr id="34" name="CuadroTexto 15">
            <a:extLst>
              <a:ext uri="{FF2B5EF4-FFF2-40B4-BE49-F238E27FC236}">
                <a16:creationId xmlns:a16="http://schemas.microsoft.com/office/drawing/2014/main" id="{B124502F-8492-70B3-C7E4-B46931DEC912}"/>
              </a:ext>
            </a:extLst>
          </p:cNvPr>
          <p:cNvSpPr txBox="1"/>
          <p:nvPr/>
        </p:nvSpPr>
        <p:spPr>
          <a:xfrm>
            <a:off x="276283" y="198745"/>
            <a:ext cx="640360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IE" sz="1400" b="1" noProof="0">
                <a:solidFill>
                  <a:srgbClr val="17406D"/>
                </a:solidFill>
                <a:latin typeface="Montserrat"/>
              </a:rPr>
              <a:t>POP. PHASE 2: IDEATE &amp; CO-DESIGN</a:t>
            </a:r>
          </a:p>
          <a:p>
            <a:endParaRPr lang="en-IE" sz="1400" b="1" noProof="0">
              <a:solidFill>
                <a:srgbClr val="17406D"/>
              </a:solidFill>
              <a:latin typeface="Montserrat"/>
            </a:endParaRPr>
          </a:p>
        </p:txBody>
      </p:sp>
      <p:sp>
        <p:nvSpPr>
          <p:cNvPr id="35" name="Title 1">
            <a:extLst>
              <a:ext uri="{FF2B5EF4-FFF2-40B4-BE49-F238E27FC236}">
                <a16:creationId xmlns:a16="http://schemas.microsoft.com/office/drawing/2014/main" id="{A9070005-D18D-3351-E242-4CD7D4307D47}"/>
              </a:ext>
            </a:extLst>
          </p:cNvPr>
          <p:cNvSpPr>
            <a:spLocks noGrp="1"/>
          </p:cNvSpPr>
          <p:nvPr>
            <p:ph type="title"/>
          </p:nvPr>
        </p:nvSpPr>
        <p:spPr>
          <a:xfrm>
            <a:off x="275266" y="1501284"/>
            <a:ext cx="4145632" cy="320698"/>
          </a:xfrm>
        </p:spPr>
        <p:txBody>
          <a:bodyPr/>
          <a:lstStyle/>
          <a:p>
            <a:r>
              <a:rPr lang="en-IE" sz="1600" noProof="0">
                <a:latin typeface="Montserrat"/>
              </a:rPr>
              <a:t>Sustainability Planning</a:t>
            </a:r>
          </a:p>
        </p:txBody>
      </p:sp>
      <p:grpSp>
        <p:nvGrpSpPr>
          <p:cNvPr id="36" name="Group 1437">
            <a:extLst>
              <a:ext uri="{FF2B5EF4-FFF2-40B4-BE49-F238E27FC236}">
                <a16:creationId xmlns:a16="http://schemas.microsoft.com/office/drawing/2014/main" id="{F895F55B-A998-A3B2-CAE1-9B96DED4A225}"/>
              </a:ext>
            </a:extLst>
          </p:cNvPr>
          <p:cNvGrpSpPr>
            <a:grpSpLocks noChangeAspect="1"/>
          </p:cNvGrpSpPr>
          <p:nvPr/>
        </p:nvGrpSpPr>
        <p:grpSpPr bwMode="auto">
          <a:xfrm>
            <a:off x="78165" y="689235"/>
            <a:ext cx="685418" cy="644261"/>
            <a:chOff x="5862" y="2682"/>
            <a:chExt cx="227" cy="226"/>
          </a:xfrm>
          <a:solidFill>
            <a:srgbClr val="66CDE1"/>
          </a:solidFill>
        </p:grpSpPr>
        <p:sp>
          <p:nvSpPr>
            <p:cNvPr id="37" name="Freeform 1438">
              <a:extLst>
                <a:ext uri="{FF2B5EF4-FFF2-40B4-BE49-F238E27FC236}">
                  <a16:creationId xmlns:a16="http://schemas.microsoft.com/office/drawing/2014/main" id="{AACBB3F1-FD53-E311-20BD-C730BDBF07CC}"/>
                </a:ext>
              </a:extLst>
            </p:cNvPr>
            <p:cNvSpPr>
              <a:spLocks/>
            </p:cNvSpPr>
            <p:nvPr/>
          </p:nvSpPr>
          <p:spPr bwMode="auto">
            <a:xfrm>
              <a:off x="5903" y="2741"/>
              <a:ext cx="153" cy="77"/>
            </a:xfrm>
            <a:custGeom>
              <a:avLst/>
              <a:gdLst>
                <a:gd name="T0" fmla="*/ 1236 w 1307"/>
                <a:gd name="T1" fmla="*/ 267 h 652"/>
                <a:gd name="T2" fmla="*/ 1077 w 1307"/>
                <a:gd name="T3" fmla="*/ 277 h 652"/>
                <a:gd name="T4" fmla="*/ 869 w 1307"/>
                <a:gd name="T5" fmla="*/ 328 h 652"/>
                <a:gd name="T6" fmla="*/ 852 w 1307"/>
                <a:gd name="T7" fmla="*/ 325 h 652"/>
                <a:gd name="T8" fmla="*/ 529 w 1307"/>
                <a:gd name="T9" fmla="*/ 100 h 652"/>
                <a:gd name="T10" fmla="*/ 242 w 1307"/>
                <a:gd name="T11" fmla="*/ 19 h 652"/>
                <a:gd name="T12" fmla="*/ 608 w 1307"/>
                <a:gd name="T13" fmla="*/ 358 h 652"/>
                <a:gd name="T14" fmla="*/ 614 w 1307"/>
                <a:gd name="T15" fmla="*/ 379 h 652"/>
                <a:gd name="T16" fmla="*/ 599 w 1307"/>
                <a:gd name="T17" fmla="*/ 394 h 652"/>
                <a:gd name="T18" fmla="*/ 235 w 1307"/>
                <a:gd name="T19" fmla="*/ 483 h 652"/>
                <a:gd name="T20" fmla="*/ 219 w 1307"/>
                <a:gd name="T21" fmla="*/ 481 h 652"/>
                <a:gd name="T22" fmla="*/ 0 w 1307"/>
                <a:gd name="T23" fmla="*/ 428 h 652"/>
                <a:gd name="T24" fmla="*/ 226 w 1307"/>
                <a:gd name="T25" fmla="*/ 652 h 652"/>
                <a:gd name="T26" fmla="*/ 1205 w 1307"/>
                <a:gd name="T27" fmla="*/ 412 h 652"/>
                <a:gd name="T28" fmla="*/ 1284 w 1307"/>
                <a:gd name="T29" fmla="*/ 373 h 652"/>
                <a:gd name="T30" fmla="*/ 1302 w 1307"/>
                <a:gd name="T31" fmla="*/ 320 h 652"/>
                <a:gd name="T32" fmla="*/ 1236 w 1307"/>
                <a:gd name="T33" fmla="*/ 267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7" h="652">
                  <a:moveTo>
                    <a:pt x="1236" y="267"/>
                  </a:moveTo>
                  <a:cubicBezTo>
                    <a:pt x="1195" y="258"/>
                    <a:pt x="1140" y="261"/>
                    <a:pt x="1077" y="277"/>
                  </a:cubicBezTo>
                  <a:cubicBezTo>
                    <a:pt x="869" y="328"/>
                    <a:pt x="869" y="328"/>
                    <a:pt x="869" y="328"/>
                  </a:cubicBezTo>
                  <a:cubicBezTo>
                    <a:pt x="863" y="330"/>
                    <a:pt x="857" y="328"/>
                    <a:pt x="852" y="325"/>
                  </a:cubicBezTo>
                  <a:cubicBezTo>
                    <a:pt x="852" y="325"/>
                    <a:pt x="571" y="128"/>
                    <a:pt x="529" y="100"/>
                  </a:cubicBezTo>
                  <a:cubicBezTo>
                    <a:pt x="426" y="28"/>
                    <a:pt x="325" y="0"/>
                    <a:pt x="242" y="19"/>
                  </a:cubicBezTo>
                  <a:cubicBezTo>
                    <a:pt x="608" y="358"/>
                    <a:pt x="608" y="358"/>
                    <a:pt x="608" y="358"/>
                  </a:cubicBezTo>
                  <a:cubicBezTo>
                    <a:pt x="614" y="364"/>
                    <a:pt x="616" y="371"/>
                    <a:pt x="614" y="379"/>
                  </a:cubicBezTo>
                  <a:cubicBezTo>
                    <a:pt x="613" y="386"/>
                    <a:pt x="607" y="392"/>
                    <a:pt x="599" y="394"/>
                  </a:cubicBezTo>
                  <a:cubicBezTo>
                    <a:pt x="235" y="483"/>
                    <a:pt x="235" y="483"/>
                    <a:pt x="235" y="483"/>
                  </a:cubicBezTo>
                  <a:cubicBezTo>
                    <a:pt x="230" y="485"/>
                    <a:pt x="224" y="484"/>
                    <a:pt x="219" y="481"/>
                  </a:cubicBezTo>
                  <a:cubicBezTo>
                    <a:pt x="218" y="480"/>
                    <a:pt x="116" y="417"/>
                    <a:pt x="0" y="428"/>
                  </a:cubicBezTo>
                  <a:cubicBezTo>
                    <a:pt x="226" y="652"/>
                    <a:pt x="226" y="652"/>
                    <a:pt x="226" y="652"/>
                  </a:cubicBezTo>
                  <a:cubicBezTo>
                    <a:pt x="332" y="627"/>
                    <a:pt x="1143" y="427"/>
                    <a:pt x="1205" y="412"/>
                  </a:cubicBezTo>
                  <a:cubicBezTo>
                    <a:pt x="1239" y="403"/>
                    <a:pt x="1267" y="390"/>
                    <a:pt x="1284" y="373"/>
                  </a:cubicBezTo>
                  <a:cubicBezTo>
                    <a:pt x="1301" y="357"/>
                    <a:pt x="1307" y="340"/>
                    <a:pt x="1302" y="320"/>
                  </a:cubicBezTo>
                  <a:cubicBezTo>
                    <a:pt x="1295" y="293"/>
                    <a:pt x="1273" y="276"/>
                    <a:pt x="1236" y="2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noProof="0"/>
            </a:p>
          </p:txBody>
        </p:sp>
        <p:sp>
          <p:nvSpPr>
            <p:cNvPr id="38" name="Freeform 1439">
              <a:extLst>
                <a:ext uri="{FF2B5EF4-FFF2-40B4-BE49-F238E27FC236}">
                  <a16:creationId xmlns:a16="http://schemas.microsoft.com/office/drawing/2014/main" id="{42F668BB-5D20-18C7-423E-6B5B9FE4EE90}"/>
                </a:ext>
              </a:extLst>
            </p:cNvPr>
            <p:cNvSpPr>
              <a:spLocks noEditPoints="1"/>
            </p:cNvSpPr>
            <p:nvPr/>
          </p:nvSpPr>
          <p:spPr bwMode="auto">
            <a:xfrm>
              <a:off x="5862" y="2682"/>
              <a:ext cx="227" cy="226"/>
            </a:xfrm>
            <a:custGeom>
              <a:avLst/>
              <a:gdLst>
                <a:gd name="T0" fmla="*/ 966 w 1931"/>
                <a:gd name="T1" fmla="*/ 0 h 1932"/>
                <a:gd name="T2" fmla="*/ 0 w 1931"/>
                <a:gd name="T3" fmla="*/ 966 h 1932"/>
                <a:gd name="T4" fmla="*/ 966 w 1931"/>
                <a:gd name="T5" fmla="*/ 1932 h 1932"/>
                <a:gd name="T6" fmla="*/ 1931 w 1931"/>
                <a:gd name="T7" fmla="*/ 966 h 1932"/>
                <a:gd name="T8" fmla="*/ 966 w 1931"/>
                <a:gd name="T9" fmla="*/ 0 h 1932"/>
                <a:gd name="T10" fmla="*/ 1565 w 1931"/>
                <a:gd name="T11" fmla="*/ 1340 h 1932"/>
                <a:gd name="T12" fmla="*/ 480 w 1931"/>
                <a:gd name="T13" fmla="*/ 1340 h 1932"/>
                <a:gd name="T14" fmla="*/ 459 w 1931"/>
                <a:gd name="T15" fmla="*/ 1319 h 1932"/>
                <a:gd name="T16" fmla="*/ 480 w 1931"/>
                <a:gd name="T17" fmla="*/ 1298 h 1932"/>
                <a:gd name="T18" fmla="*/ 1565 w 1931"/>
                <a:gd name="T19" fmla="*/ 1298 h 1932"/>
                <a:gd name="T20" fmla="*/ 1586 w 1931"/>
                <a:gd name="T21" fmla="*/ 1319 h 1932"/>
                <a:gd name="T22" fmla="*/ 1565 w 1931"/>
                <a:gd name="T23" fmla="*/ 1340 h 1932"/>
                <a:gd name="T24" fmla="*/ 1560 w 1931"/>
                <a:gd name="T25" fmla="*/ 959 h 1932"/>
                <a:gd name="T26" fmla="*/ 571 w 1931"/>
                <a:gd name="T27" fmla="*/ 1202 h 1932"/>
                <a:gd name="T28" fmla="*/ 566 w 1931"/>
                <a:gd name="T29" fmla="*/ 1203 h 1932"/>
                <a:gd name="T30" fmla="*/ 551 w 1931"/>
                <a:gd name="T31" fmla="*/ 1197 h 1932"/>
                <a:gd name="T32" fmla="*/ 289 w 1931"/>
                <a:gd name="T33" fmla="*/ 936 h 1932"/>
                <a:gd name="T34" fmla="*/ 283 w 1931"/>
                <a:gd name="T35" fmla="*/ 915 h 1932"/>
                <a:gd name="T36" fmla="*/ 298 w 1931"/>
                <a:gd name="T37" fmla="*/ 901 h 1932"/>
                <a:gd name="T38" fmla="*/ 580 w 1931"/>
                <a:gd name="T39" fmla="*/ 948 h 1932"/>
                <a:gd name="T40" fmla="*/ 898 w 1931"/>
                <a:gd name="T41" fmla="*/ 870 h 1932"/>
                <a:gd name="T42" fmla="*/ 534 w 1931"/>
                <a:gd name="T43" fmla="*/ 533 h 1932"/>
                <a:gd name="T44" fmla="*/ 528 w 1931"/>
                <a:gd name="T45" fmla="*/ 514 h 1932"/>
                <a:gd name="T46" fmla="*/ 540 w 1931"/>
                <a:gd name="T47" fmla="*/ 498 h 1932"/>
                <a:gd name="T48" fmla="*/ 899 w 1931"/>
                <a:gd name="T49" fmla="*/ 572 h 1932"/>
                <a:gd name="T50" fmla="*/ 1214 w 1931"/>
                <a:gd name="T51" fmla="*/ 793 h 1932"/>
                <a:gd name="T52" fmla="*/ 1413 w 1931"/>
                <a:gd name="T53" fmla="*/ 744 h 1932"/>
                <a:gd name="T54" fmla="*/ 1591 w 1931"/>
                <a:gd name="T55" fmla="*/ 734 h 1932"/>
                <a:gd name="T56" fmla="*/ 1688 w 1931"/>
                <a:gd name="T57" fmla="*/ 818 h 1932"/>
                <a:gd name="T58" fmla="*/ 1659 w 1931"/>
                <a:gd name="T59" fmla="*/ 910 h 1932"/>
                <a:gd name="T60" fmla="*/ 1560 w 1931"/>
                <a:gd name="T61" fmla="*/ 959 h 1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31" h="1932">
                  <a:moveTo>
                    <a:pt x="966" y="0"/>
                  </a:moveTo>
                  <a:cubicBezTo>
                    <a:pt x="432" y="0"/>
                    <a:pt x="0" y="433"/>
                    <a:pt x="0" y="966"/>
                  </a:cubicBezTo>
                  <a:cubicBezTo>
                    <a:pt x="0" y="1499"/>
                    <a:pt x="432" y="1932"/>
                    <a:pt x="966" y="1932"/>
                  </a:cubicBezTo>
                  <a:cubicBezTo>
                    <a:pt x="1499" y="1932"/>
                    <a:pt x="1931" y="1499"/>
                    <a:pt x="1931" y="966"/>
                  </a:cubicBezTo>
                  <a:cubicBezTo>
                    <a:pt x="1931" y="433"/>
                    <a:pt x="1499" y="0"/>
                    <a:pt x="966" y="0"/>
                  </a:cubicBezTo>
                  <a:close/>
                  <a:moveTo>
                    <a:pt x="1565" y="1340"/>
                  </a:moveTo>
                  <a:cubicBezTo>
                    <a:pt x="480" y="1340"/>
                    <a:pt x="480" y="1340"/>
                    <a:pt x="480" y="1340"/>
                  </a:cubicBezTo>
                  <a:cubicBezTo>
                    <a:pt x="468" y="1340"/>
                    <a:pt x="459" y="1330"/>
                    <a:pt x="459" y="1319"/>
                  </a:cubicBezTo>
                  <a:cubicBezTo>
                    <a:pt x="459" y="1308"/>
                    <a:pt x="468" y="1298"/>
                    <a:pt x="480" y="1298"/>
                  </a:cubicBezTo>
                  <a:cubicBezTo>
                    <a:pt x="1565" y="1298"/>
                    <a:pt x="1565" y="1298"/>
                    <a:pt x="1565" y="1298"/>
                  </a:cubicBezTo>
                  <a:cubicBezTo>
                    <a:pt x="1577" y="1298"/>
                    <a:pt x="1586" y="1308"/>
                    <a:pt x="1586" y="1319"/>
                  </a:cubicBezTo>
                  <a:cubicBezTo>
                    <a:pt x="1586" y="1330"/>
                    <a:pt x="1577" y="1340"/>
                    <a:pt x="1565" y="1340"/>
                  </a:cubicBezTo>
                  <a:close/>
                  <a:moveTo>
                    <a:pt x="1560" y="959"/>
                  </a:moveTo>
                  <a:cubicBezTo>
                    <a:pt x="1494" y="975"/>
                    <a:pt x="571" y="1202"/>
                    <a:pt x="571" y="1202"/>
                  </a:cubicBezTo>
                  <a:cubicBezTo>
                    <a:pt x="569" y="1203"/>
                    <a:pt x="567" y="1203"/>
                    <a:pt x="566" y="1203"/>
                  </a:cubicBezTo>
                  <a:cubicBezTo>
                    <a:pt x="560" y="1203"/>
                    <a:pt x="555" y="1201"/>
                    <a:pt x="551" y="1197"/>
                  </a:cubicBezTo>
                  <a:cubicBezTo>
                    <a:pt x="289" y="936"/>
                    <a:pt x="289" y="936"/>
                    <a:pt x="289" y="936"/>
                  </a:cubicBezTo>
                  <a:cubicBezTo>
                    <a:pt x="283" y="930"/>
                    <a:pt x="281" y="923"/>
                    <a:pt x="283" y="915"/>
                  </a:cubicBezTo>
                  <a:cubicBezTo>
                    <a:pt x="285" y="908"/>
                    <a:pt x="291" y="903"/>
                    <a:pt x="298" y="901"/>
                  </a:cubicBezTo>
                  <a:cubicBezTo>
                    <a:pt x="428" y="869"/>
                    <a:pt x="548" y="930"/>
                    <a:pt x="580" y="948"/>
                  </a:cubicBezTo>
                  <a:cubicBezTo>
                    <a:pt x="898" y="870"/>
                    <a:pt x="898" y="870"/>
                    <a:pt x="898" y="870"/>
                  </a:cubicBezTo>
                  <a:cubicBezTo>
                    <a:pt x="534" y="533"/>
                    <a:pt x="534" y="533"/>
                    <a:pt x="534" y="533"/>
                  </a:cubicBezTo>
                  <a:cubicBezTo>
                    <a:pt x="529" y="528"/>
                    <a:pt x="527" y="521"/>
                    <a:pt x="528" y="514"/>
                  </a:cubicBezTo>
                  <a:cubicBezTo>
                    <a:pt x="529" y="507"/>
                    <a:pt x="534" y="501"/>
                    <a:pt x="540" y="498"/>
                  </a:cubicBezTo>
                  <a:cubicBezTo>
                    <a:pt x="642" y="457"/>
                    <a:pt x="769" y="483"/>
                    <a:pt x="899" y="572"/>
                  </a:cubicBezTo>
                  <a:cubicBezTo>
                    <a:pt x="936" y="598"/>
                    <a:pt x="1168" y="761"/>
                    <a:pt x="1214" y="793"/>
                  </a:cubicBezTo>
                  <a:cubicBezTo>
                    <a:pt x="1413" y="744"/>
                    <a:pt x="1413" y="744"/>
                    <a:pt x="1413" y="744"/>
                  </a:cubicBezTo>
                  <a:cubicBezTo>
                    <a:pt x="1483" y="727"/>
                    <a:pt x="1544" y="723"/>
                    <a:pt x="1591" y="734"/>
                  </a:cubicBezTo>
                  <a:cubicBezTo>
                    <a:pt x="1658" y="749"/>
                    <a:pt x="1681" y="788"/>
                    <a:pt x="1688" y="818"/>
                  </a:cubicBezTo>
                  <a:cubicBezTo>
                    <a:pt x="1696" y="851"/>
                    <a:pt x="1686" y="884"/>
                    <a:pt x="1659" y="910"/>
                  </a:cubicBezTo>
                  <a:cubicBezTo>
                    <a:pt x="1636" y="932"/>
                    <a:pt x="1602" y="949"/>
                    <a:pt x="1560" y="9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noProof="0"/>
            </a:p>
          </p:txBody>
        </p:sp>
      </p:grpSp>
    </p:spTree>
    <p:extLst>
      <p:ext uri="{BB962C8B-B14F-4D97-AF65-F5344CB8AC3E}">
        <p14:creationId xmlns:p14="http://schemas.microsoft.com/office/powerpoint/2010/main" val="3296812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89E9B-0D04-AB0E-535A-12261239199E}"/>
            </a:ext>
          </a:extLst>
        </p:cNvPr>
        <p:cNvGrpSpPr/>
        <p:nvPr/>
      </p:nvGrpSpPr>
      <p:grpSpPr>
        <a:xfrm>
          <a:off x="0" y="0"/>
          <a:ext cx="0" cy="0"/>
          <a:chOff x="0" y="0"/>
          <a:chExt cx="0" cy="0"/>
        </a:xfrm>
      </p:grpSpPr>
      <p:sp>
        <p:nvSpPr>
          <p:cNvPr id="66" name="Rectangle 17">
            <a:extLst>
              <a:ext uri="{FF2B5EF4-FFF2-40B4-BE49-F238E27FC236}">
                <a16:creationId xmlns:a16="http://schemas.microsoft.com/office/drawing/2014/main" id="{660CEA89-10A2-4B3A-0425-95B25CB29BD7}"/>
              </a:ext>
            </a:extLst>
          </p:cNvPr>
          <p:cNvSpPr/>
          <p:nvPr/>
        </p:nvSpPr>
        <p:spPr bwMode="auto">
          <a:xfrm>
            <a:off x="3092454" y="6363915"/>
            <a:ext cx="1007098" cy="1004090"/>
          </a:xfrm>
          <a:prstGeom prst="rect">
            <a:avLst/>
          </a:prstGeom>
          <a:noFill/>
          <a:ln w="9525" cap="flat" cmpd="sng" algn="ctr">
            <a:noFill/>
            <a:prstDash val="solid"/>
            <a:round/>
            <a:headEnd type="none" w="med" len="med"/>
            <a:tailEnd type="none" w="med" len="med"/>
          </a:ln>
          <a:effectLst/>
        </p:spPr>
        <p:txBody>
          <a:bodyPr vert="horz" wrap="square" lIns="51435" tIns="20250" rIns="51435" bIns="25718" numCol="1" rtlCol="0" anchor="t" anchorCtr="0" compatLnSpc="1">
            <a:prstTxWarp prst="textNoShape">
              <a:avLst/>
            </a:prstTxWarp>
          </a:bodyPr>
          <a:lstStyle/>
          <a:p>
            <a:pPr algn="ctr" defTabSz="586681" fontAlgn="base">
              <a:lnSpc>
                <a:spcPct val="115000"/>
              </a:lnSpc>
              <a:spcBef>
                <a:spcPct val="0"/>
              </a:spcBef>
              <a:spcAft>
                <a:spcPct val="0"/>
              </a:spcAft>
            </a:pPr>
            <a:endParaRPr lang="en-IE" sz="478" noProof="0">
              <a:solidFill>
                <a:schemeClr val="bg1">
                  <a:lumMod val="50000"/>
                </a:schemeClr>
              </a:solidFill>
              <a:latin typeface="Montserrat" panose="00000500000000000000" pitchFamily="2" charset="0"/>
            </a:endParaRPr>
          </a:p>
        </p:txBody>
      </p:sp>
      <p:sp>
        <p:nvSpPr>
          <p:cNvPr id="117" name="Title 2">
            <a:extLst>
              <a:ext uri="{FF2B5EF4-FFF2-40B4-BE49-F238E27FC236}">
                <a16:creationId xmlns:a16="http://schemas.microsoft.com/office/drawing/2014/main" id="{7F2F05EC-6BEF-6AAE-F54B-1D3AF92F7ECE}"/>
              </a:ext>
            </a:extLst>
          </p:cNvPr>
          <p:cNvSpPr txBox="1">
            <a:spLocks/>
          </p:cNvSpPr>
          <p:nvPr/>
        </p:nvSpPr>
        <p:spPr>
          <a:xfrm>
            <a:off x="1026130" y="3207775"/>
            <a:ext cx="4804680" cy="1010657"/>
          </a:xfrm>
          <a:prstGeom prst="rect">
            <a:avLst/>
          </a:prstGeom>
        </p:spPr>
        <p:txBody>
          <a:bodyPr vert="horz" lIns="0" tIns="0" rIns="0" bIns="0" rtlCol="0" anchor="t" anchorCtr="0">
            <a:noAutofit/>
          </a:bodyPr>
          <a:lstStyle>
            <a:lvl1pPr algn="l" defTabSz="514350" rtl="0" eaLnBrk="1" latinLnBrk="0" hangingPunct="1">
              <a:lnSpc>
                <a:spcPct val="110000"/>
              </a:lnSpc>
              <a:spcBef>
                <a:spcPct val="0"/>
              </a:spcBef>
              <a:buNone/>
              <a:defRPr sz="1406" b="1" i="0" kern="1200">
                <a:solidFill>
                  <a:schemeClr val="tx2"/>
                </a:solidFill>
                <a:latin typeface="Montserrat" pitchFamily="2" charset="77"/>
                <a:ea typeface="+mj-ea"/>
                <a:cs typeface="+mj-cs"/>
              </a:defRPr>
            </a:lvl1pPr>
          </a:lstStyle>
          <a:p>
            <a:pPr algn="ctr"/>
            <a:r>
              <a:rPr lang="en-IE" sz="2800" dirty="0">
                <a:latin typeface="Montserrat"/>
              </a:rPr>
              <a:t>MODEL CITY COASTAL CITY LIVING LAB </a:t>
            </a:r>
            <a:endParaRPr lang="en-IE" sz="2800" dirty="0"/>
          </a:p>
          <a:p>
            <a:pPr algn="ctr"/>
            <a:r>
              <a:rPr lang="en-IE" sz="2400" dirty="0">
                <a:solidFill>
                  <a:srgbClr val="3EC8D9"/>
                </a:solidFill>
                <a:latin typeface="Montserrat"/>
              </a:rPr>
              <a:t>PILOT OPERATIONAL PLAN</a:t>
            </a:r>
            <a:endParaRPr lang="en-IE" sz="2400" noProof="0" dirty="0">
              <a:solidFill>
                <a:srgbClr val="17406D"/>
              </a:solidFill>
            </a:endParaRPr>
          </a:p>
        </p:txBody>
      </p:sp>
      <p:sp>
        <p:nvSpPr>
          <p:cNvPr id="6" name="Rectangle 17">
            <a:extLst>
              <a:ext uri="{FF2B5EF4-FFF2-40B4-BE49-F238E27FC236}">
                <a16:creationId xmlns:a16="http://schemas.microsoft.com/office/drawing/2014/main" id="{5C093E21-9186-ED7D-74E1-97D633421846}"/>
              </a:ext>
            </a:extLst>
          </p:cNvPr>
          <p:cNvSpPr/>
          <p:nvPr/>
        </p:nvSpPr>
        <p:spPr bwMode="auto">
          <a:xfrm>
            <a:off x="226732" y="9464691"/>
            <a:ext cx="547206" cy="314309"/>
          </a:xfrm>
          <a:prstGeom prst="rect">
            <a:avLst/>
          </a:prstGeom>
          <a:noFill/>
          <a:ln w="9525" cap="flat" cmpd="sng" algn="ctr">
            <a:noFill/>
            <a:prstDash val="solid"/>
            <a:round/>
            <a:headEnd type="none" w="med" len="med"/>
            <a:tailEnd type="none" w="med" len="med"/>
          </a:ln>
          <a:effectLst/>
        </p:spPr>
        <p:txBody>
          <a:bodyPr vert="horz" wrap="square" lIns="51435" tIns="20250" rIns="51435" bIns="25718" numCol="1" rtlCol="0" anchor="t" anchorCtr="0" compatLnSpc="1">
            <a:prstTxWarp prst="textNoShape">
              <a:avLst/>
            </a:prstTxWarp>
          </a:bodyPr>
          <a:lstStyle/>
          <a:p>
            <a:pPr defTabSz="586681" fontAlgn="base">
              <a:lnSpc>
                <a:spcPct val="115000"/>
              </a:lnSpc>
              <a:spcBef>
                <a:spcPct val="0"/>
              </a:spcBef>
              <a:spcAft>
                <a:spcPct val="0"/>
              </a:spcAft>
            </a:pPr>
            <a:fld id="{C7F9F5D2-F249-437F-B385-641910E1607D}" type="slidenum">
              <a:rPr lang="en-IE" sz="1200" noProof="0" smtClean="0">
                <a:solidFill>
                  <a:schemeClr val="bg1">
                    <a:lumMod val="50000"/>
                  </a:schemeClr>
                </a:solidFill>
                <a:latin typeface="Montserrat" panose="00000500000000000000" pitchFamily="2" charset="0"/>
              </a:rPr>
              <a:t>3</a:t>
            </a:fld>
            <a:endParaRPr lang="en-IE" sz="1200" noProof="0">
              <a:solidFill>
                <a:schemeClr val="bg1">
                  <a:lumMod val="50000"/>
                </a:schemeClr>
              </a:solidFill>
              <a:latin typeface="Montserrat" panose="00000500000000000000" pitchFamily="2" charset="0"/>
            </a:endParaRPr>
          </a:p>
          <a:p>
            <a:pPr defTabSz="586681" fontAlgn="base">
              <a:lnSpc>
                <a:spcPct val="115000"/>
              </a:lnSpc>
              <a:spcBef>
                <a:spcPct val="0"/>
              </a:spcBef>
              <a:spcAft>
                <a:spcPct val="0"/>
              </a:spcAft>
            </a:pPr>
            <a:endParaRPr lang="en-IE" sz="1200" noProof="0">
              <a:solidFill>
                <a:schemeClr val="bg1">
                  <a:lumMod val="50000"/>
                </a:schemeClr>
              </a:solidFill>
              <a:latin typeface="Montserrat" panose="00000500000000000000" pitchFamily="2" charset="0"/>
            </a:endParaRPr>
          </a:p>
          <a:p>
            <a:pPr defTabSz="586681" fontAlgn="base">
              <a:lnSpc>
                <a:spcPct val="115000"/>
              </a:lnSpc>
              <a:spcBef>
                <a:spcPct val="0"/>
              </a:spcBef>
              <a:spcAft>
                <a:spcPct val="0"/>
              </a:spcAft>
            </a:pPr>
            <a:endParaRPr lang="en-IE" sz="1200" noProof="0">
              <a:solidFill>
                <a:schemeClr val="bg1">
                  <a:lumMod val="50000"/>
                </a:schemeClr>
              </a:solidFill>
              <a:latin typeface="Montserrat" panose="00000500000000000000" pitchFamily="2" charset="0"/>
            </a:endParaRPr>
          </a:p>
          <a:p>
            <a:pPr defTabSz="586681" fontAlgn="base">
              <a:lnSpc>
                <a:spcPct val="115000"/>
              </a:lnSpc>
              <a:spcBef>
                <a:spcPct val="0"/>
              </a:spcBef>
              <a:spcAft>
                <a:spcPct val="0"/>
              </a:spcAft>
            </a:pPr>
            <a:endParaRPr lang="en-IE" sz="1200" noProof="0">
              <a:solidFill>
                <a:schemeClr val="bg1">
                  <a:lumMod val="50000"/>
                </a:schemeClr>
              </a:solidFill>
              <a:latin typeface="Montserrat" panose="00000500000000000000" pitchFamily="2" charset="0"/>
            </a:endParaRPr>
          </a:p>
          <a:p>
            <a:pPr defTabSz="586681" fontAlgn="base">
              <a:lnSpc>
                <a:spcPct val="115000"/>
              </a:lnSpc>
              <a:spcBef>
                <a:spcPct val="0"/>
              </a:spcBef>
              <a:spcAft>
                <a:spcPct val="0"/>
              </a:spcAft>
            </a:pPr>
            <a:endParaRPr lang="en-IE" sz="1200" noProof="0">
              <a:solidFill>
                <a:schemeClr val="bg1">
                  <a:lumMod val="50000"/>
                </a:schemeClr>
              </a:solidFill>
              <a:latin typeface="Montserrat" panose="00000500000000000000" pitchFamily="2" charset="0"/>
            </a:endParaRPr>
          </a:p>
        </p:txBody>
      </p:sp>
    </p:spTree>
    <p:extLst>
      <p:ext uri="{BB962C8B-B14F-4D97-AF65-F5344CB8AC3E}">
        <p14:creationId xmlns:p14="http://schemas.microsoft.com/office/powerpoint/2010/main" val="28550352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1E2A1-1E28-C910-045C-C09B2B4B9C4F}"/>
            </a:ext>
          </a:extLst>
        </p:cNvPr>
        <p:cNvGrpSpPr/>
        <p:nvPr/>
      </p:nvGrpSpPr>
      <p:grpSpPr>
        <a:xfrm>
          <a:off x="0" y="0"/>
          <a:ext cx="0" cy="0"/>
          <a:chOff x="0" y="0"/>
          <a:chExt cx="0" cy="0"/>
        </a:xfrm>
      </p:grpSpPr>
      <p:sp>
        <p:nvSpPr>
          <p:cNvPr id="20" name="Flecha: cheurón 19">
            <a:extLst>
              <a:ext uri="{FF2B5EF4-FFF2-40B4-BE49-F238E27FC236}">
                <a16:creationId xmlns:a16="http://schemas.microsoft.com/office/drawing/2014/main" id="{04A95091-6162-5E2B-ED89-B734563A5046}"/>
              </a:ext>
            </a:extLst>
          </p:cNvPr>
          <p:cNvSpPr/>
          <p:nvPr/>
        </p:nvSpPr>
        <p:spPr>
          <a:xfrm>
            <a:off x="455951" y="943022"/>
            <a:ext cx="6209746" cy="200463"/>
          </a:xfrm>
          <a:prstGeom prst="chevron">
            <a:avLst/>
          </a:prstGeom>
          <a:solidFill>
            <a:srgbClr val="99DD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E" sz="900" b="1" noProof="0">
                <a:solidFill>
                  <a:srgbClr val="19616F"/>
                </a:solidFill>
                <a:latin typeface="Montserrat"/>
              </a:rPr>
              <a:t>Monitoring</a:t>
            </a:r>
          </a:p>
        </p:txBody>
      </p:sp>
      <p:sp>
        <p:nvSpPr>
          <p:cNvPr id="22" name="Rectangle 17">
            <a:extLst>
              <a:ext uri="{FF2B5EF4-FFF2-40B4-BE49-F238E27FC236}">
                <a16:creationId xmlns:a16="http://schemas.microsoft.com/office/drawing/2014/main" id="{4BB7A6CF-7EB4-2FF0-B66D-A9FAEDC1DB90}"/>
              </a:ext>
            </a:extLst>
          </p:cNvPr>
          <p:cNvSpPr/>
          <p:nvPr/>
        </p:nvSpPr>
        <p:spPr bwMode="auto">
          <a:xfrm>
            <a:off x="742723" y="1145698"/>
            <a:ext cx="5789890" cy="399410"/>
          </a:xfrm>
          <a:prstGeom prst="rect">
            <a:avLst/>
          </a:prstGeom>
          <a:solidFill>
            <a:schemeClr val="bg1"/>
          </a:solidFill>
          <a:ln>
            <a:solidFill>
              <a:srgbClr val="99DDEB"/>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51435" tIns="20250" rIns="51435" bIns="25718" numCol="1" rtlCol="0" anchor="t" anchorCtr="0" compatLnSpc="1">
            <a:prstTxWarp prst="textNoShape">
              <a:avLst/>
            </a:prstTxWarp>
          </a:bodyPr>
          <a:lstStyle/>
          <a:p>
            <a:pPr algn="ctr" defTabSz="586681">
              <a:lnSpc>
                <a:spcPct val="114999"/>
              </a:lnSpc>
              <a:spcBef>
                <a:spcPct val="0"/>
              </a:spcBef>
              <a:spcAft>
                <a:spcPct val="0"/>
              </a:spcAft>
            </a:pPr>
            <a:r>
              <a:rPr lang="en-IE" sz="1000" noProof="0">
                <a:solidFill>
                  <a:srgbClr val="56B5D1"/>
                </a:solidFill>
                <a:latin typeface="Montserrat"/>
              </a:rPr>
              <a:t>Monitoring is an implementation activity where technology is prototyped and tested to monitor the locations for the designed solutions in the previous activities. </a:t>
            </a:r>
          </a:p>
        </p:txBody>
      </p:sp>
      <p:sp>
        <p:nvSpPr>
          <p:cNvPr id="28" name="CuadroTexto 27">
            <a:extLst>
              <a:ext uri="{FF2B5EF4-FFF2-40B4-BE49-F238E27FC236}">
                <a16:creationId xmlns:a16="http://schemas.microsoft.com/office/drawing/2014/main" id="{E066D598-FC0A-4A8B-411F-95D1544B59D3}"/>
              </a:ext>
            </a:extLst>
          </p:cNvPr>
          <p:cNvSpPr txBox="1"/>
          <p:nvPr/>
        </p:nvSpPr>
        <p:spPr>
          <a:xfrm>
            <a:off x="276283" y="198745"/>
            <a:ext cx="640360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IE" sz="1400" b="1" noProof="0">
                <a:solidFill>
                  <a:srgbClr val="17406D"/>
                </a:solidFill>
                <a:latin typeface="Montserrat"/>
              </a:rPr>
              <a:t>POP. PHASE 3: PROTOTYPE &amp; PILOT</a:t>
            </a:r>
          </a:p>
          <a:p>
            <a:endParaRPr lang="en-IE" sz="1400" b="1" noProof="0">
              <a:solidFill>
                <a:srgbClr val="17406D"/>
              </a:solidFill>
              <a:latin typeface="Montserrat"/>
            </a:endParaRPr>
          </a:p>
        </p:txBody>
      </p:sp>
      <p:grpSp>
        <p:nvGrpSpPr>
          <p:cNvPr id="23" name="Grupo 22">
            <a:extLst>
              <a:ext uri="{FF2B5EF4-FFF2-40B4-BE49-F238E27FC236}">
                <a16:creationId xmlns:a16="http://schemas.microsoft.com/office/drawing/2014/main" id="{87655F3F-6F58-1AEE-DDB8-6DB713AAE491}"/>
              </a:ext>
            </a:extLst>
          </p:cNvPr>
          <p:cNvGrpSpPr/>
          <p:nvPr/>
        </p:nvGrpSpPr>
        <p:grpSpPr>
          <a:xfrm>
            <a:off x="180612" y="714405"/>
            <a:ext cx="559198" cy="546179"/>
            <a:chOff x="9290396" y="3351224"/>
            <a:chExt cx="324000" cy="324000"/>
          </a:xfrm>
          <a:solidFill>
            <a:srgbClr val="56B5D1"/>
          </a:solidFill>
        </p:grpSpPr>
        <p:sp>
          <p:nvSpPr>
            <p:cNvPr id="3" name="Freeform 972">
              <a:extLst>
                <a:ext uri="{FF2B5EF4-FFF2-40B4-BE49-F238E27FC236}">
                  <a16:creationId xmlns:a16="http://schemas.microsoft.com/office/drawing/2014/main" id="{45C19B17-509E-BF9B-649E-086535F21290}"/>
                </a:ext>
              </a:extLst>
            </p:cNvPr>
            <p:cNvSpPr>
              <a:spLocks noEditPoints="1"/>
            </p:cNvSpPr>
            <p:nvPr/>
          </p:nvSpPr>
          <p:spPr bwMode="auto">
            <a:xfrm>
              <a:off x="9370326" y="3438675"/>
              <a:ext cx="166996" cy="103221"/>
            </a:xfrm>
            <a:custGeom>
              <a:avLst/>
              <a:gdLst>
                <a:gd name="T0" fmla="*/ 400 w 801"/>
                <a:gd name="T1" fmla="*/ 0 h 493"/>
                <a:gd name="T2" fmla="*/ 0 w 801"/>
                <a:gd name="T3" fmla="*/ 246 h 493"/>
                <a:gd name="T4" fmla="*/ 400 w 801"/>
                <a:gd name="T5" fmla="*/ 493 h 493"/>
                <a:gd name="T6" fmla="*/ 801 w 801"/>
                <a:gd name="T7" fmla="*/ 246 h 493"/>
                <a:gd name="T8" fmla="*/ 400 w 801"/>
                <a:gd name="T9" fmla="*/ 0 h 493"/>
                <a:gd name="T10" fmla="*/ 400 w 801"/>
                <a:gd name="T11" fmla="*/ 405 h 493"/>
                <a:gd name="T12" fmla="*/ 246 w 801"/>
                <a:gd name="T13" fmla="*/ 250 h 493"/>
                <a:gd name="T14" fmla="*/ 400 w 801"/>
                <a:gd name="T15" fmla="*/ 96 h 493"/>
                <a:gd name="T16" fmla="*/ 555 w 801"/>
                <a:gd name="T17" fmla="*/ 250 h 493"/>
                <a:gd name="T18" fmla="*/ 400 w 801"/>
                <a:gd name="T19" fmla="*/ 405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1" h="493">
                  <a:moveTo>
                    <a:pt x="400" y="0"/>
                  </a:moveTo>
                  <a:cubicBezTo>
                    <a:pt x="232" y="0"/>
                    <a:pt x="76" y="96"/>
                    <a:pt x="0" y="246"/>
                  </a:cubicBezTo>
                  <a:cubicBezTo>
                    <a:pt x="76" y="399"/>
                    <a:pt x="229" y="493"/>
                    <a:pt x="400" y="493"/>
                  </a:cubicBezTo>
                  <a:cubicBezTo>
                    <a:pt x="572" y="493"/>
                    <a:pt x="724" y="399"/>
                    <a:pt x="801" y="246"/>
                  </a:cubicBezTo>
                  <a:cubicBezTo>
                    <a:pt x="725" y="96"/>
                    <a:pt x="569" y="0"/>
                    <a:pt x="400" y="0"/>
                  </a:cubicBezTo>
                  <a:close/>
                  <a:moveTo>
                    <a:pt x="400" y="405"/>
                  </a:moveTo>
                  <a:cubicBezTo>
                    <a:pt x="315" y="405"/>
                    <a:pt x="246" y="336"/>
                    <a:pt x="246" y="250"/>
                  </a:cubicBezTo>
                  <a:cubicBezTo>
                    <a:pt x="246" y="165"/>
                    <a:pt x="315" y="96"/>
                    <a:pt x="400" y="96"/>
                  </a:cubicBezTo>
                  <a:cubicBezTo>
                    <a:pt x="486" y="96"/>
                    <a:pt x="555" y="165"/>
                    <a:pt x="555" y="250"/>
                  </a:cubicBezTo>
                  <a:cubicBezTo>
                    <a:pt x="555" y="336"/>
                    <a:pt x="486" y="405"/>
                    <a:pt x="400" y="4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noProof="0"/>
            </a:p>
          </p:txBody>
        </p:sp>
        <p:sp>
          <p:nvSpPr>
            <p:cNvPr id="4" name="Oval 973">
              <a:extLst>
                <a:ext uri="{FF2B5EF4-FFF2-40B4-BE49-F238E27FC236}">
                  <a16:creationId xmlns:a16="http://schemas.microsoft.com/office/drawing/2014/main" id="{D51F7F93-0115-386B-241B-187A2ECFF540}"/>
                </a:ext>
              </a:extLst>
            </p:cNvPr>
            <p:cNvSpPr>
              <a:spLocks noChangeArrowheads="1"/>
            </p:cNvSpPr>
            <p:nvPr/>
          </p:nvSpPr>
          <p:spPr bwMode="auto">
            <a:xfrm>
              <a:off x="9428845" y="3465914"/>
              <a:ext cx="49956" cy="5161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noProof="0"/>
            </a:p>
          </p:txBody>
        </p:sp>
        <p:sp>
          <p:nvSpPr>
            <p:cNvPr id="19" name="Freeform 974">
              <a:extLst>
                <a:ext uri="{FF2B5EF4-FFF2-40B4-BE49-F238E27FC236}">
                  <a16:creationId xmlns:a16="http://schemas.microsoft.com/office/drawing/2014/main" id="{2E032E91-ECD3-475A-6033-AC421B4BC8F2}"/>
                </a:ext>
              </a:extLst>
            </p:cNvPr>
            <p:cNvSpPr>
              <a:spLocks noEditPoints="1"/>
            </p:cNvSpPr>
            <p:nvPr/>
          </p:nvSpPr>
          <p:spPr bwMode="auto">
            <a:xfrm>
              <a:off x="9290396" y="3351224"/>
              <a:ext cx="324000" cy="324000"/>
            </a:xfrm>
            <a:custGeom>
              <a:avLst/>
              <a:gdLst>
                <a:gd name="T0" fmla="*/ 774 w 1547"/>
                <a:gd name="T1" fmla="*/ 0 h 1547"/>
                <a:gd name="T2" fmla="*/ 0 w 1547"/>
                <a:gd name="T3" fmla="*/ 774 h 1547"/>
                <a:gd name="T4" fmla="*/ 774 w 1547"/>
                <a:gd name="T5" fmla="*/ 1547 h 1547"/>
                <a:gd name="T6" fmla="*/ 1547 w 1547"/>
                <a:gd name="T7" fmla="*/ 774 h 1547"/>
                <a:gd name="T8" fmla="*/ 774 w 1547"/>
                <a:gd name="T9" fmla="*/ 0 h 1547"/>
                <a:gd name="T10" fmla="*/ 1050 w 1547"/>
                <a:gd name="T11" fmla="*/ 1043 h 1547"/>
                <a:gd name="T12" fmla="*/ 776 w 1547"/>
                <a:gd name="T13" fmla="*/ 1215 h 1547"/>
                <a:gd name="T14" fmla="*/ 767 w 1547"/>
                <a:gd name="T15" fmla="*/ 1217 h 1547"/>
                <a:gd name="T16" fmla="*/ 758 w 1547"/>
                <a:gd name="T17" fmla="*/ 1215 h 1547"/>
                <a:gd name="T18" fmla="*/ 497 w 1547"/>
                <a:gd name="T19" fmla="*/ 1045 h 1547"/>
                <a:gd name="T20" fmla="*/ 492 w 1547"/>
                <a:gd name="T21" fmla="*/ 1022 h 1547"/>
                <a:gd name="T22" fmla="*/ 515 w 1547"/>
                <a:gd name="T23" fmla="*/ 1017 h 1547"/>
                <a:gd name="T24" fmla="*/ 767 w 1547"/>
                <a:gd name="T25" fmla="*/ 1181 h 1547"/>
                <a:gd name="T26" fmla="*/ 1032 w 1547"/>
                <a:gd name="T27" fmla="*/ 1015 h 1547"/>
                <a:gd name="T28" fmla="*/ 1055 w 1547"/>
                <a:gd name="T29" fmla="*/ 1020 h 1547"/>
                <a:gd name="T30" fmla="*/ 1050 w 1547"/>
                <a:gd name="T31" fmla="*/ 1043 h 1547"/>
                <a:gd name="T32" fmla="*/ 1208 w 1547"/>
                <a:gd name="T33" fmla="*/ 674 h 1547"/>
                <a:gd name="T34" fmla="*/ 773 w 1547"/>
                <a:gd name="T35" fmla="*/ 946 h 1547"/>
                <a:gd name="T36" fmla="*/ 339 w 1547"/>
                <a:gd name="T37" fmla="*/ 674 h 1547"/>
                <a:gd name="T38" fmla="*/ 339 w 1547"/>
                <a:gd name="T39" fmla="*/ 659 h 1547"/>
                <a:gd name="T40" fmla="*/ 773 w 1547"/>
                <a:gd name="T41" fmla="*/ 387 h 1547"/>
                <a:gd name="T42" fmla="*/ 1208 w 1547"/>
                <a:gd name="T43" fmla="*/ 659 h 1547"/>
                <a:gd name="T44" fmla="*/ 1208 w 1547"/>
                <a:gd name="T45" fmla="*/ 674 h 1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47" h="1547">
                  <a:moveTo>
                    <a:pt x="774" y="0"/>
                  </a:moveTo>
                  <a:cubicBezTo>
                    <a:pt x="346" y="0"/>
                    <a:pt x="0" y="347"/>
                    <a:pt x="0" y="774"/>
                  </a:cubicBezTo>
                  <a:cubicBezTo>
                    <a:pt x="0" y="1201"/>
                    <a:pt x="346" y="1547"/>
                    <a:pt x="774" y="1547"/>
                  </a:cubicBezTo>
                  <a:cubicBezTo>
                    <a:pt x="1201" y="1547"/>
                    <a:pt x="1547" y="1201"/>
                    <a:pt x="1547" y="774"/>
                  </a:cubicBezTo>
                  <a:cubicBezTo>
                    <a:pt x="1547" y="347"/>
                    <a:pt x="1201" y="0"/>
                    <a:pt x="774" y="0"/>
                  </a:cubicBezTo>
                  <a:close/>
                  <a:moveTo>
                    <a:pt x="1050" y="1043"/>
                  </a:moveTo>
                  <a:cubicBezTo>
                    <a:pt x="776" y="1215"/>
                    <a:pt x="776" y="1215"/>
                    <a:pt x="776" y="1215"/>
                  </a:cubicBezTo>
                  <a:cubicBezTo>
                    <a:pt x="773" y="1216"/>
                    <a:pt x="770" y="1217"/>
                    <a:pt x="767" y="1217"/>
                  </a:cubicBezTo>
                  <a:cubicBezTo>
                    <a:pt x="764" y="1217"/>
                    <a:pt x="761" y="1216"/>
                    <a:pt x="758" y="1215"/>
                  </a:cubicBezTo>
                  <a:cubicBezTo>
                    <a:pt x="497" y="1045"/>
                    <a:pt x="497" y="1045"/>
                    <a:pt x="497" y="1045"/>
                  </a:cubicBezTo>
                  <a:cubicBezTo>
                    <a:pt x="489" y="1040"/>
                    <a:pt x="487" y="1030"/>
                    <a:pt x="492" y="1022"/>
                  </a:cubicBezTo>
                  <a:cubicBezTo>
                    <a:pt x="497" y="1014"/>
                    <a:pt x="507" y="1012"/>
                    <a:pt x="515" y="1017"/>
                  </a:cubicBezTo>
                  <a:cubicBezTo>
                    <a:pt x="767" y="1181"/>
                    <a:pt x="767" y="1181"/>
                    <a:pt x="767" y="1181"/>
                  </a:cubicBezTo>
                  <a:cubicBezTo>
                    <a:pt x="1032" y="1015"/>
                    <a:pt x="1032" y="1015"/>
                    <a:pt x="1032" y="1015"/>
                  </a:cubicBezTo>
                  <a:cubicBezTo>
                    <a:pt x="1040" y="1010"/>
                    <a:pt x="1050" y="1012"/>
                    <a:pt x="1055" y="1020"/>
                  </a:cubicBezTo>
                  <a:cubicBezTo>
                    <a:pt x="1060" y="1028"/>
                    <a:pt x="1058" y="1038"/>
                    <a:pt x="1050" y="1043"/>
                  </a:cubicBezTo>
                  <a:close/>
                  <a:moveTo>
                    <a:pt x="1208" y="674"/>
                  </a:moveTo>
                  <a:cubicBezTo>
                    <a:pt x="1126" y="842"/>
                    <a:pt x="960" y="946"/>
                    <a:pt x="773" y="946"/>
                  </a:cubicBezTo>
                  <a:cubicBezTo>
                    <a:pt x="587" y="946"/>
                    <a:pt x="420" y="842"/>
                    <a:pt x="339" y="674"/>
                  </a:cubicBezTo>
                  <a:cubicBezTo>
                    <a:pt x="337" y="669"/>
                    <a:pt x="337" y="664"/>
                    <a:pt x="339" y="659"/>
                  </a:cubicBezTo>
                  <a:cubicBezTo>
                    <a:pt x="419" y="494"/>
                    <a:pt x="590" y="387"/>
                    <a:pt x="773" y="387"/>
                  </a:cubicBezTo>
                  <a:cubicBezTo>
                    <a:pt x="957" y="387"/>
                    <a:pt x="1128" y="494"/>
                    <a:pt x="1208" y="659"/>
                  </a:cubicBezTo>
                  <a:cubicBezTo>
                    <a:pt x="1210" y="664"/>
                    <a:pt x="1210" y="669"/>
                    <a:pt x="1208" y="6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noProof="0"/>
            </a:p>
          </p:txBody>
        </p:sp>
        <p:sp>
          <p:nvSpPr>
            <p:cNvPr id="21" name="Rectángulo 20">
              <a:extLst>
                <a:ext uri="{FF2B5EF4-FFF2-40B4-BE49-F238E27FC236}">
                  <a16:creationId xmlns:a16="http://schemas.microsoft.com/office/drawing/2014/main" id="{F7D9B938-ECFC-E10E-4197-FB8ADAB83EDA}"/>
                </a:ext>
              </a:extLst>
            </p:cNvPr>
            <p:cNvSpPr/>
            <p:nvPr/>
          </p:nvSpPr>
          <p:spPr>
            <a:xfrm>
              <a:off x="9370326" y="3555454"/>
              <a:ext cx="178487" cy="531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noProof="0"/>
            </a:p>
          </p:txBody>
        </p:sp>
      </p:grpSp>
      <p:sp>
        <p:nvSpPr>
          <p:cNvPr id="27" name="CuadroTexto 26">
            <a:extLst>
              <a:ext uri="{FF2B5EF4-FFF2-40B4-BE49-F238E27FC236}">
                <a16:creationId xmlns:a16="http://schemas.microsoft.com/office/drawing/2014/main" id="{BFE26DC6-B32B-2B2C-C0AF-8C5948976B20}"/>
              </a:ext>
            </a:extLst>
          </p:cNvPr>
          <p:cNvSpPr txBox="1"/>
          <p:nvPr/>
        </p:nvSpPr>
        <p:spPr>
          <a:xfrm>
            <a:off x="458602" y="7761601"/>
            <a:ext cx="6207261"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IE" sz="1400" b="1" noProof="0">
              <a:solidFill>
                <a:srgbClr val="17406D"/>
              </a:solidFill>
              <a:latin typeface="Montserrat"/>
              <a:cs typeface="Segoe UI"/>
            </a:endParaRPr>
          </a:p>
          <a:p>
            <a:r>
              <a:rPr lang="en-IE" sz="1400" noProof="0">
                <a:latin typeface="Montserrat"/>
                <a:cs typeface="Segoe UI"/>
              </a:rPr>
              <a:t>​</a:t>
            </a:r>
          </a:p>
          <a:p>
            <a:r>
              <a:rPr lang="en-IE" sz="1000" noProof="0">
                <a:latin typeface="Montserrat"/>
                <a:cs typeface="Segoe UI"/>
              </a:rPr>
              <a:t>​</a:t>
            </a:r>
          </a:p>
        </p:txBody>
      </p:sp>
      <p:sp>
        <p:nvSpPr>
          <p:cNvPr id="31" name="CuadroTexto 30">
            <a:extLst>
              <a:ext uri="{FF2B5EF4-FFF2-40B4-BE49-F238E27FC236}">
                <a16:creationId xmlns:a16="http://schemas.microsoft.com/office/drawing/2014/main" id="{730DE560-8685-3257-A522-AB9B54FACB4A}"/>
              </a:ext>
            </a:extLst>
          </p:cNvPr>
          <p:cNvSpPr txBox="1"/>
          <p:nvPr/>
        </p:nvSpPr>
        <p:spPr>
          <a:xfrm>
            <a:off x="272086" y="2004397"/>
            <a:ext cx="6123113" cy="59144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500"/>
              </a:spcAft>
            </a:pPr>
            <a:r>
              <a:rPr lang="en-IE" sz="1600" b="1" noProof="0">
                <a:solidFill>
                  <a:schemeClr val="tx2"/>
                </a:solidFill>
                <a:latin typeface="Montserrat"/>
                <a:ea typeface="+mn-lt"/>
                <a:cs typeface="+mn-lt"/>
              </a:rPr>
              <a:t>Reviewing and Adapting Vision, Mission, and Strategic Goals</a:t>
            </a:r>
          </a:p>
          <a:p>
            <a:pPr>
              <a:spcAft>
                <a:spcPts val="500"/>
              </a:spcAft>
            </a:pPr>
            <a:r>
              <a:rPr lang="en-IE" sz="1400" b="1" noProof="0">
                <a:solidFill>
                  <a:srgbClr val="595959"/>
                </a:solidFill>
                <a:latin typeface="Montserrat"/>
              </a:rPr>
              <a:t>Objective: </a:t>
            </a:r>
          </a:p>
          <a:p>
            <a:r>
              <a:rPr lang="en-IE" sz="1100" noProof="0">
                <a:solidFill>
                  <a:srgbClr val="595959"/>
                </a:solidFill>
                <a:latin typeface="Montserrat"/>
              </a:rPr>
              <a:t>Assess whether the Living Lab’s (LL) vision, mission, and strategic goals remain relevant and aligned with the current context. Identify necessary adjustments to enhance impact and effectiveness</a:t>
            </a:r>
            <a:r>
              <a:rPr lang="en-IE" sz="1100" b="1" noProof="0">
                <a:solidFill>
                  <a:srgbClr val="595959"/>
                </a:solidFill>
                <a:latin typeface="Montserrat"/>
              </a:rPr>
              <a:t>.</a:t>
            </a:r>
          </a:p>
          <a:p>
            <a:endParaRPr lang="en-IE" sz="1100" b="1" noProof="0">
              <a:solidFill>
                <a:srgbClr val="595959"/>
              </a:solidFill>
              <a:latin typeface="Montserrat"/>
              <a:ea typeface="+mn-lt"/>
              <a:cs typeface="+mn-lt"/>
            </a:endParaRPr>
          </a:p>
          <a:p>
            <a:r>
              <a:rPr lang="en-IE" sz="1400" b="1" noProof="0">
                <a:solidFill>
                  <a:srgbClr val="595959"/>
                </a:solidFill>
                <a:latin typeface="Montserrat"/>
                <a:ea typeface="+mn-lt"/>
                <a:cs typeface="+mn-lt"/>
              </a:rPr>
              <a:t>Exercise Structure:</a:t>
            </a:r>
            <a:endParaRPr lang="en-IE" sz="1400" b="1" noProof="0">
              <a:cs typeface="Arial"/>
            </a:endParaRPr>
          </a:p>
          <a:p>
            <a:pPr marL="228600" indent="-228600">
              <a:buAutoNum type="arabicPeriod"/>
            </a:pPr>
            <a:r>
              <a:rPr lang="en-IE" sz="1100" noProof="0">
                <a:solidFill>
                  <a:srgbClr val="595959"/>
                </a:solidFill>
                <a:latin typeface="Montserrat"/>
                <a:ea typeface="+mn-lt"/>
                <a:cs typeface="+mn-lt"/>
              </a:rPr>
              <a:t>Initial Reflection – Where Are We Now?</a:t>
            </a:r>
            <a:endParaRPr lang="en-IE" sz="1100" noProof="0">
              <a:cs typeface="Arial" panose="020B0604020202020204"/>
            </a:endParaRPr>
          </a:p>
          <a:p>
            <a:pPr marL="628650" lvl="1" indent="-171450">
              <a:buFont typeface="Arial"/>
              <a:buChar char="•"/>
            </a:pPr>
            <a:r>
              <a:rPr lang="en-IE" sz="1100" noProof="0">
                <a:solidFill>
                  <a:srgbClr val="595959"/>
                </a:solidFill>
                <a:latin typeface="Montserrat"/>
                <a:ea typeface="+mn-lt"/>
                <a:cs typeface="+mn-lt"/>
              </a:rPr>
              <a:t>Review the current vision, mission, and strategic goals.</a:t>
            </a:r>
            <a:endParaRPr lang="en-IE" sz="1100" noProof="0">
              <a:cs typeface="Arial" panose="020B0604020202020204"/>
            </a:endParaRPr>
          </a:p>
          <a:p>
            <a:pPr marL="628650" lvl="1" indent="-171450">
              <a:buFont typeface="Arial"/>
              <a:buChar char="•"/>
            </a:pPr>
            <a:r>
              <a:rPr lang="en-IE" sz="1100" noProof="0">
                <a:solidFill>
                  <a:srgbClr val="595959"/>
                </a:solidFill>
                <a:latin typeface="Montserrat"/>
                <a:ea typeface="+mn-lt"/>
                <a:cs typeface="+mn-lt"/>
              </a:rPr>
              <a:t>Analyse the current context: changes in the environment, emerging needs, opportunities, and challenges.</a:t>
            </a:r>
            <a:endParaRPr lang="en-IE" sz="1100" noProof="0">
              <a:cs typeface="Arial" panose="020B0604020202020204"/>
            </a:endParaRPr>
          </a:p>
          <a:p>
            <a:pPr marL="628650" lvl="1" indent="-171450">
              <a:buFont typeface="Arial"/>
              <a:buChar char="•"/>
            </a:pPr>
            <a:r>
              <a:rPr lang="en-IE" sz="1100" noProof="0">
                <a:solidFill>
                  <a:srgbClr val="595959"/>
                </a:solidFill>
                <a:latin typeface="Montserrat"/>
                <a:ea typeface="+mn-lt"/>
                <a:cs typeface="+mn-lt"/>
              </a:rPr>
              <a:t>Identify achievements and barriers in implementing the strategy.</a:t>
            </a:r>
            <a:endParaRPr lang="en-IE" sz="1100" noProof="0">
              <a:cs typeface="Arial" panose="020B0604020202020204"/>
            </a:endParaRPr>
          </a:p>
          <a:p>
            <a:pPr marL="228600" indent="-228600">
              <a:buAutoNum type="arabicPeriod"/>
            </a:pPr>
            <a:r>
              <a:rPr lang="en-IE" sz="1100" noProof="0">
                <a:solidFill>
                  <a:srgbClr val="595959"/>
                </a:solidFill>
                <a:latin typeface="Montserrat"/>
                <a:ea typeface="+mn-lt"/>
                <a:cs typeface="+mn-lt"/>
              </a:rPr>
              <a:t>Evaluation of Coherence and Relevance</a:t>
            </a:r>
            <a:endParaRPr lang="en-IE" sz="1100" noProof="0">
              <a:cs typeface="Arial" panose="020B0604020202020204"/>
            </a:endParaRPr>
          </a:p>
          <a:p>
            <a:pPr marL="628650" lvl="1" indent="-171450">
              <a:buFont typeface="Arial"/>
              <a:buChar char="•"/>
            </a:pPr>
            <a:r>
              <a:rPr lang="en-IE" sz="1100" noProof="0">
                <a:solidFill>
                  <a:srgbClr val="595959"/>
                </a:solidFill>
                <a:latin typeface="Montserrat"/>
                <a:ea typeface="+mn-lt"/>
                <a:cs typeface="+mn-lt"/>
              </a:rPr>
              <a:t>Vision: Does it still reflect the LL’s long-term aspiration? Is it clear and inspiring?</a:t>
            </a:r>
            <a:endParaRPr lang="en-IE" sz="1100" noProof="0">
              <a:cs typeface="Arial" panose="020B0604020202020204"/>
            </a:endParaRPr>
          </a:p>
          <a:p>
            <a:pPr marL="628650" lvl="1" indent="-171450">
              <a:buFont typeface="Arial"/>
              <a:buChar char="•"/>
            </a:pPr>
            <a:r>
              <a:rPr lang="en-IE" sz="1100" noProof="0">
                <a:solidFill>
                  <a:srgbClr val="595959"/>
                </a:solidFill>
                <a:latin typeface="Montserrat"/>
                <a:ea typeface="+mn-lt"/>
                <a:cs typeface="+mn-lt"/>
              </a:rPr>
              <a:t>Mission: Does it accurately represent the LL’s purpose and role today?</a:t>
            </a:r>
            <a:endParaRPr lang="en-IE" sz="1100" noProof="0">
              <a:cs typeface="Arial" panose="020B0604020202020204"/>
            </a:endParaRPr>
          </a:p>
          <a:p>
            <a:pPr marL="628650" lvl="1" indent="-171450">
              <a:buFont typeface="Arial"/>
              <a:buChar char="•"/>
            </a:pPr>
            <a:r>
              <a:rPr lang="en-IE" sz="1100" noProof="0">
                <a:solidFill>
                  <a:srgbClr val="595959"/>
                </a:solidFill>
                <a:latin typeface="Montserrat"/>
                <a:ea typeface="+mn-lt"/>
                <a:cs typeface="+mn-lt"/>
              </a:rPr>
              <a:t>Strategic Goals: Are they still aligned with the mission? Are they well-defined and measurable?</a:t>
            </a:r>
            <a:endParaRPr lang="en-IE" sz="1100" noProof="0">
              <a:cs typeface="Arial" panose="020B0604020202020204"/>
            </a:endParaRPr>
          </a:p>
          <a:p>
            <a:pPr marL="171450" indent="-171450">
              <a:buAutoNum type="arabicPeriod"/>
            </a:pPr>
            <a:r>
              <a:rPr lang="en-IE" sz="1100" noProof="0">
                <a:solidFill>
                  <a:srgbClr val="595959"/>
                </a:solidFill>
                <a:latin typeface="Montserrat"/>
                <a:ea typeface="+mn-lt"/>
                <a:cs typeface="+mn-lt"/>
              </a:rPr>
              <a:t>Reformulation and Prioritisation</a:t>
            </a:r>
            <a:endParaRPr lang="en-IE" sz="1100" noProof="0">
              <a:solidFill>
                <a:srgbClr val="000000"/>
              </a:solidFill>
              <a:latin typeface="Arial" panose="020B0604020202020204"/>
              <a:ea typeface="+mn-lt"/>
              <a:cs typeface="+mn-lt"/>
            </a:endParaRPr>
          </a:p>
          <a:p>
            <a:pPr marL="628650" lvl="1" indent="-171450">
              <a:buFont typeface="Arial"/>
              <a:buChar char="•"/>
            </a:pPr>
            <a:r>
              <a:rPr lang="en-IE" sz="1100" noProof="0">
                <a:solidFill>
                  <a:srgbClr val="595959"/>
                </a:solidFill>
                <a:latin typeface="Montserrat"/>
                <a:ea typeface="+mn-lt"/>
                <a:cs typeface="+mn-lt"/>
              </a:rPr>
              <a:t>Propose adjustments to the vision and mission if necessary.</a:t>
            </a:r>
            <a:endParaRPr lang="en-IE" sz="1100" noProof="0">
              <a:solidFill>
                <a:srgbClr val="000000"/>
              </a:solidFill>
              <a:latin typeface="Arial" panose="020B0604020202020204"/>
              <a:ea typeface="+mn-lt"/>
              <a:cs typeface="+mn-lt"/>
            </a:endParaRPr>
          </a:p>
          <a:p>
            <a:pPr marL="628650" lvl="1" indent="-171450">
              <a:buFont typeface="Arial"/>
              <a:buChar char="•"/>
            </a:pPr>
            <a:r>
              <a:rPr lang="en-IE" sz="1100" noProof="0">
                <a:solidFill>
                  <a:srgbClr val="595959"/>
                </a:solidFill>
                <a:latin typeface="Montserrat"/>
                <a:ea typeface="+mn-lt"/>
                <a:cs typeface="+mn-lt"/>
              </a:rPr>
              <a:t>Redefine or adjust strategic goals according to current needs.</a:t>
            </a:r>
            <a:endParaRPr lang="en-IE" sz="1100" noProof="0">
              <a:solidFill>
                <a:srgbClr val="000000"/>
              </a:solidFill>
              <a:latin typeface="Arial" panose="020B0604020202020204"/>
              <a:ea typeface="+mn-lt"/>
              <a:cs typeface="+mn-lt"/>
            </a:endParaRPr>
          </a:p>
          <a:p>
            <a:pPr marL="628650" lvl="1" indent="-171450">
              <a:buFont typeface="Arial"/>
              <a:buChar char="•"/>
            </a:pPr>
            <a:r>
              <a:rPr lang="en-IE" sz="1100" noProof="0">
                <a:solidFill>
                  <a:srgbClr val="595959"/>
                </a:solidFill>
                <a:latin typeface="Montserrat"/>
                <a:ea typeface="+mn-lt"/>
                <a:cs typeface="+mn-lt"/>
              </a:rPr>
              <a:t>Establish new priorities and next steps.</a:t>
            </a:r>
            <a:endParaRPr lang="en-IE" sz="1100" noProof="0">
              <a:cs typeface="Arial"/>
            </a:endParaRPr>
          </a:p>
          <a:p>
            <a:pPr marL="228600" indent="-228600">
              <a:buAutoNum type="arabicPeriod"/>
            </a:pPr>
            <a:r>
              <a:rPr lang="en-IE" sz="1100" noProof="0">
                <a:solidFill>
                  <a:srgbClr val="595959"/>
                </a:solidFill>
                <a:latin typeface="Montserrat"/>
                <a:ea typeface="+mn-lt"/>
                <a:cs typeface="+mn-lt"/>
              </a:rPr>
              <a:t>Validation and Commitment</a:t>
            </a:r>
            <a:endParaRPr lang="en-IE" sz="1100" noProof="0">
              <a:cs typeface="Arial" panose="020B0604020202020204"/>
            </a:endParaRPr>
          </a:p>
          <a:p>
            <a:pPr marL="628650" lvl="1" indent="-171450">
              <a:buFont typeface="Arial"/>
              <a:buChar char="•"/>
            </a:pPr>
            <a:r>
              <a:rPr lang="en-IE" sz="1100" noProof="0">
                <a:solidFill>
                  <a:srgbClr val="595959"/>
                </a:solidFill>
                <a:latin typeface="Montserrat"/>
                <a:ea typeface="+mn-lt"/>
                <a:cs typeface="+mn-lt"/>
              </a:rPr>
              <a:t>Group discussion to validate changes.</a:t>
            </a:r>
            <a:endParaRPr lang="en-IE" sz="1100" noProof="0">
              <a:cs typeface="Arial" panose="020B0604020202020204"/>
            </a:endParaRPr>
          </a:p>
          <a:p>
            <a:pPr marL="628650" lvl="1" indent="-171450">
              <a:buFont typeface="Arial"/>
              <a:buChar char="•"/>
            </a:pPr>
            <a:r>
              <a:rPr lang="en-IE" sz="1100" noProof="0">
                <a:solidFill>
                  <a:srgbClr val="595959"/>
                </a:solidFill>
                <a:latin typeface="Montserrat"/>
                <a:ea typeface="+mn-lt"/>
                <a:cs typeface="+mn-lt"/>
              </a:rPr>
              <a:t>Define responsibilities and actions to implement the updated plan.</a:t>
            </a:r>
            <a:endParaRPr lang="en-IE" sz="1100" noProof="0">
              <a:solidFill>
                <a:srgbClr val="000000"/>
              </a:solidFill>
              <a:latin typeface="Arial" panose="020B0604020202020204"/>
              <a:ea typeface="+mn-lt"/>
              <a:cs typeface="+mn-lt"/>
            </a:endParaRPr>
          </a:p>
          <a:p>
            <a:pPr marL="628650" lvl="1" indent="-171450">
              <a:buFont typeface="Arial"/>
              <a:buChar char="•"/>
            </a:pPr>
            <a:r>
              <a:rPr lang="en-IE" sz="1100" noProof="0">
                <a:solidFill>
                  <a:srgbClr val="595959"/>
                </a:solidFill>
                <a:latin typeface="Montserrat"/>
                <a:ea typeface="+mn-lt"/>
                <a:cs typeface="+mn-lt"/>
              </a:rPr>
              <a:t>Ensure commitment from participants to execute the revised direction.</a:t>
            </a:r>
            <a:endParaRPr lang="en-IE" sz="1100" noProof="0">
              <a:cs typeface="Arial"/>
            </a:endParaRPr>
          </a:p>
          <a:p>
            <a:endParaRPr lang="en-IE" sz="1100" b="1" noProof="0">
              <a:solidFill>
                <a:srgbClr val="595959"/>
              </a:solidFill>
              <a:latin typeface="Montserrat"/>
              <a:ea typeface="+mn-lt"/>
              <a:cs typeface="+mn-lt"/>
            </a:endParaRPr>
          </a:p>
          <a:p>
            <a:r>
              <a:rPr lang="en-IE" sz="1400" b="1" noProof="0">
                <a:solidFill>
                  <a:srgbClr val="595959"/>
                </a:solidFill>
                <a:latin typeface="Montserrat"/>
                <a:ea typeface="+mn-lt"/>
                <a:cs typeface="+mn-lt"/>
              </a:rPr>
              <a:t>Tools: </a:t>
            </a:r>
            <a:endParaRPr lang="en-IE" sz="1400" noProof="0">
              <a:cs typeface="Arial"/>
            </a:endParaRPr>
          </a:p>
          <a:p>
            <a:r>
              <a:rPr lang="en-IE" sz="1100" noProof="0">
                <a:solidFill>
                  <a:srgbClr val="595959"/>
                </a:solidFill>
                <a:latin typeface="Montserrat"/>
                <a:ea typeface="+mn-lt"/>
                <a:cs typeface="+mn-lt"/>
              </a:rPr>
              <a:t>This exercise can be conducted using participatory methods such as the Delphi Method, Relevance-Impact Matrix, Stakeholder Mapping, or co-creation dynamics.</a:t>
            </a:r>
            <a:endParaRPr lang="en-IE" sz="1100" noProof="0">
              <a:cs typeface="Arial"/>
            </a:endParaRPr>
          </a:p>
          <a:p>
            <a:endParaRPr lang="en-IE" sz="1000" noProof="0">
              <a:solidFill>
                <a:srgbClr val="595959"/>
              </a:solidFill>
              <a:latin typeface="Montserrat"/>
            </a:endParaRPr>
          </a:p>
        </p:txBody>
      </p:sp>
    </p:spTree>
    <p:extLst>
      <p:ext uri="{BB962C8B-B14F-4D97-AF65-F5344CB8AC3E}">
        <p14:creationId xmlns:p14="http://schemas.microsoft.com/office/powerpoint/2010/main" val="20280075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3D523-1309-46D0-F03F-BE11BA7FFF93}"/>
            </a:ext>
          </a:extLst>
        </p:cNvPr>
        <p:cNvGrpSpPr/>
        <p:nvPr/>
      </p:nvGrpSpPr>
      <p:grpSpPr>
        <a:xfrm>
          <a:off x="0" y="0"/>
          <a:ext cx="0" cy="0"/>
          <a:chOff x="0" y="0"/>
          <a:chExt cx="0" cy="0"/>
        </a:xfrm>
      </p:grpSpPr>
      <p:sp>
        <p:nvSpPr>
          <p:cNvPr id="20" name="Flecha: cheurón 19">
            <a:extLst>
              <a:ext uri="{FF2B5EF4-FFF2-40B4-BE49-F238E27FC236}">
                <a16:creationId xmlns:a16="http://schemas.microsoft.com/office/drawing/2014/main" id="{7CE0F0B5-0647-9677-201F-C990B41CF7D5}"/>
              </a:ext>
            </a:extLst>
          </p:cNvPr>
          <p:cNvSpPr/>
          <p:nvPr/>
        </p:nvSpPr>
        <p:spPr>
          <a:xfrm>
            <a:off x="657656" y="943022"/>
            <a:ext cx="6008041" cy="200463"/>
          </a:xfrm>
          <a:prstGeom prst="chevron">
            <a:avLst/>
          </a:prstGeom>
          <a:solidFill>
            <a:srgbClr val="99DD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E" sz="900" b="1" noProof="0">
                <a:solidFill>
                  <a:srgbClr val="19616F"/>
                </a:solidFill>
                <a:latin typeface="Montserrat"/>
              </a:rPr>
              <a:t>Monitoring</a:t>
            </a:r>
          </a:p>
        </p:txBody>
      </p:sp>
      <p:sp>
        <p:nvSpPr>
          <p:cNvPr id="28" name="CuadroTexto 27">
            <a:extLst>
              <a:ext uri="{FF2B5EF4-FFF2-40B4-BE49-F238E27FC236}">
                <a16:creationId xmlns:a16="http://schemas.microsoft.com/office/drawing/2014/main" id="{15DFB1AC-3601-7767-1109-A9338016F03F}"/>
              </a:ext>
            </a:extLst>
          </p:cNvPr>
          <p:cNvSpPr txBox="1"/>
          <p:nvPr/>
        </p:nvSpPr>
        <p:spPr>
          <a:xfrm>
            <a:off x="276283" y="198745"/>
            <a:ext cx="640360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IE" sz="1400" b="1" noProof="0">
                <a:solidFill>
                  <a:srgbClr val="17406D"/>
                </a:solidFill>
                <a:latin typeface="Montserrat"/>
              </a:rPr>
              <a:t>POP. PHASE 3: PROTOTYPE &amp; PILOT</a:t>
            </a:r>
          </a:p>
          <a:p>
            <a:endParaRPr lang="en-IE" sz="1400" b="1" noProof="0">
              <a:solidFill>
                <a:srgbClr val="17406D"/>
              </a:solidFill>
              <a:latin typeface="Montserrat"/>
            </a:endParaRPr>
          </a:p>
        </p:txBody>
      </p:sp>
      <p:grpSp>
        <p:nvGrpSpPr>
          <p:cNvPr id="23" name="Grupo 22">
            <a:extLst>
              <a:ext uri="{FF2B5EF4-FFF2-40B4-BE49-F238E27FC236}">
                <a16:creationId xmlns:a16="http://schemas.microsoft.com/office/drawing/2014/main" id="{9B6CBBAC-36C7-6997-7703-6D665E66F607}"/>
              </a:ext>
            </a:extLst>
          </p:cNvPr>
          <p:cNvGrpSpPr/>
          <p:nvPr/>
        </p:nvGrpSpPr>
        <p:grpSpPr>
          <a:xfrm>
            <a:off x="180612" y="771998"/>
            <a:ext cx="559198" cy="546179"/>
            <a:chOff x="9290396" y="3351224"/>
            <a:chExt cx="324000" cy="324000"/>
          </a:xfrm>
          <a:solidFill>
            <a:srgbClr val="56B5D1"/>
          </a:solidFill>
        </p:grpSpPr>
        <p:sp>
          <p:nvSpPr>
            <p:cNvPr id="3" name="Freeform 972">
              <a:extLst>
                <a:ext uri="{FF2B5EF4-FFF2-40B4-BE49-F238E27FC236}">
                  <a16:creationId xmlns:a16="http://schemas.microsoft.com/office/drawing/2014/main" id="{6C7F28C0-6568-4BDF-1B3B-63CCE38EDC8D}"/>
                </a:ext>
              </a:extLst>
            </p:cNvPr>
            <p:cNvSpPr>
              <a:spLocks noEditPoints="1"/>
            </p:cNvSpPr>
            <p:nvPr/>
          </p:nvSpPr>
          <p:spPr bwMode="auto">
            <a:xfrm>
              <a:off x="9370326" y="3438675"/>
              <a:ext cx="166996" cy="103221"/>
            </a:xfrm>
            <a:custGeom>
              <a:avLst/>
              <a:gdLst>
                <a:gd name="T0" fmla="*/ 400 w 801"/>
                <a:gd name="T1" fmla="*/ 0 h 493"/>
                <a:gd name="T2" fmla="*/ 0 w 801"/>
                <a:gd name="T3" fmla="*/ 246 h 493"/>
                <a:gd name="T4" fmla="*/ 400 w 801"/>
                <a:gd name="T5" fmla="*/ 493 h 493"/>
                <a:gd name="T6" fmla="*/ 801 w 801"/>
                <a:gd name="T7" fmla="*/ 246 h 493"/>
                <a:gd name="T8" fmla="*/ 400 w 801"/>
                <a:gd name="T9" fmla="*/ 0 h 493"/>
                <a:gd name="T10" fmla="*/ 400 w 801"/>
                <a:gd name="T11" fmla="*/ 405 h 493"/>
                <a:gd name="T12" fmla="*/ 246 w 801"/>
                <a:gd name="T13" fmla="*/ 250 h 493"/>
                <a:gd name="T14" fmla="*/ 400 w 801"/>
                <a:gd name="T15" fmla="*/ 96 h 493"/>
                <a:gd name="T16" fmla="*/ 555 w 801"/>
                <a:gd name="T17" fmla="*/ 250 h 493"/>
                <a:gd name="T18" fmla="*/ 400 w 801"/>
                <a:gd name="T19" fmla="*/ 405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1" h="493">
                  <a:moveTo>
                    <a:pt x="400" y="0"/>
                  </a:moveTo>
                  <a:cubicBezTo>
                    <a:pt x="232" y="0"/>
                    <a:pt x="76" y="96"/>
                    <a:pt x="0" y="246"/>
                  </a:cubicBezTo>
                  <a:cubicBezTo>
                    <a:pt x="76" y="399"/>
                    <a:pt x="229" y="493"/>
                    <a:pt x="400" y="493"/>
                  </a:cubicBezTo>
                  <a:cubicBezTo>
                    <a:pt x="572" y="493"/>
                    <a:pt x="724" y="399"/>
                    <a:pt x="801" y="246"/>
                  </a:cubicBezTo>
                  <a:cubicBezTo>
                    <a:pt x="725" y="96"/>
                    <a:pt x="569" y="0"/>
                    <a:pt x="400" y="0"/>
                  </a:cubicBezTo>
                  <a:close/>
                  <a:moveTo>
                    <a:pt x="400" y="405"/>
                  </a:moveTo>
                  <a:cubicBezTo>
                    <a:pt x="315" y="405"/>
                    <a:pt x="246" y="336"/>
                    <a:pt x="246" y="250"/>
                  </a:cubicBezTo>
                  <a:cubicBezTo>
                    <a:pt x="246" y="165"/>
                    <a:pt x="315" y="96"/>
                    <a:pt x="400" y="96"/>
                  </a:cubicBezTo>
                  <a:cubicBezTo>
                    <a:pt x="486" y="96"/>
                    <a:pt x="555" y="165"/>
                    <a:pt x="555" y="250"/>
                  </a:cubicBezTo>
                  <a:cubicBezTo>
                    <a:pt x="555" y="336"/>
                    <a:pt x="486" y="405"/>
                    <a:pt x="400" y="4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noProof="0"/>
            </a:p>
          </p:txBody>
        </p:sp>
        <p:sp>
          <p:nvSpPr>
            <p:cNvPr id="4" name="Oval 973">
              <a:extLst>
                <a:ext uri="{FF2B5EF4-FFF2-40B4-BE49-F238E27FC236}">
                  <a16:creationId xmlns:a16="http://schemas.microsoft.com/office/drawing/2014/main" id="{090A9E54-D26B-D9AE-4D72-564C2D4704D6}"/>
                </a:ext>
              </a:extLst>
            </p:cNvPr>
            <p:cNvSpPr>
              <a:spLocks noChangeArrowheads="1"/>
            </p:cNvSpPr>
            <p:nvPr/>
          </p:nvSpPr>
          <p:spPr bwMode="auto">
            <a:xfrm>
              <a:off x="9428845" y="3465914"/>
              <a:ext cx="49956" cy="5161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noProof="0"/>
            </a:p>
          </p:txBody>
        </p:sp>
        <p:sp>
          <p:nvSpPr>
            <p:cNvPr id="19" name="Freeform 974">
              <a:extLst>
                <a:ext uri="{FF2B5EF4-FFF2-40B4-BE49-F238E27FC236}">
                  <a16:creationId xmlns:a16="http://schemas.microsoft.com/office/drawing/2014/main" id="{2EE9BAA9-EF72-05C4-C2D0-2E058DFFB1E9}"/>
                </a:ext>
              </a:extLst>
            </p:cNvPr>
            <p:cNvSpPr>
              <a:spLocks noEditPoints="1"/>
            </p:cNvSpPr>
            <p:nvPr/>
          </p:nvSpPr>
          <p:spPr bwMode="auto">
            <a:xfrm>
              <a:off x="9290396" y="3351224"/>
              <a:ext cx="324000" cy="324000"/>
            </a:xfrm>
            <a:custGeom>
              <a:avLst/>
              <a:gdLst>
                <a:gd name="T0" fmla="*/ 774 w 1547"/>
                <a:gd name="T1" fmla="*/ 0 h 1547"/>
                <a:gd name="T2" fmla="*/ 0 w 1547"/>
                <a:gd name="T3" fmla="*/ 774 h 1547"/>
                <a:gd name="T4" fmla="*/ 774 w 1547"/>
                <a:gd name="T5" fmla="*/ 1547 h 1547"/>
                <a:gd name="T6" fmla="*/ 1547 w 1547"/>
                <a:gd name="T7" fmla="*/ 774 h 1547"/>
                <a:gd name="T8" fmla="*/ 774 w 1547"/>
                <a:gd name="T9" fmla="*/ 0 h 1547"/>
                <a:gd name="T10" fmla="*/ 1050 w 1547"/>
                <a:gd name="T11" fmla="*/ 1043 h 1547"/>
                <a:gd name="T12" fmla="*/ 776 w 1547"/>
                <a:gd name="T13" fmla="*/ 1215 h 1547"/>
                <a:gd name="T14" fmla="*/ 767 w 1547"/>
                <a:gd name="T15" fmla="*/ 1217 h 1547"/>
                <a:gd name="T16" fmla="*/ 758 w 1547"/>
                <a:gd name="T17" fmla="*/ 1215 h 1547"/>
                <a:gd name="T18" fmla="*/ 497 w 1547"/>
                <a:gd name="T19" fmla="*/ 1045 h 1547"/>
                <a:gd name="T20" fmla="*/ 492 w 1547"/>
                <a:gd name="T21" fmla="*/ 1022 h 1547"/>
                <a:gd name="T22" fmla="*/ 515 w 1547"/>
                <a:gd name="T23" fmla="*/ 1017 h 1547"/>
                <a:gd name="T24" fmla="*/ 767 w 1547"/>
                <a:gd name="T25" fmla="*/ 1181 h 1547"/>
                <a:gd name="T26" fmla="*/ 1032 w 1547"/>
                <a:gd name="T27" fmla="*/ 1015 h 1547"/>
                <a:gd name="T28" fmla="*/ 1055 w 1547"/>
                <a:gd name="T29" fmla="*/ 1020 h 1547"/>
                <a:gd name="T30" fmla="*/ 1050 w 1547"/>
                <a:gd name="T31" fmla="*/ 1043 h 1547"/>
                <a:gd name="T32" fmla="*/ 1208 w 1547"/>
                <a:gd name="T33" fmla="*/ 674 h 1547"/>
                <a:gd name="T34" fmla="*/ 773 w 1547"/>
                <a:gd name="T35" fmla="*/ 946 h 1547"/>
                <a:gd name="T36" fmla="*/ 339 w 1547"/>
                <a:gd name="T37" fmla="*/ 674 h 1547"/>
                <a:gd name="T38" fmla="*/ 339 w 1547"/>
                <a:gd name="T39" fmla="*/ 659 h 1547"/>
                <a:gd name="T40" fmla="*/ 773 w 1547"/>
                <a:gd name="T41" fmla="*/ 387 h 1547"/>
                <a:gd name="T42" fmla="*/ 1208 w 1547"/>
                <a:gd name="T43" fmla="*/ 659 h 1547"/>
                <a:gd name="T44" fmla="*/ 1208 w 1547"/>
                <a:gd name="T45" fmla="*/ 674 h 1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47" h="1547">
                  <a:moveTo>
                    <a:pt x="774" y="0"/>
                  </a:moveTo>
                  <a:cubicBezTo>
                    <a:pt x="346" y="0"/>
                    <a:pt x="0" y="347"/>
                    <a:pt x="0" y="774"/>
                  </a:cubicBezTo>
                  <a:cubicBezTo>
                    <a:pt x="0" y="1201"/>
                    <a:pt x="346" y="1547"/>
                    <a:pt x="774" y="1547"/>
                  </a:cubicBezTo>
                  <a:cubicBezTo>
                    <a:pt x="1201" y="1547"/>
                    <a:pt x="1547" y="1201"/>
                    <a:pt x="1547" y="774"/>
                  </a:cubicBezTo>
                  <a:cubicBezTo>
                    <a:pt x="1547" y="347"/>
                    <a:pt x="1201" y="0"/>
                    <a:pt x="774" y="0"/>
                  </a:cubicBezTo>
                  <a:close/>
                  <a:moveTo>
                    <a:pt x="1050" y="1043"/>
                  </a:moveTo>
                  <a:cubicBezTo>
                    <a:pt x="776" y="1215"/>
                    <a:pt x="776" y="1215"/>
                    <a:pt x="776" y="1215"/>
                  </a:cubicBezTo>
                  <a:cubicBezTo>
                    <a:pt x="773" y="1216"/>
                    <a:pt x="770" y="1217"/>
                    <a:pt x="767" y="1217"/>
                  </a:cubicBezTo>
                  <a:cubicBezTo>
                    <a:pt x="764" y="1217"/>
                    <a:pt x="761" y="1216"/>
                    <a:pt x="758" y="1215"/>
                  </a:cubicBezTo>
                  <a:cubicBezTo>
                    <a:pt x="497" y="1045"/>
                    <a:pt x="497" y="1045"/>
                    <a:pt x="497" y="1045"/>
                  </a:cubicBezTo>
                  <a:cubicBezTo>
                    <a:pt x="489" y="1040"/>
                    <a:pt x="487" y="1030"/>
                    <a:pt x="492" y="1022"/>
                  </a:cubicBezTo>
                  <a:cubicBezTo>
                    <a:pt x="497" y="1014"/>
                    <a:pt x="507" y="1012"/>
                    <a:pt x="515" y="1017"/>
                  </a:cubicBezTo>
                  <a:cubicBezTo>
                    <a:pt x="767" y="1181"/>
                    <a:pt x="767" y="1181"/>
                    <a:pt x="767" y="1181"/>
                  </a:cubicBezTo>
                  <a:cubicBezTo>
                    <a:pt x="1032" y="1015"/>
                    <a:pt x="1032" y="1015"/>
                    <a:pt x="1032" y="1015"/>
                  </a:cubicBezTo>
                  <a:cubicBezTo>
                    <a:pt x="1040" y="1010"/>
                    <a:pt x="1050" y="1012"/>
                    <a:pt x="1055" y="1020"/>
                  </a:cubicBezTo>
                  <a:cubicBezTo>
                    <a:pt x="1060" y="1028"/>
                    <a:pt x="1058" y="1038"/>
                    <a:pt x="1050" y="1043"/>
                  </a:cubicBezTo>
                  <a:close/>
                  <a:moveTo>
                    <a:pt x="1208" y="674"/>
                  </a:moveTo>
                  <a:cubicBezTo>
                    <a:pt x="1126" y="842"/>
                    <a:pt x="960" y="946"/>
                    <a:pt x="773" y="946"/>
                  </a:cubicBezTo>
                  <a:cubicBezTo>
                    <a:pt x="587" y="946"/>
                    <a:pt x="420" y="842"/>
                    <a:pt x="339" y="674"/>
                  </a:cubicBezTo>
                  <a:cubicBezTo>
                    <a:pt x="337" y="669"/>
                    <a:pt x="337" y="664"/>
                    <a:pt x="339" y="659"/>
                  </a:cubicBezTo>
                  <a:cubicBezTo>
                    <a:pt x="419" y="494"/>
                    <a:pt x="590" y="387"/>
                    <a:pt x="773" y="387"/>
                  </a:cubicBezTo>
                  <a:cubicBezTo>
                    <a:pt x="957" y="387"/>
                    <a:pt x="1128" y="494"/>
                    <a:pt x="1208" y="659"/>
                  </a:cubicBezTo>
                  <a:cubicBezTo>
                    <a:pt x="1210" y="664"/>
                    <a:pt x="1210" y="669"/>
                    <a:pt x="1208" y="6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noProof="0"/>
            </a:p>
          </p:txBody>
        </p:sp>
        <p:sp>
          <p:nvSpPr>
            <p:cNvPr id="21" name="Rectángulo 20">
              <a:extLst>
                <a:ext uri="{FF2B5EF4-FFF2-40B4-BE49-F238E27FC236}">
                  <a16:creationId xmlns:a16="http://schemas.microsoft.com/office/drawing/2014/main" id="{7BA308AB-07DA-C0FF-4980-6352088085E8}"/>
                </a:ext>
              </a:extLst>
            </p:cNvPr>
            <p:cNvSpPr/>
            <p:nvPr/>
          </p:nvSpPr>
          <p:spPr>
            <a:xfrm>
              <a:off x="9370326" y="3555454"/>
              <a:ext cx="178487" cy="531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noProof="0"/>
            </a:p>
          </p:txBody>
        </p:sp>
      </p:grpSp>
      <p:sp>
        <p:nvSpPr>
          <p:cNvPr id="27" name="CuadroTexto 26">
            <a:extLst>
              <a:ext uri="{FF2B5EF4-FFF2-40B4-BE49-F238E27FC236}">
                <a16:creationId xmlns:a16="http://schemas.microsoft.com/office/drawing/2014/main" id="{7D274980-CFFC-B269-AA07-DC1292088856}"/>
              </a:ext>
            </a:extLst>
          </p:cNvPr>
          <p:cNvSpPr txBox="1"/>
          <p:nvPr/>
        </p:nvSpPr>
        <p:spPr>
          <a:xfrm>
            <a:off x="473010" y="4366765"/>
            <a:ext cx="6207261"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IE" sz="1400" b="1" noProof="0">
              <a:solidFill>
                <a:srgbClr val="17406D"/>
              </a:solidFill>
              <a:latin typeface="Montserrat"/>
              <a:cs typeface="Segoe UI"/>
            </a:endParaRPr>
          </a:p>
          <a:p>
            <a:r>
              <a:rPr lang="en-IE" sz="1400" noProof="0">
                <a:latin typeface="Montserrat"/>
                <a:cs typeface="Segoe UI"/>
              </a:rPr>
              <a:t>​</a:t>
            </a:r>
          </a:p>
          <a:p>
            <a:r>
              <a:rPr lang="en-IE" sz="1000" noProof="0">
                <a:latin typeface="Montserrat"/>
                <a:cs typeface="Segoe UI"/>
              </a:rPr>
              <a:t>​</a:t>
            </a:r>
          </a:p>
        </p:txBody>
      </p:sp>
      <p:sp>
        <p:nvSpPr>
          <p:cNvPr id="29" name="CuadroTexto 10">
            <a:extLst>
              <a:ext uri="{FF2B5EF4-FFF2-40B4-BE49-F238E27FC236}">
                <a16:creationId xmlns:a16="http://schemas.microsoft.com/office/drawing/2014/main" id="{96B60411-7F12-CEE6-3BCD-AA7DD8EBC10F}"/>
              </a:ext>
            </a:extLst>
          </p:cNvPr>
          <p:cNvSpPr txBox="1"/>
          <p:nvPr/>
        </p:nvSpPr>
        <p:spPr>
          <a:xfrm>
            <a:off x="388336" y="1419359"/>
            <a:ext cx="6291408" cy="497315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500"/>
              </a:spcAft>
            </a:pPr>
            <a:r>
              <a:rPr lang="en-IE" sz="1600" b="1" noProof="0" dirty="0">
                <a:solidFill>
                  <a:schemeClr val="tx2"/>
                </a:solidFill>
                <a:latin typeface="Montserrat"/>
                <a:ea typeface="+mn-lt"/>
                <a:cs typeface="+mn-lt"/>
              </a:rPr>
              <a:t>Spotlight of the month- Thematic forums</a:t>
            </a:r>
            <a:endParaRPr lang="en-IE" sz="1600" noProof="0" dirty="0">
              <a:solidFill>
                <a:schemeClr val="tx2"/>
              </a:solidFill>
              <a:latin typeface="Arial" panose="020B0604020202020204"/>
              <a:ea typeface="+mn-lt"/>
              <a:cs typeface="+mn-lt"/>
            </a:endParaRPr>
          </a:p>
          <a:p>
            <a:r>
              <a:rPr lang="en-IE" sz="1400" b="1" noProof="0" dirty="0">
                <a:solidFill>
                  <a:srgbClr val="595959"/>
                </a:solidFill>
                <a:latin typeface="Montserrat"/>
              </a:rPr>
              <a:t>Objective:</a:t>
            </a:r>
            <a:br>
              <a:rPr lang="en-IE" sz="1100" noProof="0" dirty="0">
                <a:latin typeface="Montserrat"/>
              </a:rPr>
            </a:br>
            <a:r>
              <a:rPr lang="en-IE" sz="1100" noProof="0" dirty="0">
                <a:solidFill>
                  <a:srgbClr val="595959"/>
                </a:solidFill>
                <a:latin typeface="Montserrat"/>
              </a:rPr>
              <a:t>Create an online/presential space for CCLLs to share experiences, successes, and challenges in implementing strategies and actions.</a:t>
            </a:r>
          </a:p>
          <a:p>
            <a:endParaRPr lang="en-IE" sz="1100">
              <a:solidFill>
                <a:srgbClr val="595959"/>
              </a:solidFill>
              <a:latin typeface="Montserrat"/>
            </a:endParaRPr>
          </a:p>
          <a:p>
            <a:r>
              <a:rPr lang="en-IE" sz="1400" b="1" noProof="0" dirty="0">
                <a:solidFill>
                  <a:srgbClr val="595959"/>
                </a:solidFill>
                <a:latin typeface="Montserrat"/>
              </a:rPr>
              <a:t>Format:</a:t>
            </a:r>
          </a:p>
          <a:p>
            <a:pPr marL="171450" indent="-171450">
              <a:buFont typeface="Arial"/>
              <a:buChar char="•"/>
            </a:pPr>
            <a:r>
              <a:rPr lang="en-IE" sz="1100" noProof="0" dirty="0">
                <a:solidFill>
                  <a:srgbClr val="595959"/>
                </a:solidFill>
                <a:latin typeface="Montserrat"/>
              </a:rPr>
              <a:t>Open forum: When all CCLLs have a similar level of progress, allowing for a shared and horizontal discussion.</a:t>
            </a:r>
          </a:p>
          <a:p>
            <a:pPr marL="171450" indent="-171450">
              <a:buFont typeface="Arial"/>
              <a:buChar char="•"/>
            </a:pPr>
            <a:r>
              <a:rPr lang="en-IE" sz="1100" noProof="0" dirty="0">
                <a:solidFill>
                  <a:srgbClr val="595959"/>
                </a:solidFill>
                <a:latin typeface="Montserrat"/>
              </a:rPr>
              <a:t>Frontrunner guided-forum: When different CCLLs are at varying stages of progress and implementation. In this case, frontrunners will showcase key aspects of their process so that fellows can learn, ask questions, anticipate challenges, and integrate lessons learned into their own processes.</a:t>
            </a:r>
          </a:p>
          <a:p>
            <a:pPr marL="171450" indent="-171450">
              <a:buFont typeface="Arial"/>
              <a:buChar char="•"/>
            </a:pPr>
            <a:endParaRPr lang="en-IE" sz="1100">
              <a:solidFill>
                <a:srgbClr val="595959"/>
              </a:solidFill>
              <a:latin typeface="Montserrat"/>
              <a:ea typeface="+mj-ea"/>
              <a:cs typeface="Arial"/>
            </a:endParaRPr>
          </a:p>
          <a:p>
            <a:r>
              <a:rPr lang="en-IE" sz="1400" b="1" noProof="0" dirty="0">
                <a:solidFill>
                  <a:srgbClr val="595959"/>
                </a:solidFill>
                <a:latin typeface="Montserrat"/>
                <a:ea typeface="+mj-ea"/>
                <a:cs typeface="Arial"/>
              </a:rPr>
              <a:t>Structure: </a:t>
            </a:r>
          </a:p>
          <a:p>
            <a:pPr marL="171450" indent="-171450">
              <a:buFont typeface="Arial"/>
              <a:buChar char="•"/>
            </a:pPr>
            <a:r>
              <a:rPr lang="en-IE" sz="1100" noProof="0" dirty="0">
                <a:solidFill>
                  <a:srgbClr val="595959"/>
                </a:solidFill>
                <a:latin typeface="Montserrat"/>
              </a:rPr>
              <a:t>Initial presentation </a:t>
            </a:r>
          </a:p>
          <a:p>
            <a:pPr marL="171450" indent="-171450">
              <a:buFont typeface="Arial"/>
              <a:buChar char="•"/>
            </a:pPr>
            <a:r>
              <a:rPr lang="en-IE" sz="1100" noProof="0" dirty="0">
                <a:solidFill>
                  <a:srgbClr val="595959"/>
                </a:solidFill>
                <a:latin typeface="Montserrat"/>
              </a:rPr>
              <a:t>Success cases and challenges </a:t>
            </a:r>
          </a:p>
          <a:p>
            <a:pPr marL="171450" indent="-171450">
              <a:buFont typeface="Arial"/>
              <a:buChar char="•"/>
            </a:pPr>
            <a:r>
              <a:rPr lang="en-IE" sz="1100" noProof="0" dirty="0">
                <a:solidFill>
                  <a:srgbClr val="595959"/>
                </a:solidFill>
                <a:latin typeface="Montserrat"/>
              </a:rPr>
              <a:t>Peer learning and discussion </a:t>
            </a:r>
          </a:p>
          <a:p>
            <a:pPr marL="171450" indent="-171450">
              <a:buFont typeface="Arial"/>
              <a:buChar char="•"/>
            </a:pPr>
            <a:r>
              <a:rPr lang="en-IE" sz="1100" noProof="0" dirty="0">
                <a:solidFill>
                  <a:srgbClr val="595959"/>
                </a:solidFill>
                <a:latin typeface="Montserrat"/>
              </a:rPr>
              <a:t>Closing and conclusions</a:t>
            </a:r>
          </a:p>
          <a:p>
            <a:pPr marL="171450" indent="-171450">
              <a:buFont typeface="Arial"/>
              <a:buChar char="•"/>
            </a:pPr>
            <a:endParaRPr lang="en-IE" sz="1100">
              <a:solidFill>
                <a:srgbClr val="595959"/>
              </a:solidFill>
              <a:latin typeface="Montserrat"/>
              <a:ea typeface="+mj-ea"/>
              <a:cs typeface="Arial"/>
            </a:endParaRPr>
          </a:p>
          <a:p>
            <a:r>
              <a:rPr lang="en-IE" sz="1400" b="1" noProof="0" dirty="0">
                <a:solidFill>
                  <a:srgbClr val="595959"/>
                </a:solidFill>
                <a:latin typeface="Montserrat"/>
                <a:ea typeface="+mj-ea"/>
                <a:cs typeface="Arial"/>
              </a:rPr>
              <a:t>Tools: </a:t>
            </a:r>
          </a:p>
          <a:p>
            <a:pPr marL="171450" indent="-171450">
              <a:buFont typeface="Arial"/>
              <a:buChar char="•"/>
            </a:pPr>
            <a:r>
              <a:rPr lang="en-IE" sz="1100" noProof="0" dirty="0">
                <a:solidFill>
                  <a:srgbClr val="595959"/>
                </a:solidFill>
                <a:latin typeface="Montserrat"/>
              </a:rPr>
              <a:t>Video Conferencing &amp; Webinars</a:t>
            </a:r>
          </a:p>
          <a:p>
            <a:pPr marL="171450" indent="-171450">
              <a:buFont typeface="Arial"/>
              <a:buChar char="•"/>
            </a:pPr>
            <a:r>
              <a:rPr lang="en-IE" sz="1100" noProof="0" dirty="0">
                <a:solidFill>
                  <a:srgbClr val="595959"/>
                </a:solidFill>
                <a:latin typeface="Montserrat"/>
              </a:rPr>
              <a:t>Collaboration &amp; Engagement Tools:</a:t>
            </a:r>
            <a:r>
              <a:rPr lang="en-IE" sz="1100" dirty="0">
                <a:solidFill>
                  <a:srgbClr val="595959"/>
                </a:solidFill>
                <a:latin typeface="Montserrat"/>
              </a:rPr>
              <a:t> </a:t>
            </a:r>
            <a:r>
              <a:rPr lang="en-IE" sz="1100" dirty="0" err="1">
                <a:solidFill>
                  <a:srgbClr val="595959"/>
                </a:solidFill>
                <a:latin typeface="Montserrat"/>
              </a:rPr>
              <a:t>MiroBoard</a:t>
            </a:r>
            <a:r>
              <a:rPr lang="en-IE" sz="1100" noProof="0" dirty="0">
                <a:solidFill>
                  <a:srgbClr val="595959"/>
                </a:solidFill>
                <a:latin typeface="Montserrat"/>
              </a:rPr>
              <a:t>, </a:t>
            </a:r>
            <a:r>
              <a:rPr lang="en-IE" sz="1100" dirty="0" err="1">
                <a:solidFill>
                  <a:srgbClr val="595959"/>
                </a:solidFill>
                <a:latin typeface="Montserrat"/>
              </a:rPr>
              <a:t>Mentimeter</a:t>
            </a:r>
            <a:r>
              <a:rPr lang="en-IE" sz="1100" noProof="0" dirty="0">
                <a:solidFill>
                  <a:srgbClr val="595959"/>
                </a:solidFill>
                <a:latin typeface="Montserrat"/>
              </a:rPr>
              <a:t>, </a:t>
            </a:r>
            <a:r>
              <a:rPr lang="en-IE" sz="1100" dirty="0" err="1">
                <a:solidFill>
                  <a:srgbClr val="595959"/>
                </a:solidFill>
                <a:latin typeface="Montserrat"/>
              </a:rPr>
              <a:t>Slido</a:t>
            </a:r>
            <a:endParaRPr lang="en-IE" sz="1100" noProof="0" dirty="0" err="1">
              <a:solidFill>
                <a:srgbClr val="595959"/>
              </a:solidFill>
              <a:latin typeface="Montserrat"/>
            </a:endParaRPr>
          </a:p>
          <a:p>
            <a:pPr marL="171450" indent="-171450">
              <a:buFont typeface="Arial"/>
              <a:buChar char="•"/>
            </a:pPr>
            <a:r>
              <a:rPr lang="en-IE" sz="1100" noProof="0" dirty="0">
                <a:solidFill>
                  <a:srgbClr val="595959"/>
                </a:solidFill>
                <a:latin typeface="Montserrat"/>
              </a:rPr>
              <a:t>Documentation &amp; Knowledge Sharing: Teams channels</a:t>
            </a:r>
          </a:p>
          <a:p>
            <a:pPr marL="171450" indent="-171450">
              <a:buFont typeface="Arial"/>
              <a:buChar char="•"/>
            </a:pPr>
            <a:endParaRPr lang="en-IE" sz="1100" noProof="0">
              <a:solidFill>
                <a:srgbClr val="595959"/>
              </a:solidFill>
              <a:latin typeface="Montserrat"/>
              <a:ea typeface="+mj-ea"/>
              <a:cs typeface="Arial"/>
            </a:endParaRPr>
          </a:p>
          <a:p>
            <a:pPr marL="171450" indent="-171450">
              <a:buFont typeface="Arial"/>
              <a:buChar char="•"/>
            </a:pPr>
            <a:endParaRPr lang="en-IE" sz="1100">
              <a:solidFill>
                <a:srgbClr val="595959"/>
              </a:solidFill>
              <a:latin typeface="Montserrat"/>
              <a:ea typeface="+mj-ea"/>
              <a:cs typeface="Arial"/>
            </a:endParaRPr>
          </a:p>
          <a:p>
            <a:r>
              <a:rPr lang="en-IE" sz="1400" b="1" dirty="0">
                <a:solidFill>
                  <a:schemeClr val="tx2"/>
                </a:solidFill>
                <a:latin typeface="Montserrat"/>
                <a:ea typeface="+mj-ea"/>
                <a:cs typeface="Arial"/>
              </a:rPr>
              <a:t>Sample Agenda:</a:t>
            </a:r>
            <a:endParaRPr lang="en-IE" dirty="0">
              <a:solidFill>
                <a:schemeClr val="tx2"/>
              </a:solidFill>
              <a:ea typeface="+mj-ea"/>
            </a:endParaRPr>
          </a:p>
          <a:p>
            <a:endParaRPr lang="en-IE" sz="1000" b="1">
              <a:solidFill>
                <a:schemeClr val="tx2"/>
              </a:solidFill>
              <a:latin typeface="Montserrat"/>
              <a:ea typeface="+mj-ea"/>
              <a:cs typeface="Arial"/>
            </a:endParaRPr>
          </a:p>
        </p:txBody>
      </p:sp>
      <p:graphicFrame>
        <p:nvGraphicFramePr>
          <p:cNvPr id="5" name="Tabla 4">
            <a:extLst>
              <a:ext uri="{FF2B5EF4-FFF2-40B4-BE49-F238E27FC236}">
                <a16:creationId xmlns:a16="http://schemas.microsoft.com/office/drawing/2014/main" id="{612C9C9F-E9B5-7969-1CC3-6223CF7105BE}"/>
              </a:ext>
            </a:extLst>
          </p:cNvPr>
          <p:cNvGraphicFramePr>
            <a:graphicFrameLocks noGrp="1"/>
          </p:cNvGraphicFramePr>
          <p:nvPr>
            <p:extLst>
              <p:ext uri="{D42A27DB-BD31-4B8C-83A1-F6EECF244321}">
                <p14:modId xmlns:p14="http://schemas.microsoft.com/office/powerpoint/2010/main" val="2545751102"/>
              </p:ext>
            </p:extLst>
          </p:nvPr>
        </p:nvGraphicFramePr>
        <p:xfrm>
          <a:off x="576538" y="6364925"/>
          <a:ext cx="5810250" cy="2705164"/>
        </p:xfrm>
        <a:graphic>
          <a:graphicData uri="http://schemas.openxmlformats.org/drawingml/2006/table">
            <a:tbl>
              <a:tblPr bandRow="1">
                <a:tableStyleId>{C083E6E3-FA7D-4D7B-A595-EF9225AFEA82}</a:tableStyleId>
              </a:tblPr>
              <a:tblGrid>
                <a:gridCol w="2771775">
                  <a:extLst>
                    <a:ext uri="{9D8B030D-6E8A-4147-A177-3AD203B41FA5}">
                      <a16:colId xmlns:a16="http://schemas.microsoft.com/office/drawing/2014/main" val="1113236066"/>
                    </a:ext>
                  </a:extLst>
                </a:gridCol>
                <a:gridCol w="3038475">
                  <a:extLst>
                    <a:ext uri="{9D8B030D-6E8A-4147-A177-3AD203B41FA5}">
                      <a16:colId xmlns:a16="http://schemas.microsoft.com/office/drawing/2014/main" val="2974416014"/>
                    </a:ext>
                  </a:extLst>
                </a:gridCol>
              </a:tblGrid>
              <a:tr h="243840">
                <a:tc gridSpan="2">
                  <a:txBody>
                    <a:bodyPr/>
                    <a:lstStyle/>
                    <a:p>
                      <a:pPr>
                        <a:buNone/>
                      </a:pPr>
                      <a:r>
                        <a:rPr lang="en-IE" noProof="0">
                          <a:solidFill>
                            <a:srgbClr val="FFFFFF"/>
                          </a:solidFill>
                        </a:rPr>
                        <a:t>Spotlight of the month</a:t>
                      </a:r>
                    </a:p>
                  </a:txBody>
                  <a:tcPr>
                    <a:solidFill>
                      <a:schemeClr val="tx2"/>
                    </a:solidFill>
                  </a:tcPr>
                </a:tc>
                <a:tc hMerge="1">
                  <a:txBody>
                    <a:bodyPr/>
                    <a:lstStyle/>
                    <a:p>
                      <a:endParaRPr lang="es-ES"/>
                    </a:p>
                  </a:txBody>
                  <a:tcPr marL="0" marR="0" marT="0" marB="0" horzOverflow="overflow"/>
                </a:tc>
                <a:extLst>
                  <a:ext uri="{0D108BD9-81ED-4DB2-BD59-A6C34878D82A}">
                    <a16:rowId xmlns:a16="http://schemas.microsoft.com/office/drawing/2014/main" val="3790914352"/>
                  </a:ext>
                </a:extLst>
              </a:tr>
              <a:tr h="352425">
                <a:tc>
                  <a:txBody>
                    <a:bodyPr/>
                    <a:lstStyle/>
                    <a:p>
                      <a:pPr algn="ctr" fontAlgn="base">
                        <a:lnSpc>
                          <a:spcPts val="1275"/>
                        </a:lnSpc>
                        <a:buNone/>
                      </a:pPr>
                      <a:r>
                        <a:rPr lang="en-IE" sz="1100" noProof="0">
                          <a:effectLst/>
                        </a:rPr>
                        <a:t>WELCOME </a:t>
                      </a:r>
                      <a:endParaRPr lang="en-IE" noProof="0">
                        <a:effectLst/>
                      </a:endParaRPr>
                    </a:p>
                  </a:txBody>
                  <a:tcPr marL="47625" marR="47625" marT="47625" marB="47625" anchor="ctr"/>
                </a:tc>
                <a:tc>
                  <a:txBody>
                    <a:bodyPr/>
                    <a:lstStyle/>
                    <a:p>
                      <a:pPr fontAlgn="base">
                        <a:lnSpc>
                          <a:spcPts val="1275"/>
                        </a:lnSpc>
                        <a:buNone/>
                      </a:pPr>
                      <a:r>
                        <a:rPr lang="en-IE" sz="1000" noProof="0">
                          <a:effectLst/>
                        </a:rPr>
                        <a:t>Presentation of the meeting  </a:t>
                      </a:r>
                      <a:endParaRPr lang="en-IE" noProof="0">
                        <a:effectLst/>
                      </a:endParaRPr>
                    </a:p>
                  </a:txBody>
                  <a:tcPr anchor="ctr"/>
                </a:tc>
                <a:extLst>
                  <a:ext uri="{0D108BD9-81ED-4DB2-BD59-A6C34878D82A}">
                    <a16:rowId xmlns:a16="http://schemas.microsoft.com/office/drawing/2014/main" val="2996458232"/>
                  </a:ext>
                </a:extLst>
              </a:tr>
              <a:tr h="571500">
                <a:tc>
                  <a:txBody>
                    <a:bodyPr/>
                    <a:lstStyle/>
                    <a:p>
                      <a:pPr algn="ctr" fontAlgn="base">
                        <a:lnSpc>
                          <a:spcPts val="1275"/>
                        </a:lnSpc>
                        <a:buNone/>
                      </a:pPr>
                      <a:r>
                        <a:rPr lang="en-IE" sz="1100" noProof="0">
                          <a:effectLst/>
                        </a:rPr>
                        <a:t>WP3 work and outputs explanation </a:t>
                      </a:r>
                      <a:endParaRPr lang="en-IE" noProof="0">
                        <a:effectLst/>
                      </a:endParaRPr>
                    </a:p>
                  </a:txBody>
                  <a:tcPr marL="47625" marR="47625" marT="47625" marB="47625" anchor="ctr"/>
                </a:tc>
                <a:tc>
                  <a:txBody>
                    <a:bodyPr/>
                    <a:lstStyle/>
                    <a:p>
                      <a:pPr fontAlgn="base">
                        <a:lnSpc>
                          <a:spcPts val="1275"/>
                        </a:lnSpc>
                        <a:buNone/>
                      </a:pPr>
                      <a:r>
                        <a:rPr lang="en-IE" sz="1000" noProof="0">
                          <a:effectLst/>
                        </a:rPr>
                        <a:t>Summary of the main outputs for the 10 CCLLs and its usability </a:t>
                      </a:r>
                      <a:endParaRPr lang="en-IE" noProof="0">
                        <a:effectLst/>
                      </a:endParaRPr>
                    </a:p>
                  </a:txBody>
                  <a:tcPr anchor="ctr"/>
                </a:tc>
                <a:extLst>
                  <a:ext uri="{0D108BD9-81ED-4DB2-BD59-A6C34878D82A}">
                    <a16:rowId xmlns:a16="http://schemas.microsoft.com/office/drawing/2014/main" val="2291784239"/>
                  </a:ext>
                </a:extLst>
              </a:tr>
              <a:tr h="571500">
                <a:tc>
                  <a:txBody>
                    <a:bodyPr/>
                    <a:lstStyle/>
                    <a:p>
                      <a:pPr algn="ctr" fontAlgn="base">
                        <a:lnSpc>
                          <a:spcPts val="1275"/>
                        </a:lnSpc>
                        <a:buNone/>
                      </a:pPr>
                      <a:r>
                        <a:rPr lang="en-IE" sz="1100" noProof="0">
                          <a:effectLst/>
                        </a:rPr>
                        <a:t>WP6 work and outputs explanation </a:t>
                      </a:r>
                      <a:endParaRPr lang="en-IE" noProof="0">
                        <a:effectLst/>
                      </a:endParaRPr>
                    </a:p>
                  </a:txBody>
                  <a:tcPr marL="47625" marR="47625" marT="47625" marB="47625" anchor="ctr"/>
                </a:tc>
                <a:tc>
                  <a:txBody>
                    <a:bodyPr/>
                    <a:lstStyle/>
                    <a:p>
                      <a:pPr fontAlgn="base">
                        <a:lnSpc>
                          <a:spcPts val="1275"/>
                        </a:lnSpc>
                        <a:buNone/>
                      </a:pPr>
                      <a:r>
                        <a:rPr lang="en-IE" sz="1000" noProof="0">
                          <a:effectLst/>
                        </a:rPr>
                        <a:t>Summary of the main outputs for the 10 CCLLs and its usability </a:t>
                      </a:r>
                      <a:endParaRPr lang="en-IE" noProof="0">
                        <a:effectLst/>
                      </a:endParaRPr>
                    </a:p>
                  </a:txBody>
                  <a:tcPr anchor="ctr"/>
                </a:tc>
                <a:extLst>
                  <a:ext uri="{0D108BD9-81ED-4DB2-BD59-A6C34878D82A}">
                    <a16:rowId xmlns:a16="http://schemas.microsoft.com/office/drawing/2014/main" val="1138846519"/>
                  </a:ext>
                </a:extLst>
              </a:tr>
              <a:tr h="563880">
                <a:tc>
                  <a:txBody>
                    <a:bodyPr/>
                    <a:lstStyle/>
                    <a:p>
                      <a:pPr algn="ctr" fontAlgn="base">
                        <a:lnSpc>
                          <a:spcPts val="1275"/>
                        </a:lnSpc>
                        <a:buNone/>
                      </a:pPr>
                      <a:r>
                        <a:rPr lang="en-IE" sz="1100" noProof="0">
                          <a:effectLst/>
                        </a:rPr>
                        <a:t>Frontrunners experience-discussion </a:t>
                      </a:r>
                      <a:endParaRPr lang="en-IE" noProof="0">
                        <a:effectLst/>
                      </a:endParaRPr>
                    </a:p>
                  </a:txBody>
                  <a:tcPr marL="47625" marR="47625" marT="47625" marB="47625" anchor="ctr"/>
                </a:tc>
                <a:tc>
                  <a:txBody>
                    <a:bodyPr/>
                    <a:lstStyle/>
                    <a:p>
                      <a:pPr fontAlgn="base">
                        <a:lnSpc>
                          <a:spcPts val="1275"/>
                        </a:lnSpc>
                        <a:buNone/>
                      </a:pPr>
                      <a:r>
                        <a:rPr lang="en-IE" sz="1000" noProof="0">
                          <a:effectLst/>
                        </a:rPr>
                        <a:t>Frontrunners' experience and expectations of use of results </a:t>
                      </a:r>
                      <a:endParaRPr lang="en-IE" noProof="0">
                        <a:effectLst/>
                      </a:endParaRPr>
                    </a:p>
                  </a:txBody>
                  <a:tcPr anchor="ctr"/>
                </a:tc>
                <a:extLst>
                  <a:ext uri="{0D108BD9-81ED-4DB2-BD59-A6C34878D82A}">
                    <a16:rowId xmlns:a16="http://schemas.microsoft.com/office/drawing/2014/main" val="33271104"/>
                  </a:ext>
                </a:extLst>
              </a:tr>
              <a:tr h="400050">
                <a:tc>
                  <a:txBody>
                    <a:bodyPr/>
                    <a:lstStyle/>
                    <a:p>
                      <a:pPr algn="ctr" fontAlgn="base">
                        <a:lnSpc>
                          <a:spcPts val="1500"/>
                        </a:lnSpc>
                        <a:buNone/>
                      </a:pPr>
                      <a:r>
                        <a:rPr lang="en-IE" sz="1100" noProof="0">
                          <a:effectLst/>
                        </a:rPr>
                        <a:t> Q/A </a:t>
                      </a:r>
                      <a:endParaRPr lang="en-IE" noProof="0">
                        <a:effectLst/>
                      </a:endParaRPr>
                    </a:p>
                  </a:txBody>
                  <a:tcPr marL="47625" marR="47625" marT="47625" marB="47625" anchor="ctr"/>
                </a:tc>
                <a:tc>
                  <a:txBody>
                    <a:bodyPr/>
                    <a:lstStyle/>
                    <a:p>
                      <a:pPr fontAlgn="base">
                        <a:lnSpc>
                          <a:spcPts val="1275"/>
                        </a:lnSpc>
                        <a:buNone/>
                      </a:pPr>
                      <a:r>
                        <a:rPr lang="en-IE" sz="1000" noProof="0">
                          <a:effectLst/>
                        </a:rPr>
                        <a:t>Questions and discussion of all CCLLs </a:t>
                      </a:r>
                      <a:endParaRPr lang="en-IE" noProof="0">
                        <a:effectLst/>
                      </a:endParaRPr>
                    </a:p>
                  </a:txBody>
                  <a:tcPr anchor="ctr"/>
                </a:tc>
                <a:extLst>
                  <a:ext uri="{0D108BD9-81ED-4DB2-BD59-A6C34878D82A}">
                    <a16:rowId xmlns:a16="http://schemas.microsoft.com/office/drawing/2014/main" val="1164324216"/>
                  </a:ext>
                </a:extLst>
              </a:tr>
            </a:tbl>
          </a:graphicData>
        </a:graphic>
      </p:graphicFrame>
    </p:spTree>
    <p:extLst>
      <p:ext uri="{BB962C8B-B14F-4D97-AF65-F5344CB8AC3E}">
        <p14:creationId xmlns:p14="http://schemas.microsoft.com/office/powerpoint/2010/main" val="26313117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3C050-3CF5-FE67-E426-AB79AE0E82CB}"/>
            </a:ext>
          </a:extLst>
        </p:cNvPr>
        <p:cNvGrpSpPr/>
        <p:nvPr/>
      </p:nvGrpSpPr>
      <p:grpSpPr>
        <a:xfrm>
          <a:off x="0" y="0"/>
          <a:ext cx="0" cy="0"/>
          <a:chOff x="0" y="0"/>
          <a:chExt cx="0" cy="0"/>
        </a:xfrm>
      </p:grpSpPr>
      <p:sp>
        <p:nvSpPr>
          <p:cNvPr id="20" name="Flecha: cheurón 19">
            <a:extLst>
              <a:ext uri="{FF2B5EF4-FFF2-40B4-BE49-F238E27FC236}">
                <a16:creationId xmlns:a16="http://schemas.microsoft.com/office/drawing/2014/main" id="{90C7E96E-FCE5-6835-E09D-3E6CF9C325BD}"/>
              </a:ext>
            </a:extLst>
          </p:cNvPr>
          <p:cNvSpPr/>
          <p:nvPr/>
        </p:nvSpPr>
        <p:spPr>
          <a:xfrm>
            <a:off x="657656" y="943022"/>
            <a:ext cx="6008041" cy="200463"/>
          </a:xfrm>
          <a:prstGeom prst="chevron">
            <a:avLst/>
          </a:prstGeom>
          <a:solidFill>
            <a:srgbClr val="99DD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E" sz="900" b="1" noProof="0">
                <a:solidFill>
                  <a:srgbClr val="19616F"/>
                </a:solidFill>
                <a:latin typeface="Montserrat"/>
              </a:rPr>
              <a:t>Learning lessons</a:t>
            </a:r>
          </a:p>
        </p:txBody>
      </p:sp>
      <p:sp>
        <p:nvSpPr>
          <p:cNvPr id="22" name="Rectangle 17">
            <a:extLst>
              <a:ext uri="{FF2B5EF4-FFF2-40B4-BE49-F238E27FC236}">
                <a16:creationId xmlns:a16="http://schemas.microsoft.com/office/drawing/2014/main" id="{E913ED54-7648-BA4C-6F09-1C3100B8221B}"/>
              </a:ext>
            </a:extLst>
          </p:cNvPr>
          <p:cNvSpPr/>
          <p:nvPr/>
        </p:nvSpPr>
        <p:spPr bwMode="auto">
          <a:xfrm>
            <a:off x="574429" y="1145698"/>
            <a:ext cx="5958184" cy="595569"/>
          </a:xfrm>
          <a:prstGeom prst="rect">
            <a:avLst/>
          </a:prstGeom>
          <a:solidFill>
            <a:schemeClr val="bg1"/>
          </a:solidFill>
          <a:ln>
            <a:solidFill>
              <a:srgbClr val="99DDEB"/>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51435" tIns="20250" rIns="51435" bIns="25718" numCol="1" rtlCol="0" anchor="t" anchorCtr="0" compatLnSpc="1">
            <a:prstTxWarp prst="textNoShape">
              <a:avLst/>
            </a:prstTxWarp>
          </a:bodyPr>
          <a:lstStyle/>
          <a:p>
            <a:pPr algn="ctr" defTabSz="586681">
              <a:lnSpc>
                <a:spcPct val="114999"/>
              </a:lnSpc>
              <a:spcBef>
                <a:spcPct val="0"/>
              </a:spcBef>
              <a:spcAft>
                <a:spcPct val="0"/>
              </a:spcAft>
            </a:pPr>
            <a:r>
              <a:rPr lang="en-IE" sz="1000" noProof="0">
                <a:solidFill>
                  <a:srgbClr val="56B5D1"/>
                </a:solidFill>
                <a:latin typeface="Montserrat"/>
                <a:ea typeface="Calibri Light"/>
                <a:cs typeface="Calibri Light"/>
              </a:rPr>
              <a:t> Final testing to assess the suitability of the designed solutions and their locations and gathers the main conclusions. The activity aims to identify useful outcomes, barriers, and stakeholder feedback, so they can be considered in future implementation or in other LLs. </a:t>
            </a:r>
          </a:p>
        </p:txBody>
      </p:sp>
      <p:sp>
        <p:nvSpPr>
          <p:cNvPr id="28" name="CuadroTexto 27">
            <a:extLst>
              <a:ext uri="{FF2B5EF4-FFF2-40B4-BE49-F238E27FC236}">
                <a16:creationId xmlns:a16="http://schemas.microsoft.com/office/drawing/2014/main" id="{E15084D9-F781-649D-CD58-5B641F7D5C42}"/>
              </a:ext>
            </a:extLst>
          </p:cNvPr>
          <p:cNvSpPr txBox="1"/>
          <p:nvPr/>
        </p:nvSpPr>
        <p:spPr>
          <a:xfrm>
            <a:off x="276283" y="198745"/>
            <a:ext cx="640360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IE" sz="1400" b="1" noProof="0">
                <a:solidFill>
                  <a:srgbClr val="17406D"/>
                </a:solidFill>
                <a:latin typeface="Montserrat"/>
              </a:rPr>
              <a:t>POP. PHASE 4: TEST &amp; EVALUATE</a:t>
            </a:r>
          </a:p>
          <a:p>
            <a:endParaRPr lang="en-IE" sz="1400" b="1" noProof="0">
              <a:solidFill>
                <a:srgbClr val="17406D"/>
              </a:solidFill>
              <a:latin typeface="Montserrat"/>
            </a:endParaRPr>
          </a:p>
        </p:txBody>
      </p:sp>
      <p:sp>
        <p:nvSpPr>
          <p:cNvPr id="5" name="Freeform 1285">
            <a:extLst>
              <a:ext uri="{FF2B5EF4-FFF2-40B4-BE49-F238E27FC236}">
                <a16:creationId xmlns:a16="http://schemas.microsoft.com/office/drawing/2014/main" id="{8B09BCA9-63E0-2081-ED21-D8288DF80036}"/>
              </a:ext>
            </a:extLst>
          </p:cNvPr>
          <p:cNvSpPr>
            <a:spLocks noChangeAspect="1" noEditPoints="1"/>
          </p:cNvSpPr>
          <p:nvPr/>
        </p:nvSpPr>
        <p:spPr bwMode="auto">
          <a:xfrm>
            <a:off x="274561" y="729368"/>
            <a:ext cx="601273" cy="582370"/>
          </a:xfrm>
          <a:custGeom>
            <a:avLst/>
            <a:gdLst>
              <a:gd name="T0" fmla="*/ 713 w 1425"/>
              <a:gd name="T1" fmla="*/ 0 h 1425"/>
              <a:gd name="T2" fmla="*/ 0 w 1425"/>
              <a:gd name="T3" fmla="*/ 712 h 1425"/>
              <a:gd name="T4" fmla="*/ 713 w 1425"/>
              <a:gd name="T5" fmla="*/ 1425 h 1425"/>
              <a:gd name="T6" fmla="*/ 1425 w 1425"/>
              <a:gd name="T7" fmla="*/ 712 h 1425"/>
              <a:gd name="T8" fmla="*/ 713 w 1425"/>
              <a:gd name="T9" fmla="*/ 0 h 1425"/>
              <a:gd name="T10" fmla="*/ 451 w 1425"/>
              <a:gd name="T11" fmla="*/ 1053 h 1425"/>
              <a:gd name="T12" fmla="*/ 439 w 1425"/>
              <a:gd name="T13" fmla="*/ 1058 h 1425"/>
              <a:gd name="T14" fmla="*/ 430 w 1425"/>
              <a:gd name="T15" fmla="*/ 1055 h 1425"/>
              <a:gd name="T16" fmla="*/ 371 w 1425"/>
              <a:gd name="T17" fmla="*/ 430 h 1425"/>
              <a:gd name="T18" fmla="*/ 828 w 1425"/>
              <a:gd name="T19" fmla="*/ 285 h 1425"/>
              <a:gd name="T20" fmla="*/ 789 w 1425"/>
              <a:gd name="T21" fmla="*/ 241 h 1425"/>
              <a:gd name="T22" fmla="*/ 790 w 1425"/>
              <a:gd name="T23" fmla="*/ 220 h 1425"/>
              <a:gd name="T24" fmla="*/ 812 w 1425"/>
              <a:gd name="T25" fmla="*/ 221 h 1425"/>
              <a:gd name="T26" fmla="*/ 881 w 1425"/>
              <a:gd name="T27" fmla="*/ 299 h 1425"/>
              <a:gd name="T28" fmla="*/ 881 w 1425"/>
              <a:gd name="T29" fmla="*/ 320 h 1425"/>
              <a:gd name="T30" fmla="*/ 806 w 1425"/>
              <a:gd name="T31" fmla="*/ 393 h 1425"/>
              <a:gd name="T32" fmla="*/ 796 w 1425"/>
              <a:gd name="T33" fmla="*/ 398 h 1425"/>
              <a:gd name="T34" fmla="*/ 785 w 1425"/>
              <a:gd name="T35" fmla="*/ 393 h 1425"/>
              <a:gd name="T36" fmla="*/ 785 w 1425"/>
              <a:gd name="T37" fmla="*/ 371 h 1425"/>
              <a:gd name="T38" fmla="*/ 837 w 1425"/>
              <a:gd name="T39" fmla="*/ 320 h 1425"/>
              <a:gd name="T40" fmla="*/ 394 w 1425"/>
              <a:gd name="T41" fmla="*/ 450 h 1425"/>
              <a:gd name="T42" fmla="*/ 449 w 1425"/>
              <a:gd name="T43" fmla="*/ 1031 h 1425"/>
              <a:gd name="T44" fmla="*/ 451 w 1425"/>
              <a:gd name="T45" fmla="*/ 1053 h 1425"/>
              <a:gd name="T46" fmla="*/ 1054 w 1425"/>
              <a:gd name="T47" fmla="*/ 995 h 1425"/>
              <a:gd name="T48" fmla="*/ 711 w 1425"/>
              <a:gd name="T49" fmla="*/ 1155 h 1425"/>
              <a:gd name="T50" fmla="*/ 597 w 1425"/>
              <a:gd name="T51" fmla="*/ 1140 h 1425"/>
              <a:gd name="T52" fmla="*/ 636 w 1425"/>
              <a:gd name="T53" fmla="*/ 1183 h 1425"/>
              <a:gd name="T54" fmla="*/ 635 w 1425"/>
              <a:gd name="T55" fmla="*/ 1205 h 1425"/>
              <a:gd name="T56" fmla="*/ 625 w 1425"/>
              <a:gd name="T57" fmla="*/ 1209 h 1425"/>
              <a:gd name="T58" fmla="*/ 613 w 1425"/>
              <a:gd name="T59" fmla="*/ 1204 h 1425"/>
              <a:gd name="T60" fmla="*/ 544 w 1425"/>
              <a:gd name="T61" fmla="*/ 1126 h 1425"/>
              <a:gd name="T62" fmla="*/ 544 w 1425"/>
              <a:gd name="T63" fmla="*/ 1105 h 1425"/>
              <a:gd name="T64" fmla="*/ 619 w 1425"/>
              <a:gd name="T65" fmla="*/ 1032 h 1425"/>
              <a:gd name="T66" fmla="*/ 640 w 1425"/>
              <a:gd name="T67" fmla="*/ 1032 h 1425"/>
              <a:gd name="T68" fmla="*/ 640 w 1425"/>
              <a:gd name="T69" fmla="*/ 1053 h 1425"/>
              <a:gd name="T70" fmla="*/ 588 w 1425"/>
              <a:gd name="T71" fmla="*/ 1105 h 1425"/>
              <a:gd name="T72" fmla="*/ 1031 w 1425"/>
              <a:gd name="T73" fmla="*/ 975 h 1425"/>
              <a:gd name="T74" fmla="*/ 1124 w 1425"/>
              <a:gd name="T75" fmla="*/ 673 h 1425"/>
              <a:gd name="T76" fmla="*/ 976 w 1425"/>
              <a:gd name="T77" fmla="*/ 393 h 1425"/>
              <a:gd name="T78" fmla="*/ 974 w 1425"/>
              <a:gd name="T79" fmla="*/ 372 h 1425"/>
              <a:gd name="T80" fmla="*/ 995 w 1425"/>
              <a:gd name="T81" fmla="*/ 370 h 1425"/>
              <a:gd name="T82" fmla="*/ 1154 w 1425"/>
              <a:gd name="T83" fmla="*/ 670 h 1425"/>
              <a:gd name="T84" fmla="*/ 1054 w 1425"/>
              <a:gd name="T85" fmla="*/ 995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5" h="1425">
                <a:moveTo>
                  <a:pt x="713" y="0"/>
                </a:moveTo>
                <a:cubicBezTo>
                  <a:pt x="319" y="0"/>
                  <a:pt x="0" y="319"/>
                  <a:pt x="0" y="712"/>
                </a:cubicBezTo>
                <a:cubicBezTo>
                  <a:pt x="0" y="1106"/>
                  <a:pt x="319" y="1425"/>
                  <a:pt x="713" y="1425"/>
                </a:cubicBezTo>
                <a:cubicBezTo>
                  <a:pt x="1106" y="1425"/>
                  <a:pt x="1425" y="1106"/>
                  <a:pt x="1425" y="712"/>
                </a:cubicBezTo>
                <a:cubicBezTo>
                  <a:pt x="1425" y="319"/>
                  <a:pt x="1106" y="0"/>
                  <a:pt x="713" y="0"/>
                </a:cubicBezTo>
                <a:close/>
                <a:moveTo>
                  <a:pt x="451" y="1053"/>
                </a:moveTo>
                <a:cubicBezTo>
                  <a:pt x="448" y="1056"/>
                  <a:pt x="444" y="1058"/>
                  <a:pt x="439" y="1058"/>
                </a:cubicBezTo>
                <a:cubicBezTo>
                  <a:pt x="436" y="1058"/>
                  <a:pt x="433" y="1057"/>
                  <a:pt x="430" y="1055"/>
                </a:cubicBezTo>
                <a:cubicBezTo>
                  <a:pt x="241" y="899"/>
                  <a:pt x="215" y="619"/>
                  <a:pt x="371" y="430"/>
                </a:cubicBezTo>
                <a:cubicBezTo>
                  <a:pt x="481" y="297"/>
                  <a:pt x="662" y="240"/>
                  <a:pt x="828" y="285"/>
                </a:cubicBezTo>
                <a:cubicBezTo>
                  <a:pt x="789" y="241"/>
                  <a:pt x="789" y="241"/>
                  <a:pt x="789" y="241"/>
                </a:cubicBezTo>
                <a:cubicBezTo>
                  <a:pt x="783" y="235"/>
                  <a:pt x="784" y="226"/>
                  <a:pt x="790" y="220"/>
                </a:cubicBezTo>
                <a:cubicBezTo>
                  <a:pt x="796" y="214"/>
                  <a:pt x="806" y="215"/>
                  <a:pt x="812" y="221"/>
                </a:cubicBezTo>
                <a:cubicBezTo>
                  <a:pt x="881" y="299"/>
                  <a:pt x="881" y="299"/>
                  <a:pt x="881" y="299"/>
                </a:cubicBezTo>
                <a:cubicBezTo>
                  <a:pt x="887" y="305"/>
                  <a:pt x="887" y="314"/>
                  <a:pt x="881" y="320"/>
                </a:cubicBezTo>
                <a:cubicBezTo>
                  <a:pt x="806" y="393"/>
                  <a:pt x="806" y="393"/>
                  <a:pt x="806" y="393"/>
                </a:cubicBezTo>
                <a:cubicBezTo>
                  <a:pt x="803" y="396"/>
                  <a:pt x="799" y="398"/>
                  <a:pt x="796" y="398"/>
                </a:cubicBezTo>
                <a:cubicBezTo>
                  <a:pt x="792" y="398"/>
                  <a:pt x="788" y="396"/>
                  <a:pt x="785" y="393"/>
                </a:cubicBezTo>
                <a:cubicBezTo>
                  <a:pt x="779" y="387"/>
                  <a:pt x="779" y="377"/>
                  <a:pt x="785" y="371"/>
                </a:cubicBezTo>
                <a:cubicBezTo>
                  <a:pt x="837" y="320"/>
                  <a:pt x="837" y="320"/>
                  <a:pt x="837" y="320"/>
                </a:cubicBezTo>
                <a:cubicBezTo>
                  <a:pt x="678" y="269"/>
                  <a:pt x="501" y="321"/>
                  <a:pt x="394" y="450"/>
                </a:cubicBezTo>
                <a:cubicBezTo>
                  <a:pt x="249" y="625"/>
                  <a:pt x="274" y="886"/>
                  <a:pt x="449" y="1031"/>
                </a:cubicBezTo>
                <a:cubicBezTo>
                  <a:pt x="456" y="1037"/>
                  <a:pt x="457" y="1046"/>
                  <a:pt x="451" y="1053"/>
                </a:cubicBezTo>
                <a:close/>
                <a:moveTo>
                  <a:pt x="1054" y="995"/>
                </a:moveTo>
                <a:cubicBezTo>
                  <a:pt x="969" y="1098"/>
                  <a:pt x="841" y="1155"/>
                  <a:pt x="711" y="1155"/>
                </a:cubicBezTo>
                <a:cubicBezTo>
                  <a:pt x="673" y="1155"/>
                  <a:pt x="635" y="1150"/>
                  <a:pt x="597" y="1140"/>
                </a:cubicBezTo>
                <a:cubicBezTo>
                  <a:pt x="636" y="1183"/>
                  <a:pt x="636" y="1183"/>
                  <a:pt x="636" y="1183"/>
                </a:cubicBezTo>
                <a:cubicBezTo>
                  <a:pt x="642" y="1190"/>
                  <a:pt x="641" y="1199"/>
                  <a:pt x="635" y="1205"/>
                </a:cubicBezTo>
                <a:cubicBezTo>
                  <a:pt x="632" y="1207"/>
                  <a:pt x="628" y="1209"/>
                  <a:pt x="625" y="1209"/>
                </a:cubicBezTo>
                <a:cubicBezTo>
                  <a:pt x="621" y="1209"/>
                  <a:pt x="616" y="1207"/>
                  <a:pt x="613" y="1204"/>
                </a:cubicBezTo>
                <a:cubicBezTo>
                  <a:pt x="544" y="1126"/>
                  <a:pt x="544" y="1126"/>
                  <a:pt x="544" y="1126"/>
                </a:cubicBezTo>
                <a:cubicBezTo>
                  <a:pt x="538" y="1120"/>
                  <a:pt x="538" y="1110"/>
                  <a:pt x="544" y="1105"/>
                </a:cubicBezTo>
                <a:cubicBezTo>
                  <a:pt x="619" y="1032"/>
                  <a:pt x="619" y="1032"/>
                  <a:pt x="619" y="1032"/>
                </a:cubicBezTo>
                <a:cubicBezTo>
                  <a:pt x="625" y="1026"/>
                  <a:pt x="634" y="1026"/>
                  <a:pt x="640" y="1032"/>
                </a:cubicBezTo>
                <a:cubicBezTo>
                  <a:pt x="646" y="1038"/>
                  <a:pt x="646" y="1047"/>
                  <a:pt x="640" y="1053"/>
                </a:cubicBezTo>
                <a:cubicBezTo>
                  <a:pt x="588" y="1105"/>
                  <a:pt x="588" y="1105"/>
                  <a:pt x="588" y="1105"/>
                </a:cubicBezTo>
                <a:cubicBezTo>
                  <a:pt x="747" y="1155"/>
                  <a:pt x="924" y="1104"/>
                  <a:pt x="1031" y="975"/>
                </a:cubicBezTo>
                <a:cubicBezTo>
                  <a:pt x="1101" y="890"/>
                  <a:pt x="1134" y="783"/>
                  <a:pt x="1124" y="673"/>
                </a:cubicBezTo>
                <a:cubicBezTo>
                  <a:pt x="1113" y="563"/>
                  <a:pt x="1061" y="464"/>
                  <a:pt x="976" y="393"/>
                </a:cubicBezTo>
                <a:cubicBezTo>
                  <a:pt x="969" y="388"/>
                  <a:pt x="968" y="378"/>
                  <a:pt x="974" y="372"/>
                </a:cubicBezTo>
                <a:cubicBezTo>
                  <a:pt x="979" y="365"/>
                  <a:pt x="989" y="365"/>
                  <a:pt x="995" y="370"/>
                </a:cubicBezTo>
                <a:cubicBezTo>
                  <a:pt x="1087" y="445"/>
                  <a:pt x="1143" y="552"/>
                  <a:pt x="1154" y="670"/>
                </a:cubicBezTo>
                <a:cubicBezTo>
                  <a:pt x="1165" y="788"/>
                  <a:pt x="1130" y="903"/>
                  <a:pt x="1054" y="995"/>
                </a:cubicBezTo>
                <a:close/>
              </a:path>
            </a:pathLst>
          </a:custGeom>
          <a:solidFill>
            <a:srgbClr val="289BBC"/>
          </a:solidFill>
          <a:ln>
            <a:noFill/>
          </a:ln>
        </p:spPr>
        <p:txBody>
          <a:bodyPr vert="horz" wrap="square" lIns="91440" tIns="45720" rIns="91440" bIns="45720" numCol="1" anchor="t" anchorCtr="0" compatLnSpc="1">
            <a:prstTxWarp prst="textNoShape">
              <a:avLst/>
            </a:prstTxWarp>
          </a:bodyPr>
          <a:lstStyle/>
          <a:p>
            <a:endParaRPr lang="en-IE" noProof="0"/>
          </a:p>
        </p:txBody>
      </p:sp>
      <p:sp>
        <p:nvSpPr>
          <p:cNvPr id="7" name="CuadroTexto 6">
            <a:extLst>
              <a:ext uri="{FF2B5EF4-FFF2-40B4-BE49-F238E27FC236}">
                <a16:creationId xmlns:a16="http://schemas.microsoft.com/office/drawing/2014/main" id="{13E19ED8-F4A7-C6C8-9A18-76962B01A1C6}"/>
              </a:ext>
            </a:extLst>
          </p:cNvPr>
          <p:cNvSpPr txBox="1"/>
          <p:nvPr/>
        </p:nvSpPr>
        <p:spPr>
          <a:xfrm>
            <a:off x="276283" y="3435359"/>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IE" sz="1400" b="1" noProof="0">
                <a:solidFill>
                  <a:schemeClr val="tx2"/>
                </a:solidFill>
                <a:latin typeface="Montserrat"/>
                <a:ea typeface="+mj-ea"/>
                <a:cs typeface="+mj-cs"/>
              </a:rPr>
              <a:t>I like, I wish, What if</a:t>
            </a:r>
          </a:p>
        </p:txBody>
      </p:sp>
      <p:sp>
        <p:nvSpPr>
          <p:cNvPr id="8" name="CuadroTexto 7">
            <a:extLst>
              <a:ext uri="{FF2B5EF4-FFF2-40B4-BE49-F238E27FC236}">
                <a16:creationId xmlns:a16="http://schemas.microsoft.com/office/drawing/2014/main" id="{07143E2D-BC50-9746-072C-416961CA88D9}"/>
              </a:ext>
            </a:extLst>
          </p:cNvPr>
          <p:cNvSpPr txBox="1"/>
          <p:nvPr/>
        </p:nvSpPr>
        <p:spPr>
          <a:xfrm>
            <a:off x="262259" y="3743608"/>
            <a:ext cx="6277384"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IE" sz="1100">
                <a:solidFill>
                  <a:srgbClr val="595959"/>
                </a:solidFill>
                <a:latin typeface="Montserrat"/>
              </a:rPr>
              <a:t>I like</a:t>
            </a:r>
            <a:r>
              <a:rPr lang="en-IE" sz="1100" noProof="0">
                <a:solidFill>
                  <a:srgbClr val="595959"/>
                </a:solidFill>
                <a:latin typeface="Montserrat"/>
              </a:rPr>
              <a:t>, I wish, What if is a tool for collecting, in a structured way, feedback from users. With this tool, the users </a:t>
            </a:r>
            <a:r>
              <a:rPr lang="en-IE" sz="1100" noProof="0">
                <a:solidFill>
                  <a:srgbClr val="595959"/>
                </a:solidFill>
                <a:latin typeface="Montserrat"/>
                <a:ea typeface="Calibri"/>
                <a:cs typeface="Calibri"/>
              </a:rPr>
              <a:t>are</a:t>
            </a:r>
            <a:r>
              <a:rPr lang="en-IE" sz="1100" noProof="0">
                <a:solidFill>
                  <a:srgbClr val="595959"/>
                </a:solidFill>
                <a:latin typeface="Montserrat"/>
              </a:rPr>
              <a:t> invited to provide open feedback by formulating three types of statements: "I like...", "I wish...", and "What if...". </a:t>
            </a:r>
          </a:p>
        </p:txBody>
      </p:sp>
      <p:sp>
        <p:nvSpPr>
          <p:cNvPr id="9" name="CuadroTexto 8">
            <a:extLst>
              <a:ext uri="{FF2B5EF4-FFF2-40B4-BE49-F238E27FC236}">
                <a16:creationId xmlns:a16="http://schemas.microsoft.com/office/drawing/2014/main" id="{7EA7BDCB-361E-C588-C229-9C0C4F07A73B}"/>
              </a:ext>
            </a:extLst>
          </p:cNvPr>
          <p:cNvSpPr txBox="1"/>
          <p:nvPr/>
        </p:nvSpPr>
        <p:spPr>
          <a:xfrm>
            <a:off x="261865" y="2174341"/>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IE" sz="1400" b="1" noProof="0">
                <a:solidFill>
                  <a:schemeClr val="tx2"/>
                </a:solidFill>
                <a:latin typeface="Montserrat"/>
                <a:ea typeface="+mj-ea"/>
                <a:cs typeface="+mj-cs"/>
              </a:rPr>
              <a:t>Surveys and forms</a:t>
            </a:r>
          </a:p>
        </p:txBody>
      </p:sp>
      <p:sp>
        <p:nvSpPr>
          <p:cNvPr id="10" name="CuadroTexto 9">
            <a:extLst>
              <a:ext uri="{FF2B5EF4-FFF2-40B4-BE49-F238E27FC236}">
                <a16:creationId xmlns:a16="http://schemas.microsoft.com/office/drawing/2014/main" id="{527A0110-9532-0610-179A-0328188A7A36}"/>
              </a:ext>
            </a:extLst>
          </p:cNvPr>
          <p:cNvSpPr txBox="1"/>
          <p:nvPr/>
        </p:nvSpPr>
        <p:spPr>
          <a:xfrm>
            <a:off x="276283" y="2482590"/>
            <a:ext cx="630543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IE" sz="1100" noProof="0">
                <a:solidFill>
                  <a:srgbClr val="595959"/>
                </a:solidFill>
                <a:latin typeface="Montserrat"/>
              </a:rPr>
              <a:t>Survey and </a:t>
            </a:r>
            <a:r>
              <a:rPr lang="en-IE" sz="1100">
                <a:solidFill>
                  <a:srgbClr val="595959"/>
                </a:solidFill>
                <a:latin typeface="Montserrat"/>
              </a:rPr>
              <a:t>feedback</a:t>
            </a:r>
            <a:r>
              <a:rPr lang="en-IE" sz="1100" noProof="0">
                <a:solidFill>
                  <a:srgbClr val="595959"/>
                </a:solidFill>
                <a:latin typeface="Montserrat"/>
              </a:rPr>
              <a:t> </a:t>
            </a:r>
            <a:r>
              <a:rPr lang="en-IE" sz="1100">
                <a:solidFill>
                  <a:srgbClr val="595959"/>
                </a:solidFill>
                <a:latin typeface="Montserrat"/>
              </a:rPr>
              <a:t>forms</a:t>
            </a:r>
            <a:r>
              <a:rPr lang="en-IE" sz="1100" noProof="0">
                <a:solidFill>
                  <a:srgbClr val="595959"/>
                </a:solidFill>
                <a:latin typeface="Montserrat"/>
              </a:rPr>
              <a:t> are tools that can help to gather input from stakeholders and users about their experiences and satisfaction with developed solutions. Analysing the results reviewed for those tools can help to better understand  stakeholders’ and users’ needs and enhance their engagement strategies for better outcomes. </a:t>
            </a:r>
          </a:p>
        </p:txBody>
      </p:sp>
      <p:sp>
        <p:nvSpPr>
          <p:cNvPr id="13" name="CuadroTexto 12">
            <a:extLst>
              <a:ext uri="{FF2B5EF4-FFF2-40B4-BE49-F238E27FC236}">
                <a16:creationId xmlns:a16="http://schemas.microsoft.com/office/drawing/2014/main" id="{B824DA01-7A9A-49CD-A9BE-7F4CF32A4ABA}"/>
              </a:ext>
            </a:extLst>
          </p:cNvPr>
          <p:cNvSpPr txBox="1"/>
          <p:nvPr/>
        </p:nvSpPr>
        <p:spPr>
          <a:xfrm>
            <a:off x="232287" y="7162979"/>
            <a:ext cx="6291407"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IE" sz="1400" b="1" noProof="0">
                <a:solidFill>
                  <a:schemeClr val="tx2"/>
                </a:solidFill>
                <a:latin typeface="Montserrat"/>
                <a:ea typeface="+mj-ea"/>
                <a:cs typeface="+mj-cs"/>
              </a:rPr>
              <a:t>Lessons learned individual sessions</a:t>
            </a:r>
          </a:p>
          <a:p>
            <a:r>
              <a:rPr lang="en-IE" sz="1100" noProof="0">
                <a:solidFill>
                  <a:srgbClr val="595959"/>
                </a:solidFill>
                <a:latin typeface="Montserrat"/>
              </a:rPr>
              <a:t>Facilitate individual reflection on key insights, successes, and challenges experienced in the Living Lab (LL) processes, enabling continuous improvement and knowledge sharing.</a:t>
            </a:r>
          </a:p>
          <a:p>
            <a:endParaRPr lang="en-IE" sz="1100" noProof="0">
              <a:solidFill>
                <a:srgbClr val="595959"/>
              </a:solidFill>
              <a:latin typeface="Montserrat"/>
              <a:ea typeface="+mj-ea"/>
              <a:cs typeface="+mj-cs"/>
            </a:endParaRPr>
          </a:p>
        </p:txBody>
      </p:sp>
      <p:graphicFrame>
        <p:nvGraphicFramePr>
          <p:cNvPr id="2" name="Table 1">
            <a:extLst>
              <a:ext uri="{FF2B5EF4-FFF2-40B4-BE49-F238E27FC236}">
                <a16:creationId xmlns:a16="http://schemas.microsoft.com/office/drawing/2014/main" id="{80DFE3D3-2EB9-096C-D370-F3C21B6B3E51}"/>
              </a:ext>
            </a:extLst>
          </p:cNvPr>
          <p:cNvGraphicFramePr>
            <a:graphicFrameLocks noGrp="1"/>
          </p:cNvGraphicFramePr>
          <p:nvPr>
            <p:extLst>
              <p:ext uri="{D42A27DB-BD31-4B8C-83A1-F6EECF244321}">
                <p14:modId xmlns:p14="http://schemas.microsoft.com/office/powerpoint/2010/main" val="3273165131"/>
              </p:ext>
            </p:extLst>
          </p:nvPr>
        </p:nvGraphicFramePr>
        <p:xfrm>
          <a:off x="225142" y="4609906"/>
          <a:ext cx="6366151" cy="1968100"/>
        </p:xfrm>
        <a:graphic>
          <a:graphicData uri="http://schemas.openxmlformats.org/drawingml/2006/table">
            <a:tbl>
              <a:tblPr>
                <a:tableStyleId>{5C22544A-7EE6-4342-B048-85BDC9FD1C3A}</a:tableStyleId>
              </a:tblPr>
              <a:tblGrid>
                <a:gridCol w="578741">
                  <a:extLst>
                    <a:ext uri="{9D8B030D-6E8A-4147-A177-3AD203B41FA5}">
                      <a16:colId xmlns:a16="http://schemas.microsoft.com/office/drawing/2014/main" val="844587285"/>
                    </a:ext>
                  </a:extLst>
                </a:gridCol>
                <a:gridCol w="578741">
                  <a:extLst>
                    <a:ext uri="{9D8B030D-6E8A-4147-A177-3AD203B41FA5}">
                      <a16:colId xmlns:a16="http://schemas.microsoft.com/office/drawing/2014/main" val="520816701"/>
                    </a:ext>
                  </a:extLst>
                </a:gridCol>
                <a:gridCol w="578741">
                  <a:extLst>
                    <a:ext uri="{9D8B030D-6E8A-4147-A177-3AD203B41FA5}">
                      <a16:colId xmlns:a16="http://schemas.microsoft.com/office/drawing/2014/main" val="1768215721"/>
                    </a:ext>
                  </a:extLst>
                </a:gridCol>
                <a:gridCol w="578741">
                  <a:extLst>
                    <a:ext uri="{9D8B030D-6E8A-4147-A177-3AD203B41FA5}">
                      <a16:colId xmlns:a16="http://schemas.microsoft.com/office/drawing/2014/main" val="1580364652"/>
                    </a:ext>
                  </a:extLst>
                </a:gridCol>
                <a:gridCol w="578741">
                  <a:extLst>
                    <a:ext uri="{9D8B030D-6E8A-4147-A177-3AD203B41FA5}">
                      <a16:colId xmlns:a16="http://schemas.microsoft.com/office/drawing/2014/main" val="2967399234"/>
                    </a:ext>
                  </a:extLst>
                </a:gridCol>
                <a:gridCol w="578741">
                  <a:extLst>
                    <a:ext uri="{9D8B030D-6E8A-4147-A177-3AD203B41FA5}">
                      <a16:colId xmlns:a16="http://schemas.microsoft.com/office/drawing/2014/main" val="3044949726"/>
                    </a:ext>
                  </a:extLst>
                </a:gridCol>
                <a:gridCol w="578741">
                  <a:extLst>
                    <a:ext uri="{9D8B030D-6E8A-4147-A177-3AD203B41FA5}">
                      <a16:colId xmlns:a16="http://schemas.microsoft.com/office/drawing/2014/main" val="1212166929"/>
                    </a:ext>
                  </a:extLst>
                </a:gridCol>
                <a:gridCol w="578741">
                  <a:extLst>
                    <a:ext uri="{9D8B030D-6E8A-4147-A177-3AD203B41FA5}">
                      <a16:colId xmlns:a16="http://schemas.microsoft.com/office/drawing/2014/main" val="2171433716"/>
                    </a:ext>
                  </a:extLst>
                </a:gridCol>
                <a:gridCol w="578741">
                  <a:extLst>
                    <a:ext uri="{9D8B030D-6E8A-4147-A177-3AD203B41FA5}">
                      <a16:colId xmlns:a16="http://schemas.microsoft.com/office/drawing/2014/main" val="3245980306"/>
                    </a:ext>
                  </a:extLst>
                </a:gridCol>
                <a:gridCol w="578741">
                  <a:extLst>
                    <a:ext uri="{9D8B030D-6E8A-4147-A177-3AD203B41FA5}">
                      <a16:colId xmlns:a16="http://schemas.microsoft.com/office/drawing/2014/main" val="3858438818"/>
                    </a:ext>
                  </a:extLst>
                </a:gridCol>
                <a:gridCol w="578741">
                  <a:extLst>
                    <a:ext uri="{9D8B030D-6E8A-4147-A177-3AD203B41FA5}">
                      <a16:colId xmlns:a16="http://schemas.microsoft.com/office/drawing/2014/main" val="1761799050"/>
                    </a:ext>
                  </a:extLst>
                </a:gridCol>
              </a:tblGrid>
              <a:tr h="237571">
                <a:tc rowSpan="2">
                  <a:txBody>
                    <a:bodyPr/>
                    <a:lstStyle/>
                    <a:p>
                      <a:r>
                        <a:rPr lang="en-US" sz="600" b="1" dirty="0">
                          <a:latin typeface="Montserrat"/>
                        </a:rPr>
                        <a:t>Project</a:t>
                      </a:r>
                    </a:p>
                  </a:txBody>
                  <a:tcPr>
                    <a:solidFill>
                      <a:srgbClr val="99DDEB"/>
                    </a:solidFill>
                  </a:tcPr>
                </a:tc>
                <a:tc gridSpan="3">
                  <a:txBody>
                    <a:bodyPr/>
                    <a:lstStyle/>
                    <a:p>
                      <a:r>
                        <a:rPr lang="en-US" sz="600" b="1" dirty="0">
                          <a:latin typeface="Montserrat"/>
                        </a:rPr>
                        <a:t>Aspect !</a:t>
                      </a:r>
                    </a:p>
                  </a:txBody>
                  <a:tcPr>
                    <a:solidFill>
                      <a:srgbClr val="99DDEB"/>
                    </a:solidFill>
                  </a:tcPr>
                </a:tc>
                <a:tc hMerge="1">
                  <a:txBody>
                    <a:bodyPr/>
                    <a:lstStyle/>
                    <a:p>
                      <a:endParaRPr lang="en-US"/>
                    </a:p>
                  </a:txBody>
                  <a:tcPr/>
                </a:tc>
                <a:tc hMerge="1">
                  <a:txBody>
                    <a:bodyPr/>
                    <a:lstStyle/>
                    <a:p>
                      <a:endParaRPr lang="en-US"/>
                    </a:p>
                  </a:txBody>
                  <a:tcPr/>
                </a:tc>
                <a:tc gridSpan="3">
                  <a:txBody>
                    <a:bodyPr/>
                    <a:lstStyle/>
                    <a:p>
                      <a:pPr lvl="0">
                        <a:buNone/>
                      </a:pPr>
                      <a:r>
                        <a:rPr lang="en-US" sz="600" b="1">
                          <a:latin typeface="Montserrat"/>
                        </a:rPr>
                        <a:t>Aspect 2</a:t>
                      </a:r>
                    </a:p>
                  </a:txBody>
                  <a:tcPr>
                    <a:solidFill>
                      <a:srgbClr val="99DDEB"/>
                    </a:solidFill>
                  </a:tcPr>
                </a:tc>
                <a:tc hMerge="1">
                  <a:txBody>
                    <a:bodyPr/>
                    <a:lstStyle/>
                    <a:p>
                      <a:endParaRPr lang="en-US"/>
                    </a:p>
                  </a:txBody>
                  <a:tcPr/>
                </a:tc>
                <a:tc hMerge="1">
                  <a:txBody>
                    <a:bodyPr/>
                    <a:lstStyle/>
                    <a:p>
                      <a:endParaRPr lang="en-US"/>
                    </a:p>
                  </a:txBody>
                  <a:tcPr/>
                </a:tc>
                <a:tc gridSpan="3">
                  <a:txBody>
                    <a:bodyPr/>
                    <a:lstStyle/>
                    <a:p>
                      <a:pPr lvl="0">
                        <a:buNone/>
                      </a:pPr>
                      <a:r>
                        <a:rPr lang="en-US" sz="600" b="1">
                          <a:latin typeface="Montserrat"/>
                        </a:rPr>
                        <a:t>Aspect 3</a:t>
                      </a:r>
                    </a:p>
                  </a:txBody>
                  <a:tcPr>
                    <a:solidFill>
                      <a:srgbClr val="99DDEB"/>
                    </a:solidFill>
                  </a:tcPr>
                </a:tc>
                <a:tc hMerge="1">
                  <a:txBody>
                    <a:bodyPr/>
                    <a:lstStyle/>
                    <a:p>
                      <a:endParaRPr lang="en-US"/>
                    </a:p>
                  </a:txBody>
                  <a:tcPr/>
                </a:tc>
                <a:tc hMerge="1">
                  <a:txBody>
                    <a:bodyPr/>
                    <a:lstStyle/>
                    <a:p>
                      <a:endParaRPr lang="en-US"/>
                    </a:p>
                  </a:txBody>
                  <a:tcPr/>
                </a:tc>
                <a:tc>
                  <a:txBody>
                    <a:bodyPr/>
                    <a:lstStyle/>
                    <a:p>
                      <a:pPr lvl="0">
                        <a:buNone/>
                      </a:pPr>
                      <a:r>
                        <a:rPr lang="en-US" sz="600" b="1" dirty="0">
                          <a:latin typeface="Montserrat"/>
                        </a:rPr>
                        <a:t>Notes</a:t>
                      </a:r>
                    </a:p>
                  </a:txBody>
                  <a:tcPr>
                    <a:solidFill>
                      <a:srgbClr val="99DDEB"/>
                    </a:solidFill>
                  </a:tcPr>
                </a:tc>
                <a:extLst>
                  <a:ext uri="{0D108BD9-81ED-4DB2-BD59-A6C34878D82A}">
                    <a16:rowId xmlns:a16="http://schemas.microsoft.com/office/drawing/2014/main" val="3607981305"/>
                  </a:ext>
                </a:extLst>
              </a:tr>
              <a:tr h="576843">
                <a:tc vMerge="1">
                  <a:txBody>
                    <a:bodyPr/>
                    <a:lstStyle/>
                    <a:p>
                      <a:endParaRPr lang="en-US"/>
                    </a:p>
                  </a:txBody>
                  <a:tcPr/>
                </a:tc>
                <a:tc>
                  <a:txBody>
                    <a:bodyPr/>
                    <a:lstStyle/>
                    <a:p>
                      <a:r>
                        <a:rPr lang="en-US" sz="600" dirty="0">
                          <a:latin typeface="Montserrat"/>
                        </a:rPr>
                        <a:t>Score 0-5</a:t>
                      </a:r>
                    </a:p>
                  </a:txBody>
                  <a:tcPr>
                    <a:solidFill>
                      <a:srgbClr val="3EC8D9">
                        <a:alpha val="40000"/>
                      </a:srgbClr>
                    </a:solidFill>
                  </a:tcPr>
                </a:tc>
                <a:tc>
                  <a:txBody>
                    <a:bodyPr/>
                    <a:lstStyle/>
                    <a:p>
                      <a:r>
                        <a:rPr lang="en-US" sz="600">
                          <a:latin typeface="Montserrat"/>
                        </a:rPr>
                        <a:t>What is done well</a:t>
                      </a:r>
                    </a:p>
                  </a:txBody>
                  <a:tcPr>
                    <a:solidFill>
                      <a:srgbClr val="3EC8D9">
                        <a:alpha val="40000"/>
                      </a:srgbClr>
                    </a:solidFill>
                  </a:tcPr>
                </a:tc>
                <a:tc>
                  <a:txBody>
                    <a:bodyPr/>
                    <a:lstStyle/>
                    <a:p>
                      <a:r>
                        <a:rPr lang="en-US" sz="600">
                          <a:latin typeface="Montserrat"/>
                        </a:rPr>
                        <a:t>What should be improved (and how)</a:t>
                      </a:r>
                    </a:p>
                  </a:txBody>
                  <a:tcPr>
                    <a:solidFill>
                      <a:srgbClr val="3EC8D9">
                        <a:alpha val="40000"/>
                      </a:srgbClr>
                    </a:solidFill>
                  </a:tcPr>
                </a:tc>
                <a:tc>
                  <a:txBody>
                    <a:bodyPr/>
                    <a:lstStyle/>
                    <a:p>
                      <a:pPr lvl="0">
                        <a:buNone/>
                      </a:pPr>
                      <a:r>
                        <a:rPr lang="en-US" sz="600" b="0" i="0" u="none" strike="noStrike" noProof="0">
                          <a:solidFill>
                            <a:srgbClr val="000000"/>
                          </a:solidFill>
                          <a:latin typeface="Montserrat"/>
                        </a:rPr>
                        <a:t>Score 0-5</a:t>
                      </a:r>
                      <a:endParaRPr lang="en-US" sz="600">
                        <a:latin typeface="Montserrat"/>
                      </a:endParaRPr>
                    </a:p>
                  </a:txBody>
                  <a:tcPr>
                    <a:solidFill>
                      <a:srgbClr val="3EC8D9">
                        <a:alpha val="40000"/>
                      </a:srgbClr>
                    </a:solidFill>
                  </a:tcPr>
                </a:tc>
                <a:tc>
                  <a:txBody>
                    <a:bodyPr/>
                    <a:lstStyle/>
                    <a:p>
                      <a:pPr lvl="0">
                        <a:buNone/>
                      </a:pPr>
                      <a:r>
                        <a:rPr lang="en-US" sz="600" b="0" i="0" u="none" strike="noStrike" noProof="0">
                          <a:solidFill>
                            <a:srgbClr val="000000"/>
                          </a:solidFill>
                          <a:latin typeface="Montserrat"/>
                        </a:rPr>
                        <a:t>What is done well</a:t>
                      </a:r>
                      <a:endParaRPr lang="en-US" sz="600">
                        <a:latin typeface="Montserrat"/>
                      </a:endParaRPr>
                    </a:p>
                  </a:txBody>
                  <a:tcPr>
                    <a:solidFill>
                      <a:srgbClr val="3EC8D9">
                        <a:alpha val="40000"/>
                      </a:srgbClr>
                    </a:solidFill>
                  </a:tcPr>
                </a:tc>
                <a:tc>
                  <a:txBody>
                    <a:bodyPr/>
                    <a:lstStyle/>
                    <a:p>
                      <a:pPr lvl="0" algn="l">
                        <a:lnSpc>
                          <a:spcPct val="100000"/>
                        </a:lnSpc>
                        <a:spcBef>
                          <a:spcPts val="0"/>
                        </a:spcBef>
                        <a:spcAft>
                          <a:spcPts val="0"/>
                        </a:spcAft>
                        <a:buNone/>
                      </a:pPr>
                      <a:r>
                        <a:rPr lang="en-US" sz="600" b="0" i="0" u="none" strike="noStrike" noProof="0">
                          <a:solidFill>
                            <a:srgbClr val="000000"/>
                          </a:solidFill>
                          <a:latin typeface="Montserrat"/>
                        </a:rPr>
                        <a:t>What should be improved (and how)</a:t>
                      </a:r>
                    </a:p>
                  </a:txBody>
                  <a:tcPr>
                    <a:solidFill>
                      <a:srgbClr val="3EC8D9">
                        <a:alpha val="40000"/>
                      </a:srgbClr>
                    </a:solidFill>
                  </a:tcPr>
                </a:tc>
                <a:tc>
                  <a:txBody>
                    <a:bodyPr/>
                    <a:lstStyle/>
                    <a:p>
                      <a:pPr lvl="0">
                        <a:buNone/>
                      </a:pPr>
                      <a:r>
                        <a:rPr lang="en-US" sz="600" b="0" i="0" u="none" strike="noStrike" noProof="0">
                          <a:solidFill>
                            <a:srgbClr val="000000"/>
                          </a:solidFill>
                          <a:latin typeface="Montserrat"/>
                        </a:rPr>
                        <a:t>Score 0-5</a:t>
                      </a:r>
                      <a:endParaRPr lang="en-US" sz="600">
                        <a:latin typeface="Montserrat"/>
                      </a:endParaRPr>
                    </a:p>
                  </a:txBody>
                  <a:tcPr>
                    <a:solidFill>
                      <a:srgbClr val="3EC8D9">
                        <a:alpha val="40000"/>
                      </a:srgbClr>
                    </a:solidFill>
                  </a:tcPr>
                </a:tc>
                <a:tc>
                  <a:txBody>
                    <a:bodyPr/>
                    <a:lstStyle/>
                    <a:p>
                      <a:pPr lvl="0">
                        <a:buNone/>
                      </a:pPr>
                      <a:r>
                        <a:rPr lang="en-US" sz="600" b="0" i="0" u="none" strike="noStrike" noProof="0">
                          <a:solidFill>
                            <a:srgbClr val="000000"/>
                          </a:solidFill>
                          <a:latin typeface="Montserrat"/>
                        </a:rPr>
                        <a:t>What is done well</a:t>
                      </a:r>
                      <a:endParaRPr lang="en-US" sz="600">
                        <a:latin typeface="Montserrat"/>
                      </a:endParaRPr>
                    </a:p>
                  </a:txBody>
                  <a:tcPr>
                    <a:solidFill>
                      <a:srgbClr val="3EC8D9">
                        <a:alpha val="40000"/>
                      </a:srgbClr>
                    </a:solidFill>
                  </a:tcPr>
                </a:tc>
                <a:tc>
                  <a:txBody>
                    <a:bodyPr/>
                    <a:lstStyle/>
                    <a:p>
                      <a:pPr lvl="0" algn="l">
                        <a:lnSpc>
                          <a:spcPct val="100000"/>
                        </a:lnSpc>
                        <a:spcBef>
                          <a:spcPts val="0"/>
                        </a:spcBef>
                        <a:spcAft>
                          <a:spcPts val="0"/>
                        </a:spcAft>
                        <a:buNone/>
                      </a:pPr>
                      <a:r>
                        <a:rPr lang="en-US" sz="600" b="0" i="0" u="none" strike="noStrike" noProof="0">
                          <a:solidFill>
                            <a:srgbClr val="000000"/>
                          </a:solidFill>
                          <a:latin typeface="Montserrat"/>
                        </a:rPr>
                        <a:t>What should be improved (and how)</a:t>
                      </a:r>
                    </a:p>
                  </a:txBody>
                  <a:tcPr>
                    <a:solidFill>
                      <a:srgbClr val="3EC8D9">
                        <a:alpha val="40000"/>
                      </a:srgbClr>
                    </a:solidFill>
                  </a:tcPr>
                </a:tc>
                <a:tc>
                  <a:txBody>
                    <a:bodyPr/>
                    <a:lstStyle/>
                    <a:p>
                      <a:pPr lvl="0">
                        <a:buNone/>
                      </a:pPr>
                      <a:endParaRPr lang="en-US" sz="600">
                        <a:latin typeface="Montserrat"/>
                      </a:endParaRPr>
                    </a:p>
                  </a:txBody>
                  <a:tcPr>
                    <a:solidFill>
                      <a:srgbClr val="3EC8D9">
                        <a:alpha val="40000"/>
                      </a:srgbClr>
                    </a:solidFill>
                  </a:tcPr>
                </a:tc>
                <a:extLst>
                  <a:ext uri="{0D108BD9-81ED-4DB2-BD59-A6C34878D82A}">
                    <a16:rowId xmlns:a16="http://schemas.microsoft.com/office/drawing/2014/main" val="2364749991"/>
                  </a:ext>
                </a:extLst>
              </a:tr>
              <a:tr h="576843">
                <a:tc>
                  <a:txBody>
                    <a:bodyPr/>
                    <a:lstStyle/>
                    <a:p>
                      <a:r>
                        <a:rPr lang="en-US" sz="600" b="1" i="1" dirty="0">
                          <a:latin typeface="Montserrat"/>
                        </a:rPr>
                        <a:t>Project A</a:t>
                      </a:r>
                    </a:p>
                  </a:txBody>
                  <a:tcPr>
                    <a:solidFill>
                      <a:srgbClr val="99DDEB"/>
                    </a:solidFill>
                  </a:tcPr>
                </a:tc>
                <a:tc>
                  <a:txBody>
                    <a:bodyPr/>
                    <a:lstStyle/>
                    <a:p>
                      <a:endParaRPr lang="en-US" sz="600">
                        <a:latin typeface="Montserrat"/>
                      </a:endParaRPr>
                    </a:p>
                  </a:txBody>
                  <a:tcPr>
                    <a:solidFill>
                      <a:srgbClr val="3EC8D9">
                        <a:alpha val="24000"/>
                      </a:srgbClr>
                    </a:solidFill>
                  </a:tcPr>
                </a:tc>
                <a:tc>
                  <a:txBody>
                    <a:bodyPr/>
                    <a:lstStyle/>
                    <a:p>
                      <a:endParaRPr lang="en-US" sz="600" dirty="0">
                        <a:latin typeface="Montserrat"/>
                      </a:endParaRPr>
                    </a:p>
                  </a:txBody>
                  <a:tcPr>
                    <a:solidFill>
                      <a:srgbClr val="3EC8D9">
                        <a:alpha val="24000"/>
                      </a:srgbClr>
                    </a:solidFill>
                  </a:tcPr>
                </a:tc>
                <a:tc>
                  <a:txBody>
                    <a:bodyPr/>
                    <a:lstStyle/>
                    <a:p>
                      <a:endParaRPr lang="en-US" sz="600">
                        <a:latin typeface="Montserrat"/>
                      </a:endParaRPr>
                    </a:p>
                  </a:txBody>
                  <a:tcPr>
                    <a:solidFill>
                      <a:srgbClr val="3EC8D9">
                        <a:alpha val="24000"/>
                      </a:srgbClr>
                    </a:solidFill>
                  </a:tcPr>
                </a:tc>
                <a:tc>
                  <a:txBody>
                    <a:bodyPr/>
                    <a:lstStyle/>
                    <a:p>
                      <a:endParaRPr lang="en-US" sz="600">
                        <a:latin typeface="Montserrat"/>
                      </a:endParaRPr>
                    </a:p>
                  </a:txBody>
                  <a:tcPr>
                    <a:solidFill>
                      <a:srgbClr val="3EC8D9">
                        <a:alpha val="24000"/>
                      </a:srgbClr>
                    </a:solidFill>
                  </a:tcPr>
                </a:tc>
                <a:tc>
                  <a:txBody>
                    <a:bodyPr/>
                    <a:lstStyle/>
                    <a:p>
                      <a:endParaRPr lang="en-US" sz="600">
                        <a:latin typeface="Montserrat"/>
                      </a:endParaRPr>
                    </a:p>
                  </a:txBody>
                  <a:tcPr>
                    <a:solidFill>
                      <a:srgbClr val="3EC8D9">
                        <a:alpha val="24000"/>
                      </a:srgbClr>
                    </a:solidFill>
                  </a:tcPr>
                </a:tc>
                <a:tc>
                  <a:txBody>
                    <a:bodyPr/>
                    <a:lstStyle/>
                    <a:p>
                      <a:endParaRPr lang="en-US" sz="600">
                        <a:latin typeface="Montserrat"/>
                      </a:endParaRPr>
                    </a:p>
                  </a:txBody>
                  <a:tcPr>
                    <a:solidFill>
                      <a:srgbClr val="3EC8D9">
                        <a:alpha val="24000"/>
                      </a:srgbClr>
                    </a:solidFill>
                  </a:tcPr>
                </a:tc>
                <a:tc>
                  <a:txBody>
                    <a:bodyPr/>
                    <a:lstStyle/>
                    <a:p>
                      <a:endParaRPr lang="en-US" sz="600">
                        <a:latin typeface="Montserrat"/>
                      </a:endParaRPr>
                    </a:p>
                  </a:txBody>
                  <a:tcPr>
                    <a:solidFill>
                      <a:srgbClr val="3EC8D9">
                        <a:alpha val="24000"/>
                      </a:srgbClr>
                    </a:solidFill>
                  </a:tcPr>
                </a:tc>
                <a:tc>
                  <a:txBody>
                    <a:bodyPr/>
                    <a:lstStyle/>
                    <a:p>
                      <a:endParaRPr lang="en-US" sz="600">
                        <a:latin typeface="Montserrat"/>
                      </a:endParaRPr>
                    </a:p>
                  </a:txBody>
                  <a:tcPr>
                    <a:solidFill>
                      <a:srgbClr val="3EC8D9">
                        <a:alpha val="24000"/>
                      </a:srgbClr>
                    </a:solidFill>
                  </a:tcPr>
                </a:tc>
                <a:tc>
                  <a:txBody>
                    <a:bodyPr/>
                    <a:lstStyle/>
                    <a:p>
                      <a:endParaRPr lang="en-US" sz="700">
                        <a:latin typeface="Montserrat"/>
                      </a:endParaRPr>
                    </a:p>
                  </a:txBody>
                  <a:tcPr>
                    <a:solidFill>
                      <a:srgbClr val="3EC8D9">
                        <a:alpha val="24000"/>
                      </a:srgbClr>
                    </a:solidFill>
                  </a:tcPr>
                </a:tc>
                <a:tc>
                  <a:txBody>
                    <a:bodyPr/>
                    <a:lstStyle/>
                    <a:p>
                      <a:pPr lvl="0">
                        <a:buNone/>
                      </a:pPr>
                      <a:endParaRPr lang="en-US" sz="700">
                        <a:latin typeface="Montserrat"/>
                      </a:endParaRPr>
                    </a:p>
                  </a:txBody>
                  <a:tcPr>
                    <a:solidFill>
                      <a:srgbClr val="3EC8D9">
                        <a:alpha val="24000"/>
                      </a:srgbClr>
                    </a:solidFill>
                  </a:tcPr>
                </a:tc>
                <a:extLst>
                  <a:ext uri="{0D108BD9-81ED-4DB2-BD59-A6C34878D82A}">
                    <a16:rowId xmlns:a16="http://schemas.microsoft.com/office/drawing/2014/main" val="3225627717"/>
                  </a:ext>
                </a:extLst>
              </a:tr>
              <a:tr h="576843">
                <a:tc>
                  <a:txBody>
                    <a:bodyPr/>
                    <a:lstStyle/>
                    <a:p>
                      <a:pPr lvl="0">
                        <a:buNone/>
                      </a:pPr>
                      <a:r>
                        <a:rPr lang="en-US" sz="600" b="1" i="1" dirty="0">
                          <a:latin typeface="Montserrat"/>
                        </a:rPr>
                        <a:t>Project B</a:t>
                      </a:r>
                    </a:p>
                  </a:txBody>
                  <a:tcPr>
                    <a:solidFill>
                      <a:srgbClr val="99DDEB"/>
                    </a:solidFill>
                  </a:tcPr>
                </a:tc>
                <a:tc>
                  <a:txBody>
                    <a:bodyPr/>
                    <a:lstStyle/>
                    <a:p>
                      <a:pPr lvl="0">
                        <a:buNone/>
                      </a:pPr>
                      <a:endParaRPr lang="en-US" sz="600">
                        <a:latin typeface="Montserrat"/>
                      </a:endParaRPr>
                    </a:p>
                  </a:txBody>
                  <a:tcPr>
                    <a:solidFill>
                      <a:srgbClr val="3EC8D9">
                        <a:alpha val="24000"/>
                      </a:srgbClr>
                    </a:solidFill>
                  </a:tcPr>
                </a:tc>
                <a:tc>
                  <a:txBody>
                    <a:bodyPr/>
                    <a:lstStyle/>
                    <a:p>
                      <a:pPr lvl="0">
                        <a:buNone/>
                      </a:pPr>
                      <a:endParaRPr lang="en-US" sz="600">
                        <a:latin typeface="Montserrat"/>
                      </a:endParaRPr>
                    </a:p>
                  </a:txBody>
                  <a:tcPr>
                    <a:solidFill>
                      <a:srgbClr val="3EC8D9">
                        <a:alpha val="24000"/>
                      </a:srgbClr>
                    </a:solidFill>
                  </a:tcPr>
                </a:tc>
                <a:tc>
                  <a:txBody>
                    <a:bodyPr/>
                    <a:lstStyle/>
                    <a:p>
                      <a:pPr lvl="0">
                        <a:buNone/>
                      </a:pPr>
                      <a:endParaRPr lang="en-US" sz="600">
                        <a:latin typeface="Montserrat"/>
                      </a:endParaRPr>
                    </a:p>
                  </a:txBody>
                  <a:tcPr>
                    <a:solidFill>
                      <a:srgbClr val="3EC8D9">
                        <a:alpha val="24000"/>
                      </a:srgbClr>
                    </a:solidFill>
                  </a:tcPr>
                </a:tc>
                <a:tc>
                  <a:txBody>
                    <a:bodyPr/>
                    <a:lstStyle/>
                    <a:p>
                      <a:pPr lvl="0">
                        <a:buNone/>
                      </a:pPr>
                      <a:endParaRPr lang="en-US" sz="600">
                        <a:latin typeface="Montserrat"/>
                      </a:endParaRPr>
                    </a:p>
                  </a:txBody>
                  <a:tcPr>
                    <a:solidFill>
                      <a:srgbClr val="3EC8D9">
                        <a:alpha val="24000"/>
                      </a:srgbClr>
                    </a:solidFill>
                  </a:tcPr>
                </a:tc>
                <a:tc>
                  <a:txBody>
                    <a:bodyPr/>
                    <a:lstStyle/>
                    <a:p>
                      <a:pPr lvl="0">
                        <a:buNone/>
                      </a:pPr>
                      <a:endParaRPr lang="en-US" sz="600">
                        <a:latin typeface="Montserrat"/>
                      </a:endParaRPr>
                    </a:p>
                  </a:txBody>
                  <a:tcPr>
                    <a:solidFill>
                      <a:srgbClr val="3EC8D9">
                        <a:alpha val="24000"/>
                      </a:srgbClr>
                    </a:solidFill>
                  </a:tcPr>
                </a:tc>
                <a:tc>
                  <a:txBody>
                    <a:bodyPr/>
                    <a:lstStyle/>
                    <a:p>
                      <a:pPr lvl="0">
                        <a:buNone/>
                      </a:pPr>
                      <a:endParaRPr lang="en-US" sz="600">
                        <a:latin typeface="Montserrat"/>
                      </a:endParaRPr>
                    </a:p>
                  </a:txBody>
                  <a:tcPr>
                    <a:solidFill>
                      <a:srgbClr val="3EC8D9">
                        <a:alpha val="24000"/>
                      </a:srgbClr>
                    </a:solidFill>
                  </a:tcPr>
                </a:tc>
                <a:tc>
                  <a:txBody>
                    <a:bodyPr/>
                    <a:lstStyle/>
                    <a:p>
                      <a:pPr lvl="0">
                        <a:buNone/>
                      </a:pPr>
                      <a:endParaRPr lang="en-US" sz="600">
                        <a:latin typeface="Montserrat"/>
                      </a:endParaRPr>
                    </a:p>
                  </a:txBody>
                  <a:tcPr>
                    <a:solidFill>
                      <a:srgbClr val="3EC8D9">
                        <a:alpha val="24000"/>
                      </a:srgbClr>
                    </a:solidFill>
                  </a:tcPr>
                </a:tc>
                <a:tc>
                  <a:txBody>
                    <a:bodyPr/>
                    <a:lstStyle/>
                    <a:p>
                      <a:pPr lvl="0">
                        <a:buNone/>
                      </a:pPr>
                      <a:endParaRPr lang="en-US" sz="600">
                        <a:latin typeface="Montserrat"/>
                      </a:endParaRPr>
                    </a:p>
                  </a:txBody>
                  <a:tcPr>
                    <a:solidFill>
                      <a:srgbClr val="3EC8D9">
                        <a:alpha val="24000"/>
                      </a:srgbClr>
                    </a:solidFill>
                  </a:tcPr>
                </a:tc>
                <a:tc>
                  <a:txBody>
                    <a:bodyPr/>
                    <a:lstStyle/>
                    <a:p>
                      <a:pPr lvl="0">
                        <a:buNone/>
                      </a:pPr>
                      <a:endParaRPr lang="en-US" sz="700">
                        <a:latin typeface="Montserrat"/>
                      </a:endParaRPr>
                    </a:p>
                  </a:txBody>
                  <a:tcPr>
                    <a:solidFill>
                      <a:srgbClr val="3EC8D9">
                        <a:alpha val="24000"/>
                      </a:srgbClr>
                    </a:solidFill>
                  </a:tcPr>
                </a:tc>
                <a:tc>
                  <a:txBody>
                    <a:bodyPr/>
                    <a:lstStyle/>
                    <a:p>
                      <a:pPr lvl="0">
                        <a:buNone/>
                      </a:pPr>
                      <a:endParaRPr lang="en-US" sz="700" dirty="0">
                        <a:latin typeface="Montserrat"/>
                      </a:endParaRPr>
                    </a:p>
                  </a:txBody>
                  <a:tcPr>
                    <a:solidFill>
                      <a:srgbClr val="3EC8D9">
                        <a:alpha val="24000"/>
                      </a:srgbClr>
                    </a:solidFill>
                  </a:tcPr>
                </a:tc>
                <a:extLst>
                  <a:ext uri="{0D108BD9-81ED-4DB2-BD59-A6C34878D82A}">
                    <a16:rowId xmlns:a16="http://schemas.microsoft.com/office/drawing/2014/main" val="3141244862"/>
                  </a:ext>
                </a:extLst>
              </a:tr>
            </a:tbl>
          </a:graphicData>
        </a:graphic>
      </p:graphicFrame>
    </p:spTree>
    <p:extLst>
      <p:ext uri="{BB962C8B-B14F-4D97-AF65-F5344CB8AC3E}">
        <p14:creationId xmlns:p14="http://schemas.microsoft.com/office/powerpoint/2010/main" val="18248748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1DCD5-3624-E58F-3719-D32647E697FD}"/>
            </a:ext>
          </a:extLst>
        </p:cNvPr>
        <p:cNvGrpSpPr/>
        <p:nvPr/>
      </p:nvGrpSpPr>
      <p:grpSpPr>
        <a:xfrm>
          <a:off x="0" y="0"/>
          <a:ext cx="0" cy="0"/>
          <a:chOff x="0" y="0"/>
          <a:chExt cx="0" cy="0"/>
        </a:xfrm>
      </p:grpSpPr>
      <p:sp>
        <p:nvSpPr>
          <p:cNvPr id="20" name="Flecha: cheurón 19">
            <a:extLst>
              <a:ext uri="{FF2B5EF4-FFF2-40B4-BE49-F238E27FC236}">
                <a16:creationId xmlns:a16="http://schemas.microsoft.com/office/drawing/2014/main" id="{D01AF4D1-74FA-411F-E6C7-2B9D4EB7B4DA}"/>
              </a:ext>
            </a:extLst>
          </p:cNvPr>
          <p:cNvSpPr/>
          <p:nvPr/>
        </p:nvSpPr>
        <p:spPr>
          <a:xfrm>
            <a:off x="657656" y="943022"/>
            <a:ext cx="6008041" cy="200463"/>
          </a:xfrm>
          <a:prstGeom prst="chevron">
            <a:avLst/>
          </a:prstGeom>
          <a:solidFill>
            <a:srgbClr val="99DD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E" sz="900" b="1" noProof="0">
                <a:solidFill>
                  <a:srgbClr val="19616F"/>
                </a:solidFill>
                <a:latin typeface="Montserrat"/>
              </a:rPr>
              <a:t>Learning lessons</a:t>
            </a:r>
          </a:p>
        </p:txBody>
      </p:sp>
      <p:sp>
        <p:nvSpPr>
          <p:cNvPr id="28" name="CuadroTexto 27">
            <a:extLst>
              <a:ext uri="{FF2B5EF4-FFF2-40B4-BE49-F238E27FC236}">
                <a16:creationId xmlns:a16="http://schemas.microsoft.com/office/drawing/2014/main" id="{5B6B1651-70E9-3F05-01D8-1492CD3D2EA7}"/>
              </a:ext>
            </a:extLst>
          </p:cNvPr>
          <p:cNvSpPr txBox="1"/>
          <p:nvPr/>
        </p:nvSpPr>
        <p:spPr>
          <a:xfrm>
            <a:off x="276283" y="198745"/>
            <a:ext cx="640360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IE" sz="1400" b="1" noProof="0">
                <a:solidFill>
                  <a:srgbClr val="17406D"/>
                </a:solidFill>
                <a:latin typeface="Montserrat"/>
              </a:rPr>
              <a:t>POP. PHASE 4: TEST &amp; EVALUATE</a:t>
            </a:r>
          </a:p>
          <a:p>
            <a:endParaRPr lang="en-IE" sz="1400" b="1" noProof="0">
              <a:solidFill>
                <a:srgbClr val="17406D"/>
              </a:solidFill>
              <a:latin typeface="Montserrat"/>
            </a:endParaRPr>
          </a:p>
        </p:txBody>
      </p:sp>
      <p:sp>
        <p:nvSpPr>
          <p:cNvPr id="5" name="Freeform 1285">
            <a:extLst>
              <a:ext uri="{FF2B5EF4-FFF2-40B4-BE49-F238E27FC236}">
                <a16:creationId xmlns:a16="http://schemas.microsoft.com/office/drawing/2014/main" id="{984B6C36-0A09-8EDE-C30C-DE42F9E3FD58}"/>
              </a:ext>
            </a:extLst>
          </p:cNvPr>
          <p:cNvSpPr>
            <a:spLocks noChangeAspect="1" noEditPoints="1"/>
          </p:cNvSpPr>
          <p:nvPr/>
        </p:nvSpPr>
        <p:spPr bwMode="auto">
          <a:xfrm>
            <a:off x="274561" y="729368"/>
            <a:ext cx="601273" cy="582370"/>
          </a:xfrm>
          <a:custGeom>
            <a:avLst/>
            <a:gdLst>
              <a:gd name="T0" fmla="*/ 713 w 1425"/>
              <a:gd name="T1" fmla="*/ 0 h 1425"/>
              <a:gd name="T2" fmla="*/ 0 w 1425"/>
              <a:gd name="T3" fmla="*/ 712 h 1425"/>
              <a:gd name="T4" fmla="*/ 713 w 1425"/>
              <a:gd name="T5" fmla="*/ 1425 h 1425"/>
              <a:gd name="T6" fmla="*/ 1425 w 1425"/>
              <a:gd name="T7" fmla="*/ 712 h 1425"/>
              <a:gd name="T8" fmla="*/ 713 w 1425"/>
              <a:gd name="T9" fmla="*/ 0 h 1425"/>
              <a:gd name="T10" fmla="*/ 451 w 1425"/>
              <a:gd name="T11" fmla="*/ 1053 h 1425"/>
              <a:gd name="T12" fmla="*/ 439 w 1425"/>
              <a:gd name="T13" fmla="*/ 1058 h 1425"/>
              <a:gd name="T14" fmla="*/ 430 w 1425"/>
              <a:gd name="T15" fmla="*/ 1055 h 1425"/>
              <a:gd name="T16" fmla="*/ 371 w 1425"/>
              <a:gd name="T17" fmla="*/ 430 h 1425"/>
              <a:gd name="T18" fmla="*/ 828 w 1425"/>
              <a:gd name="T19" fmla="*/ 285 h 1425"/>
              <a:gd name="T20" fmla="*/ 789 w 1425"/>
              <a:gd name="T21" fmla="*/ 241 h 1425"/>
              <a:gd name="T22" fmla="*/ 790 w 1425"/>
              <a:gd name="T23" fmla="*/ 220 h 1425"/>
              <a:gd name="T24" fmla="*/ 812 w 1425"/>
              <a:gd name="T25" fmla="*/ 221 h 1425"/>
              <a:gd name="T26" fmla="*/ 881 w 1425"/>
              <a:gd name="T27" fmla="*/ 299 h 1425"/>
              <a:gd name="T28" fmla="*/ 881 w 1425"/>
              <a:gd name="T29" fmla="*/ 320 h 1425"/>
              <a:gd name="T30" fmla="*/ 806 w 1425"/>
              <a:gd name="T31" fmla="*/ 393 h 1425"/>
              <a:gd name="T32" fmla="*/ 796 w 1425"/>
              <a:gd name="T33" fmla="*/ 398 h 1425"/>
              <a:gd name="T34" fmla="*/ 785 w 1425"/>
              <a:gd name="T35" fmla="*/ 393 h 1425"/>
              <a:gd name="T36" fmla="*/ 785 w 1425"/>
              <a:gd name="T37" fmla="*/ 371 h 1425"/>
              <a:gd name="T38" fmla="*/ 837 w 1425"/>
              <a:gd name="T39" fmla="*/ 320 h 1425"/>
              <a:gd name="T40" fmla="*/ 394 w 1425"/>
              <a:gd name="T41" fmla="*/ 450 h 1425"/>
              <a:gd name="T42" fmla="*/ 449 w 1425"/>
              <a:gd name="T43" fmla="*/ 1031 h 1425"/>
              <a:gd name="T44" fmla="*/ 451 w 1425"/>
              <a:gd name="T45" fmla="*/ 1053 h 1425"/>
              <a:gd name="T46" fmla="*/ 1054 w 1425"/>
              <a:gd name="T47" fmla="*/ 995 h 1425"/>
              <a:gd name="T48" fmla="*/ 711 w 1425"/>
              <a:gd name="T49" fmla="*/ 1155 h 1425"/>
              <a:gd name="T50" fmla="*/ 597 w 1425"/>
              <a:gd name="T51" fmla="*/ 1140 h 1425"/>
              <a:gd name="T52" fmla="*/ 636 w 1425"/>
              <a:gd name="T53" fmla="*/ 1183 h 1425"/>
              <a:gd name="T54" fmla="*/ 635 w 1425"/>
              <a:gd name="T55" fmla="*/ 1205 h 1425"/>
              <a:gd name="T56" fmla="*/ 625 w 1425"/>
              <a:gd name="T57" fmla="*/ 1209 h 1425"/>
              <a:gd name="T58" fmla="*/ 613 w 1425"/>
              <a:gd name="T59" fmla="*/ 1204 h 1425"/>
              <a:gd name="T60" fmla="*/ 544 w 1425"/>
              <a:gd name="T61" fmla="*/ 1126 h 1425"/>
              <a:gd name="T62" fmla="*/ 544 w 1425"/>
              <a:gd name="T63" fmla="*/ 1105 h 1425"/>
              <a:gd name="T64" fmla="*/ 619 w 1425"/>
              <a:gd name="T65" fmla="*/ 1032 h 1425"/>
              <a:gd name="T66" fmla="*/ 640 w 1425"/>
              <a:gd name="T67" fmla="*/ 1032 h 1425"/>
              <a:gd name="T68" fmla="*/ 640 w 1425"/>
              <a:gd name="T69" fmla="*/ 1053 h 1425"/>
              <a:gd name="T70" fmla="*/ 588 w 1425"/>
              <a:gd name="T71" fmla="*/ 1105 h 1425"/>
              <a:gd name="T72" fmla="*/ 1031 w 1425"/>
              <a:gd name="T73" fmla="*/ 975 h 1425"/>
              <a:gd name="T74" fmla="*/ 1124 w 1425"/>
              <a:gd name="T75" fmla="*/ 673 h 1425"/>
              <a:gd name="T76" fmla="*/ 976 w 1425"/>
              <a:gd name="T77" fmla="*/ 393 h 1425"/>
              <a:gd name="T78" fmla="*/ 974 w 1425"/>
              <a:gd name="T79" fmla="*/ 372 h 1425"/>
              <a:gd name="T80" fmla="*/ 995 w 1425"/>
              <a:gd name="T81" fmla="*/ 370 h 1425"/>
              <a:gd name="T82" fmla="*/ 1154 w 1425"/>
              <a:gd name="T83" fmla="*/ 670 h 1425"/>
              <a:gd name="T84" fmla="*/ 1054 w 1425"/>
              <a:gd name="T85" fmla="*/ 995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5" h="1425">
                <a:moveTo>
                  <a:pt x="713" y="0"/>
                </a:moveTo>
                <a:cubicBezTo>
                  <a:pt x="319" y="0"/>
                  <a:pt x="0" y="319"/>
                  <a:pt x="0" y="712"/>
                </a:cubicBezTo>
                <a:cubicBezTo>
                  <a:pt x="0" y="1106"/>
                  <a:pt x="319" y="1425"/>
                  <a:pt x="713" y="1425"/>
                </a:cubicBezTo>
                <a:cubicBezTo>
                  <a:pt x="1106" y="1425"/>
                  <a:pt x="1425" y="1106"/>
                  <a:pt x="1425" y="712"/>
                </a:cubicBezTo>
                <a:cubicBezTo>
                  <a:pt x="1425" y="319"/>
                  <a:pt x="1106" y="0"/>
                  <a:pt x="713" y="0"/>
                </a:cubicBezTo>
                <a:close/>
                <a:moveTo>
                  <a:pt x="451" y="1053"/>
                </a:moveTo>
                <a:cubicBezTo>
                  <a:pt x="448" y="1056"/>
                  <a:pt x="444" y="1058"/>
                  <a:pt x="439" y="1058"/>
                </a:cubicBezTo>
                <a:cubicBezTo>
                  <a:pt x="436" y="1058"/>
                  <a:pt x="433" y="1057"/>
                  <a:pt x="430" y="1055"/>
                </a:cubicBezTo>
                <a:cubicBezTo>
                  <a:pt x="241" y="899"/>
                  <a:pt x="215" y="619"/>
                  <a:pt x="371" y="430"/>
                </a:cubicBezTo>
                <a:cubicBezTo>
                  <a:pt x="481" y="297"/>
                  <a:pt x="662" y="240"/>
                  <a:pt x="828" y="285"/>
                </a:cubicBezTo>
                <a:cubicBezTo>
                  <a:pt x="789" y="241"/>
                  <a:pt x="789" y="241"/>
                  <a:pt x="789" y="241"/>
                </a:cubicBezTo>
                <a:cubicBezTo>
                  <a:pt x="783" y="235"/>
                  <a:pt x="784" y="226"/>
                  <a:pt x="790" y="220"/>
                </a:cubicBezTo>
                <a:cubicBezTo>
                  <a:pt x="796" y="214"/>
                  <a:pt x="806" y="215"/>
                  <a:pt x="812" y="221"/>
                </a:cubicBezTo>
                <a:cubicBezTo>
                  <a:pt x="881" y="299"/>
                  <a:pt x="881" y="299"/>
                  <a:pt x="881" y="299"/>
                </a:cubicBezTo>
                <a:cubicBezTo>
                  <a:pt x="887" y="305"/>
                  <a:pt x="887" y="314"/>
                  <a:pt x="881" y="320"/>
                </a:cubicBezTo>
                <a:cubicBezTo>
                  <a:pt x="806" y="393"/>
                  <a:pt x="806" y="393"/>
                  <a:pt x="806" y="393"/>
                </a:cubicBezTo>
                <a:cubicBezTo>
                  <a:pt x="803" y="396"/>
                  <a:pt x="799" y="398"/>
                  <a:pt x="796" y="398"/>
                </a:cubicBezTo>
                <a:cubicBezTo>
                  <a:pt x="792" y="398"/>
                  <a:pt x="788" y="396"/>
                  <a:pt x="785" y="393"/>
                </a:cubicBezTo>
                <a:cubicBezTo>
                  <a:pt x="779" y="387"/>
                  <a:pt x="779" y="377"/>
                  <a:pt x="785" y="371"/>
                </a:cubicBezTo>
                <a:cubicBezTo>
                  <a:pt x="837" y="320"/>
                  <a:pt x="837" y="320"/>
                  <a:pt x="837" y="320"/>
                </a:cubicBezTo>
                <a:cubicBezTo>
                  <a:pt x="678" y="269"/>
                  <a:pt x="501" y="321"/>
                  <a:pt x="394" y="450"/>
                </a:cubicBezTo>
                <a:cubicBezTo>
                  <a:pt x="249" y="625"/>
                  <a:pt x="274" y="886"/>
                  <a:pt x="449" y="1031"/>
                </a:cubicBezTo>
                <a:cubicBezTo>
                  <a:pt x="456" y="1037"/>
                  <a:pt x="457" y="1046"/>
                  <a:pt x="451" y="1053"/>
                </a:cubicBezTo>
                <a:close/>
                <a:moveTo>
                  <a:pt x="1054" y="995"/>
                </a:moveTo>
                <a:cubicBezTo>
                  <a:pt x="969" y="1098"/>
                  <a:pt x="841" y="1155"/>
                  <a:pt x="711" y="1155"/>
                </a:cubicBezTo>
                <a:cubicBezTo>
                  <a:pt x="673" y="1155"/>
                  <a:pt x="635" y="1150"/>
                  <a:pt x="597" y="1140"/>
                </a:cubicBezTo>
                <a:cubicBezTo>
                  <a:pt x="636" y="1183"/>
                  <a:pt x="636" y="1183"/>
                  <a:pt x="636" y="1183"/>
                </a:cubicBezTo>
                <a:cubicBezTo>
                  <a:pt x="642" y="1190"/>
                  <a:pt x="641" y="1199"/>
                  <a:pt x="635" y="1205"/>
                </a:cubicBezTo>
                <a:cubicBezTo>
                  <a:pt x="632" y="1207"/>
                  <a:pt x="628" y="1209"/>
                  <a:pt x="625" y="1209"/>
                </a:cubicBezTo>
                <a:cubicBezTo>
                  <a:pt x="621" y="1209"/>
                  <a:pt x="616" y="1207"/>
                  <a:pt x="613" y="1204"/>
                </a:cubicBezTo>
                <a:cubicBezTo>
                  <a:pt x="544" y="1126"/>
                  <a:pt x="544" y="1126"/>
                  <a:pt x="544" y="1126"/>
                </a:cubicBezTo>
                <a:cubicBezTo>
                  <a:pt x="538" y="1120"/>
                  <a:pt x="538" y="1110"/>
                  <a:pt x="544" y="1105"/>
                </a:cubicBezTo>
                <a:cubicBezTo>
                  <a:pt x="619" y="1032"/>
                  <a:pt x="619" y="1032"/>
                  <a:pt x="619" y="1032"/>
                </a:cubicBezTo>
                <a:cubicBezTo>
                  <a:pt x="625" y="1026"/>
                  <a:pt x="634" y="1026"/>
                  <a:pt x="640" y="1032"/>
                </a:cubicBezTo>
                <a:cubicBezTo>
                  <a:pt x="646" y="1038"/>
                  <a:pt x="646" y="1047"/>
                  <a:pt x="640" y="1053"/>
                </a:cubicBezTo>
                <a:cubicBezTo>
                  <a:pt x="588" y="1105"/>
                  <a:pt x="588" y="1105"/>
                  <a:pt x="588" y="1105"/>
                </a:cubicBezTo>
                <a:cubicBezTo>
                  <a:pt x="747" y="1155"/>
                  <a:pt x="924" y="1104"/>
                  <a:pt x="1031" y="975"/>
                </a:cubicBezTo>
                <a:cubicBezTo>
                  <a:pt x="1101" y="890"/>
                  <a:pt x="1134" y="783"/>
                  <a:pt x="1124" y="673"/>
                </a:cubicBezTo>
                <a:cubicBezTo>
                  <a:pt x="1113" y="563"/>
                  <a:pt x="1061" y="464"/>
                  <a:pt x="976" y="393"/>
                </a:cubicBezTo>
                <a:cubicBezTo>
                  <a:pt x="969" y="388"/>
                  <a:pt x="968" y="378"/>
                  <a:pt x="974" y="372"/>
                </a:cubicBezTo>
                <a:cubicBezTo>
                  <a:pt x="979" y="365"/>
                  <a:pt x="989" y="365"/>
                  <a:pt x="995" y="370"/>
                </a:cubicBezTo>
                <a:cubicBezTo>
                  <a:pt x="1087" y="445"/>
                  <a:pt x="1143" y="552"/>
                  <a:pt x="1154" y="670"/>
                </a:cubicBezTo>
                <a:cubicBezTo>
                  <a:pt x="1165" y="788"/>
                  <a:pt x="1130" y="903"/>
                  <a:pt x="1054" y="995"/>
                </a:cubicBezTo>
                <a:close/>
              </a:path>
            </a:pathLst>
          </a:custGeom>
          <a:solidFill>
            <a:srgbClr val="289BBC"/>
          </a:solidFill>
          <a:ln>
            <a:noFill/>
          </a:ln>
        </p:spPr>
        <p:txBody>
          <a:bodyPr vert="horz" wrap="square" lIns="91440" tIns="45720" rIns="91440" bIns="45720" numCol="1" anchor="t" anchorCtr="0" compatLnSpc="1">
            <a:prstTxWarp prst="textNoShape">
              <a:avLst/>
            </a:prstTxWarp>
          </a:bodyPr>
          <a:lstStyle/>
          <a:p>
            <a:endParaRPr lang="en-IE" noProof="0"/>
          </a:p>
        </p:txBody>
      </p:sp>
      <p:sp>
        <p:nvSpPr>
          <p:cNvPr id="11" name="CuadroTexto 10">
            <a:extLst>
              <a:ext uri="{FF2B5EF4-FFF2-40B4-BE49-F238E27FC236}">
                <a16:creationId xmlns:a16="http://schemas.microsoft.com/office/drawing/2014/main" id="{D6B30275-244F-BAB3-70E1-6E9FD0BD4658}"/>
              </a:ext>
            </a:extLst>
          </p:cNvPr>
          <p:cNvSpPr txBox="1"/>
          <p:nvPr/>
        </p:nvSpPr>
        <p:spPr>
          <a:xfrm>
            <a:off x="373929" y="1354801"/>
            <a:ext cx="6291408" cy="86177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IE" sz="1400" b="1" noProof="0">
                <a:solidFill>
                  <a:schemeClr val="tx2"/>
                </a:solidFill>
                <a:latin typeface="Montserrat"/>
                <a:ea typeface="+mn-lt"/>
                <a:cs typeface="+mn-lt"/>
              </a:rPr>
              <a:t>Sustainability workshops</a:t>
            </a:r>
          </a:p>
          <a:p>
            <a:endParaRPr lang="en-IE" sz="1400" b="1" noProof="0">
              <a:solidFill>
                <a:schemeClr val="tx2"/>
              </a:solidFill>
              <a:latin typeface="Montserrat"/>
              <a:cs typeface="Arial"/>
            </a:endParaRPr>
          </a:p>
          <a:p>
            <a:r>
              <a:rPr lang="en-IE" sz="1400" b="1" noProof="0">
                <a:solidFill>
                  <a:srgbClr val="595959"/>
                </a:solidFill>
                <a:latin typeface="Montserrat"/>
              </a:rPr>
              <a:t>Objective:</a:t>
            </a:r>
            <a:br>
              <a:rPr lang="en-IE" sz="1100" noProof="0">
                <a:latin typeface="Montserrat"/>
              </a:rPr>
            </a:br>
            <a:r>
              <a:rPr lang="en-IE" sz="1100" noProof="0">
                <a:solidFill>
                  <a:srgbClr val="595959"/>
                </a:solidFill>
                <a:latin typeface="Montserrat"/>
                <a:ea typeface="+mn-lt"/>
                <a:cs typeface="+mn-lt"/>
              </a:rPr>
              <a:t>Organise a workshop consisting of multiple sessions, each focusing on key aspects of sustainability within Living Labs (LLs). Each session will employ a different format, beginning with an introductory segment led by an expert to provide context and insights. This will be followed by interactive activities using various facilitation tools to foster dialogue, exchange perspectives, and share experiences among Living Labs, enhancing collective learning and collaboration on sustainable approaches.</a:t>
            </a:r>
          </a:p>
          <a:p>
            <a:endParaRPr lang="en-IE" sz="1100" noProof="0">
              <a:solidFill>
                <a:srgbClr val="595959"/>
              </a:solidFill>
              <a:latin typeface="Montserrat"/>
              <a:cs typeface="Arial"/>
            </a:endParaRPr>
          </a:p>
          <a:p>
            <a:endParaRPr lang="en-IE" sz="1100" noProof="0">
              <a:solidFill>
                <a:srgbClr val="595959"/>
              </a:solidFill>
              <a:latin typeface="Montserrat"/>
              <a:cs typeface="Arial"/>
            </a:endParaRPr>
          </a:p>
          <a:p>
            <a:endParaRPr lang="en-IE" sz="1100" noProof="0">
              <a:solidFill>
                <a:srgbClr val="595959"/>
              </a:solidFill>
              <a:latin typeface="Montserrat"/>
              <a:cs typeface="Arial"/>
            </a:endParaRPr>
          </a:p>
          <a:p>
            <a:endParaRPr lang="en-IE" sz="1100" noProof="0">
              <a:solidFill>
                <a:srgbClr val="595959"/>
              </a:solidFill>
              <a:latin typeface="Montserrat"/>
              <a:cs typeface="Arial"/>
            </a:endParaRPr>
          </a:p>
          <a:p>
            <a:endParaRPr lang="en-IE" sz="1100" noProof="0">
              <a:solidFill>
                <a:srgbClr val="595959"/>
              </a:solidFill>
              <a:latin typeface="Montserrat"/>
              <a:cs typeface="Arial"/>
            </a:endParaRPr>
          </a:p>
          <a:p>
            <a:endParaRPr lang="en-IE" sz="1100" noProof="0">
              <a:solidFill>
                <a:srgbClr val="595959"/>
              </a:solidFill>
              <a:latin typeface="Montserrat"/>
              <a:cs typeface="Arial"/>
            </a:endParaRPr>
          </a:p>
          <a:p>
            <a:endParaRPr lang="en-IE" sz="1100" noProof="0">
              <a:solidFill>
                <a:srgbClr val="595959"/>
              </a:solidFill>
              <a:latin typeface="Montserrat"/>
              <a:cs typeface="Arial"/>
            </a:endParaRPr>
          </a:p>
          <a:p>
            <a:endParaRPr lang="en-IE" sz="1100" noProof="0">
              <a:solidFill>
                <a:srgbClr val="595959"/>
              </a:solidFill>
              <a:latin typeface="Montserrat"/>
              <a:cs typeface="Arial"/>
            </a:endParaRPr>
          </a:p>
          <a:p>
            <a:endParaRPr lang="en-IE" sz="1100" noProof="0">
              <a:solidFill>
                <a:srgbClr val="595959"/>
              </a:solidFill>
              <a:latin typeface="Montserrat"/>
              <a:cs typeface="Arial"/>
            </a:endParaRPr>
          </a:p>
          <a:p>
            <a:endParaRPr lang="en-IE" sz="1100" noProof="0">
              <a:solidFill>
                <a:srgbClr val="595959"/>
              </a:solidFill>
              <a:latin typeface="Montserrat"/>
              <a:cs typeface="Arial"/>
            </a:endParaRPr>
          </a:p>
          <a:p>
            <a:endParaRPr lang="en-IE" sz="1100" noProof="0">
              <a:solidFill>
                <a:srgbClr val="595959"/>
              </a:solidFill>
              <a:latin typeface="Montserrat"/>
              <a:cs typeface="Arial"/>
            </a:endParaRPr>
          </a:p>
          <a:p>
            <a:endParaRPr lang="en-IE" sz="1100" noProof="0">
              <a:solidFill>
                <a:srgbClr val="595959"/>
              </a:solidFill>
              <a:latin typeface="Montserrat"/>
              <a:cs typeface="Arial"/>
            </a:endParaRPr>
          </a:p>
          <a:p>
            <a:endParaRPr lang="en-IE" sz="1100" noProof="0">
              <a:solidFill>
                <a:srgbClr val="595959"/>
              </a:solidFill>
              <a:latin typeface="Montserrat"/>
              <a:cs typeface="Arial"/>
            </a:endParaRPr>
          </a:p>
          <a:p>
            <a:endParaRPr lang="en-IE" sz="1100" noProof="0">
              <a:solidFill>
                <a:srgbClr val="595959"/>
              </a:solidFill>
              <a:latin typeface="Montserrat"/>
              <a:cs typeface="Arial"/>
            </a:endParaRPr>
          </a:p>
          <a:p>
            <a:endParaRPr lang="en-IE" sz="1100">
              <a:solidFill>
                <a:srgbClr val="595959"/>
              </a:solidFill>
              <a:latin typeface="Montserrat"/>
              <a:cs typeface="Arial"/>
            </a:endParaRPr>
          </a:p>
          <a:p>
            <a:endParaRPr lang="en-IE" sz="1100">
              <a:solidFill>
                <a:srgbClr val="595959"/>
              </a:solidFill>
              <a:latin typeface="Montserrat"/>
              <a:cs typeface="Arial"/>
            </a:endParaRPr>
          </a:p>
          <a:p>
            <a:endParaRPr lang="en-IE" sz="1100">
              <a:solidFill>
                <a:srgbClr val="595959"/>
              </a:solidFill>
              <a:latin typeface="Montserrat"/>
              <a:cs typeface="Arial"/>
            </a:endParaRPr>
          </a:p>
          <a:p>
            <a:endParaRPr lang="en-IE" sz="1100">
              <a:solidFill>
                <a:srgbClr val="595959"/>
              </a:solidFill>
              <a:latin typeface="Montserrat"/>
              <a:cs typeface="Arial"/>
            </a:endParaRPr>
          </a:p>
          <a:p>
            <a:r>
              <a:rPr lang="en-IE" sz="1400" b="1" noProof="0">
                <a:solidFill>
                  <a:srgbClr val="595959"/>
                </a:solidFill>
                <a:latin typeface="Montserrat"/>
              </a:rPr>
              <a:t>Workshop Structure:</a:t>
            </a:r>
            <a:endParaRPr lang="en-IE" sz="1400" b="1" noProof="0">
              <a:latin typeface="Montserrat"/>
              <a:cs typeface="Arial"/>
            </a:endParaRPr>
          </a:p>
          <a:p>
            <a:r>
              <a:rPr lang="en-IE" sz="1100" noProof="0">
                <a:solidFill>
                  <a:srgbClr val="595959"/>
                </a:solidFill>
                <a:latin typeface="Montserrat"/>
              </a:rPr>
              <a:t>Each session should follow</a:t>
            </a:r>
            <a:r>
              <a:rPr lang="en-IE" sz="1100" noProof="0">
                <a:solidFill>
                  <a:srgbClr val="595959"/>
                </a:solidFill>
                <a:latin typeface="Montserrat"/>
                <a:ea typeface="+mn-lt"/>
                <a:cs typeface="+mn-lt"/>
              </a:rPr>
              <a:t> a clear and engaging structure, ensuring that participants gain both theoretical knowledge and practical insights.</a:t>
            </a:r>
            <a:endParaRPr lang="en-IE" sz="1100" noProof="0">
              <a:latin typeface="Montserrat"/>
              <a:cs typeface="Arial"/>
            </a:endParaRPr>
          </a:p>
          <a:p>
            <a:pPr marL="171450" indent="-171450">
              <a:buFont typeface="Arial"/>
              <a:buChar char="•"/>
            </a:pPr>
            <a:r>
              <a:rPr lang="en-IE" sz="1100" u="sng" noProof="0">
                <a:solidFill>
                  <a:srgbClr val="595959"/>
                </a:solidFill>
                <a:latin typeface="Montserrat"/>
                <a:ea typeface="+mn-lt"/>
                <a:cs typeface="+mn-lt"/>
              </a:rPr>
              <a:t>Introduction &amp; Context Setting (Plenary)</a:t>
            </a:r>
            <a:r>
              <a:rPr lang="en-IE" sz="1100" noProof="0">
                <a:solidFill>
                  <a:srgbClr val="595959"/>
                </a:solidFill>
                <a:latin typeface="Montserrat"/>
                <a:ea typeface="+mn-lt"/>
                <a:cs typeface="+mn-lt"/>
              </a:rPr>
              <a:t>: </a:t>
            </a:r>
            <a:endParaRPr lang="en-IE" sz="1100" noProof="0">
              <a:solidFill>
                <a:srgbClr val="000000"/>
              </a:solidFill>
              <a:latin typeface="Montserrat"/>
              <a:ea typeface="+mn-lt"/>
              <a:cs typeface="+mn-lt"/>
            </a:endParaRPr>
          </a:p>
          <a:p>
            <a:pPr marL="628650" lvl="1" indent="-171450">
              <a:buFont typeface="Courier New"/>
              <a:buChar char="o"/>
            </a:pPr>
            <a:r>
              <a:rPr lang="en-IE" sz="1100" noProof="0">
                <a:solidFill>
                  <a:srgbClr val="595959"/>
                </a:solidFill>
                <a:latin typeface="Montserrat"/>
                <a:ea typeface="+mn-lt"/>
                <a:cs typeface="+mn-lt"/>
              </a:rPr>
              <a:t>Expert presentation to provide an overview of the specific sustainability aspect being addressed.</a:t>
            </a:r>
            <a:endParaRPr lang="en-IE" sz="1100" noProof="0">
              <a:solidFill>
                <a:srgbClr val="000000"/>
              </a:solidFill>
              <a:latin typeface="Montserrat"/>
              <a:ea typeface="+mn-lt"/>
              <a:cs typeface="+mn-lt"/>
            </a:endParaRPr>
          </a:p>
          <a:p>
            <a:pPr marL="628650" lvl="1" indent="-171450">
              <a:buFont typeface="Courier New"/>
              <a:buChar char="o"/>
            </a:pPr>
            <a:r>
              <a:rPr lang="en-IE" sz="1100" noProof="0">
                <a:solidFill>
                  <a:srgbClr val="595959"/>
                </a:solidFill>
                <a:latin typeface="Montserrat"/>
                <a:ea typeface="+mn-lt"/>
                <a:cs typeface="+mn-lt"/>
              </a:rPr>
              <a:t>Case studies or best practices from existing LLs.: Fireside Chat</a:t>
            </a:r>
          </a:p>
          <a:p>
            <a:pPr marL="171450" indent="-171450">
              <a:buFont typeface="Arial"/>
              <a:buChar char="•"/>
            </a:pPr>
            <a:r>
              <a:rPr lang="en-IE" sz="1100" u="sng" noProof="0">
                <a:solidFill>
                  <a:srgbClr val="595959"/>
                </a:solidFill>
                <a:latin typeface="Montserrat"/>
                <a:ea typeface="+mn-lt"/>
                <a:cs typeface="+mn-lt"/>
              </a:rPr>
              <a:t>Interactive Session Formats (Breakout)</a:t>
            </a:r>
            <a:endParaRPr lang="en-IE" sz="1100" b="1" noProof="0">
              <a:solidFill>
                <a:srgbClr val="000000"/>
              </a:solidFill>
              <a:latin typeface="Montserrat"/>
              <a:ea typeface="+mn-lt"/>
              <a:cs typeface="+mn-lt"/>
            </a:endParaRPr>
          </a:p>
          <a:p>
            <a:pPr marL="628650" lvl="1" indent="-171450">
              <a:buFont typeface="Courier New"/>
              <a:buChar char="o"/>
            </a:pPr>
            <a:r>
              <a:rPr lang="en-IE" sz="1100" noProof="0">
                <a:solidFill>
                  <a:srgbClr val="595959"/>
                </a:solidFill>
                <a:latin typeface="Montserrat"/>
                <a:ea typeface="+mn-lt"/>
                <a:cs typeface="+mn-lt"/>
              </a:rPr>
              <a:t>Panel Discussion or Roundtable: Experts and LL representatives discuss key challenges and opportunities.</a:t>
            </a:r>
            <a:endParaRPr lang="en-IE" sz="1100" noProof="0">
              <a:latin typeface="Montserrat"/>
              <a:cs typeface="Arial"/>
            </a:endParaRPr>
          </a:p>
          <a:p>
            <a:pPr marL="628650" lvl="1" indent="-171450">
              <a:buFont typeface="Courier New"/>
              <a:buChar char="o"/>
            </a:pPr>
            <a:r>
              <a:rPr lang="en-IE" sz="1100" noProof="0">
                <a:solidFill>
                  <a:srgbClr val="595959"/>
                </a:solidFill>
                <a:latin typeface="Montserrat"/>
                <a:ea typeface="+mn-lt"/>
                <a:cs typeface="+mn-lt"/>
              </a:rPr>
              <a:t>World Café: Rotating small group discussions on subtopics, ensuring diverse perspectives are shared.</a:t>
            </a:r>
            <a:endParaRPr lang="en-IE" sz="1100" noProof="0">
              <a:solidFill>
                <a:srgbClr val="595959"/>
              </a:solidFill>
              <a:latin typeface="Montserrat"/>
              <a:ea typeface="+mj-ea"/>
              <a:cs typeface="Arial" panose="020B0604020202020204"/>
            </a:endParaRPr>
          </a:p>
          <a:p>
            <a:pPr marL="628650" lvl="1" indent="-171450">
              <a:buFont typeface="Courier New"/>
              <a:buChar char="o"/>
            </a:pPr>
            <a:r>
              <a:rPr lang="en-IE" sz="1100" noProof="0">
                <a:solidFill>
                  <a:srgbClr val="595959"/>
                </a:solidFill>
                <a:latin typeface="Montserrat"/>
                <a:ea typeface="+mn-lt"/>
                <a:cs typeface="+mn-lt"/>
              </a:rPr>
              <a:t>Discussion in Pairs/Triads of CCLLs (knowledge exchange and sharing)</a:t>
            </a:r>
          </a:p>
          <a:p>
            <a:pPr marL="628650" lvl="1" indent="-171450">
              <a:buFont typeface="Courier New"/>
              <a:buChar char="o"/>
            </a:pPr>
            <a:r>
              <a:rPr lang="en-IE" sz="1100" noProof="0">
                <a:solidFill>
                  <a:srgbClr val="595959"/>
                </a:solidFill>
                <a:latin typeface="Montserrat"/>
                <a:ea typeface="+mn-lt"/>
                <a:cs typeface="+mn-lt"/>
              </a:rPr>
              <a:t>Scenario Planning: Teams envision future sustainability pathways for LLs.</a:t>
            </a:r>
            <a:endParaRPr lang="en-IE" sz="1100" noProof="0">
              <a:latin typeface="Montserrat"/>
              <a:cs typeface="Arial" panose="020B0604020202020204"/>
            </a:endParaRPr>
          </a:p>
          <a:p>
            <a:pPr marL="628650" lvl="1" indent="-171450">
              <a:buFont typeface="Courier New"/>
              <a:buChar char="o"/>
            </a:pPr>
            <a:r>
              <a:rPr lang="en-IE" sz="1100" noProof="0">
                <a:solidFill>
                  <a:srgbClr val="595959"/>
                </a:solidFill>
                <a:latin typeface="Montserrat"/>
                <a:ea typeface="+mn-lt"/>
                <a:cs typeface="+mn-lt"/>
              </a:rPr>
              <a:t>Mapping Exercise: Collaborative work on identifying synergies and gaps in sustainability approaches.</a:t>
            </a:r>
            <a:endParaRPr lang="en-IE" sz="1100" noProof="0">
              <a:latin typeface="Montserrat"/>
              <a:cs typeface="Arial" panose="020B0604020202020204"/>
            </a:endParaRPr>
          </a:p>
          <a:p>
            <a:pPr marL="171450" indent="-171450">
              <a:buFont typeface="Arial"/>
              <a:buChar char="•"/>
            </a:pPr>
            <a:r>
              <a:rPr lang="en-IE" sz="1100" u="sng" noProof="0">
                <a:solidFill>
                  <a:srgbClr val="595959"/>
                </a:solidFill>
                <a:latin typeface="Montserrat"/>
                <a:ea typeface="+mn-lt"/>
                <a:cs typeface="+mn-lt"/>
              </a:rPr>
              <a:t>Synthesis &amp; Takeaways (Plenary)</a:t>
            </a:r>
            <a:endParaRPr lang="en-IE" sz="1100" u="sng" noProof="0">
              <a:latin typeface="Montserrat"/>
              <a:cs typeface="Arial" panose="020B0604020202020204"/>
            </a:endParaRPr>
          </a:p>
          <a:p>
            <a:pPr marL="628650" lvl="1" indent="-171450">
              <a:buFont typeface="Courier New"/>
              <a:buChar char="o"/>
            </a:pPr>
            <a:r>
              <a:rPr lang="en-IE" sz="1100" noProof="0">
                <a:solidFill>
                  <a:srgbClr val="595959"/>
                </a:solidFill>
                <a:latin typeface="Montserrat"/>
                <a:ea typeface="+mn-lt"/>
                <a:cs typeface="+mn-lt"/>
              </a:rPr>
              <a:t>Summary of key insights.</a:t>
            </a:r>
            <a:endParaRPr lang="en-IE" sz="1100" noProof="0">
              <a:latin typeface="Montserrat"/>
              <a:cs typeface="Arial" panose="020B0604020202020204"/>
            </a:endParaRPr>
          </a:p>
          <a:p>
            <a:pPr marL="628650" lvl="1" indent="-171450">
              <a:buFont typeface="Courier New"/>
              <a:buChar char="o"/>
            </a:pPr>
            <a:r>
              <a:rPr lang="en-IE" sz="1100" noProof="0">
                <a:solidFill>
                  <a:srgbClr val="595959"/>
                </a:solidFill>
                <a:latin typeface="Montserrat"/>
                <a:ea typeface="+mn-lt"/>
                <a:cs typeface="+mn-lt"/>
              </a:rPr>
              <a:t>Identification of common challenges and possible </a:t>
            </a:r>
            <a:r>
              <a:rPr lang="en-IE" sz="1100" noProof="0">
                <a:solidFill>
                  <a:srgbClr val="595959"/>
                </a:solidFill>
                <a:latin typeface="Montserrat"/>
              </a:rPr>
              <a:t>solutions.</a:t>
            </a:r>
            <a:endParaRPr lang="en-IE" sz="1100" noProof="0">
              <a:latin typeface="Montserrat"/>
              <a:cs typeface="Arial" panose="020B0604020202020204"/>
            </a:endParaRPr>
          </a:p>
          <a:p>
            <a:pPr marL="628650" lvl="1" indent="-171450">
              <a:buFont typeface="Courier New"/>
              <a:buChar char="o"/>
            </a:pPr>
            <a:r>
              <a:rPr lang="en-IE" sz="1100" noProof="0">
                <a:solidFill>
                  <a:srgbClr val="595959"/>
                </a:solidFill>
                <a:latin typeface="Montserrat"/>
              </a:rPr>
              <a:t>Open floor for final thoughts </a:t>
            </a:r>
            <a:r>
              <a:rPr lang="en-IE" sz="1100" noProof="0">
                <a:solidFill>
                  <a:srgbClr val="595959"/>
                </a:solidFill>
                <a:latin typeface="Montserrat"/>
                <a:ea typeface="+mn-lt"/>
                <a:cs typeface="+mn-lt"/>
              </a:rPr>
              <a:t>and </a:t>
            </a:r>
            <a:r>
              <a:rPr lang="en-IE" sz="1100" noProof="0">
                <a:solidFill>
                  <a:srgbClr val="595959"/>
                </a:solidFill>
                <a:latin typeface="Montserrat"/>
              </a:rPr>
              <a:t>next steps.</a:t>
            </a:r>
            <a:endParaRPr lang="en-IE" sz="1100" noProof="0">
              <a:cs typeface="Arial" panose="020B0604020202020204"/>
            </a:endParaRPr>
          </a:p>
          <a:p>
            <a:endParaRPr lang="en-IE" sz="1000" b="1" noProof="0">
              <a:solidFill>
                <a:srgbClr val="595959"/>
              </a:solidFill>
              <a:latin typeface="Montserrat"/>
            </a:endParaRPr>
          </a:p>
          <a:p>
            <a:endParaRPr lang="en-IE" sz="1000" b="1" noProof="0">
              <a:solidFill>
                <a:schemeClr val="tx2"/>
              </a:solidFill>
              <a:latin typeface="Montserrat"/>
              <a:ea typeface="+mj-ea"/>
              <a:cs typeface="Arial"/>
            </a:endParaRPr>
          </a:p>
        </p:txBody>
      </p:sp>
      <p:pic>
        <p:nvPicPr>
          <p:cNvPr id="2" name="Imagen 1" descr="A group of colorful rectangular boxes with text&#10;&#10;Description automatically generated">
            <a:extLst>
              <a:ext uri="{FF2B5EF4-FFF2-40B4-BE49-F238E27FC236}">
                <a16:creationId xmlns:a16="http://schemas.microsoft.com/office/drawing/2014/main" id="{30359B39-B6E5-7185-2962-C38543172AE8}"/>
              </a:ext>
            </a:extLst>
          </p:cNvPr>
          <p:cNvPicPr>
            <a:picLocks noChangeAspect="1"/>
          </p:cNvPicPr>
          <p:nvPr/>
        </p:nvPicPr>
        <p:blipFill>
          <a:blip r:embed="rId2"/>
          <a:stretch>
            <a:fillRect/>
          </a:stretch>
        </p:blipFill>
        <p:spPr>
          <a:xfrm>
            <a:off x="1044034" y="3293575"/>
            <a:ext cx="4774109" cy="2682151"/>
          </a:xfrm>
          <a:prstGeom prst="rect">
            <a:avLst/>
          </a:prstGeom>
        </p:spPr>
      </p:pic>
    </p:spTree>
    <p:extLst>
      <p:ext uri="{BB962C8B-B14F-4D97-AF65-F5344CB8AC3E}">
        <p14:creationId xmlns:p14="http://schemas.microsoft.com/office/powerpoint/2010/main" val="2360837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47E9AF0-F611-BF3A-8507-B60B1C8ECF87}"/>
              </a:ext>
            </a:extLst>
          </p:cNvPr>
          <p:cNvGrpSpPr/>
          <p:nvPr/>
        </p:nvGrpSpPr>
        <p:grpSpPr>
          <a:xfrm>
            <a:off x="280962" y="461341"/>
            <a:ext cx="6492372" cy="8622007"/>
            <a:chOff x="280962" y="461341"/>
            <a:chExt cx="6492372" cy="8622007"/>
          </a:xfrm>
        </p:grpSpPr>
        <p:sp>
          <p:nvSpPr>
            <p:cNvPr id="27" name="Title 2">
              <a:extLst>
                <a:ext uri="{FF2B5EF4-FFF2-40B4-BE49-F238E27FC236}">
                  <a16:creationId xmlns:a16="http://schemas.microsoft.com/office/drawing/2014/main" id="{3A716117-EFBE-5195-7CD6-92074C34A103}"/>
                </a:ext>
              </a:extLst>
            </p:cNvPr>
            <p:cNvSpPr txBox="1">
              <a:spLocks/>
            </p:cNvSpPr>
            <p:nvPr/>
          </p:nvSpPr>
          <p:spPr>
            <a:xfrm>
              <a:off x="280962" y="4252383"/>
              <a:ext cx="6492372" cy="506250"/>
            </a:xfrm>
            <a:prstGeom prst="rect">
              <a:avLst/>
            </a:prstGeom>
          </p:spPr>
          <p:txBody>
            <a:bodyPr vert="horz" lIns="0" tIns="0" rIns="0" bIns="0" rtlCol="0" anchor="t" anchorCtr="0">
              <a:noAutofit/>
            </a:bodyPr>
            <a:lstStyle>
              <a:lvl1pPr algn="l" defTabSz="514350" rtl="0" eaLnBrk="1" latinLnBrk="0" hangingPunct="1">
                <a:lnSpc>
                  <a:spcPct val="110000"/>
                </a:lnSpc>
                <a:spcBef>
                  <a:spcPct val="0"/>
                </a:spcBef>
                <a:buNone/>
                <a:defRPr sz="1406" b="1" i="0" kern="1200">
                  <a:solidFill>
                    <a:schemeClr val="tx2"/>
                  </a:solidFill>
                  <a:latin typeface="Montserrat" pitchFamily="2" charset="77"/>
                  <a:ea typeface="+mj-ea"/>
                  <a:cs typeface="+mj-cs"/>
                </a:defRPr>
              </a:lvl1pPr>
            </a:lstStyle>
            <a:p>
              <a:r>
                <a:rPr lang="en-IE" sz="2000" noProof="0"/>
                <a:t>PHASE 1: EMPATHISE &amp; DEFINE</a:t>
              </a:r>
            </a:p>
          </p:txBody>
        </p:sp>
        <p:sp>
          <p:nvSpPr>
            <p:cNvPr id="10" name="Title 2">
              <a:extLst>
                <a:ext uri="{FF2B5EF4-FFF2-40B4-BE49-F238E27FC236}">
                  <a16:creationId xmlns:a16="http://schemas.microsoft.com/office/drawing/2014/main" id="{0B4F2DA7-6AFF-DF89-A04F-9DE5E35C65BD}"/>
                </a:ext>
              </a:extLst>
            </p:cNvPr>
            <p:cNvSpPr txBox="1">
              <a:spLocks/>
            </p:cNvSpPr>
            <p:nvPr/>
          </p:nvSpPr>
          <p:spPr>
            <a:xfrm>
              <a:off x="280962" y="5353050"/>
              <a:ext cx="6492372" cy="506250"/>
            </a:xfrm>
            <a:prstGeom prst="rect">
              <a:avLst/>
            </a:prstGeom>
          </p:spPr>
          <p:txBody>
            <a:bodyPr vert="horz" lIns="0" tIns="0" rIns="0" bIns="0" rtlCol="0" anchor="t" anchorCtr="0">
              <a:noAutofit/>
            </a:bodyPr>
            <a:lstStyle>
              <a:lvl1pPr algn="l" defTabSz="514350" rtl="0" eaLnBrk="1" latinLnBrk="0" hangingPunct="1">
                <a:lnSpc>
                  <a:spcPct val="110000"/>
                </a:lnSpc>
                <a:spcBef>
                  <a:spcPct val="0"/>
                </a:spcBef>
                <a:buNone/>
                <a:defRPr sz="1406" b="1" i="0" kern="1200">
                  <a:solidFill>
                    <a:schemeClr val="tx2"/>
                  </a:solidFill>
                  <a:latin typeface="Montserrat" pitchFamily="2" charset="77"/>
                  <a:ea typeface="+mj-ea"/>
                  <a:cs typeface="+mj-cs"/>
                </a:defRPr>
              </a:lvl1pPr>
            </a:lstStyle>
            <a:p>
              <a:r>
                <a:rPr lang="en-IE" sz="2000" noProof="0"/>
                <a:t>PHASE 2: IDEATE &amp; CO-DESIGN</a:t>
              </a:r>
            </a:p>
            <a:p>
              <a:endParaRPr lang="en-IE" sz="2000" noProof="0"/>
            </a:p>
          </p:txBody>
        </p:sp>
        <p:sp>
          <p:nvSpPr>
            <p:cNvPr id="12" name="Title 2">
              <a:extLst>
                <a:ext uri="{FF2B5EF4-FFF2-40B4-BE49-F238E27FC236}">
                  <a16:creationId xmlns:a16="http://schemas.microsoft.com/office/drawing/2014/main" id="{2F842AA2-2E39-F7A9-39CC-088D0A265439}"/>
                </a:ext>
              </a:extLst>
            </p:cNvPr>
            <p:cNvSpPr txBox="1">
              <a:spLocks/>
            </p:cNvSpPr>
            <p:nvPr/>
          </p:nvSpPr>
          <p:spPr>
            <a:xfrm>
              <a:off x="280962" y="6636401"/>
              <a:ext cx="6492372" cy="506250"/>
            </a:xfrm>
            <a:prstGeom prst="rect">
              <a:avLst/>
            </a:prstGeom>
          </p:spPr>
          <p:txBody>
            <a:bodyPr vert="horz" lIns="0" tIns="0" rIns="0" bIns="0" rtlCol="0" anchor="t" anchorCtr="0">
              <a:noAutofit/>
            </a:bodyPr>
            <a:lstStyle>
              <a:lvl1pPr algn="l" defTabSz="514350" rtl="0" eaLnBrk="1" latinLnBrk="0" hangingPunct="1">
                <a:lnSpc>
                  <a:spcPct val="110000"/>
                </a:lnSpc>
                <a:spcBef>
                  <a:spcPct val="0"/>
                </a:spcBef>
                <a:buNone/>
                <a:defRPr sz="1406" b="1" i="0" kern="1200">
                  <a:solidFill>
                    <a:schemeClr val="tx2"/>
                  </a:solidFill>
                  <a:latin typeface="Montserrat" pitchFamily="2" charset="77"/>
                  <a:ea typeface="+mj-ea"/>
                  <a:cs typeface="+mj-cs"/>
                </a:defRPr>
              </a:lvl1pPr>
            </a:lstStyle>
            <a:p>
              <a:r>
                <a:rPr lang="en-IE" sz="2000" noProof="0"/>
                <a:t>PHASE 3: PROTOTYPE &amp; PILOT</a:t>
              </a:r>
            </a:p>
            <a:p>
              <a:endParaRPr lang="en-IE" sz="2000" noProof="0"/>
            </a:p>
          </p:txBody>
        </p:sp>
        <p:sp>
          <p:nvSpPr>
            <p:cNvPr id="13" name="Title 2">
              <a:extLst>
                <a:ext uri="{FF2B5EF4-FFF2-40B4-BE49-F238E27FC236}">
                  <a16:creationId xmlns:a16="http://schemas.microsoft.com/office/drawing/2014/main" id="{F2BD5938-89B7-32ED-67F8-0E52E7821740}"/>
                </a:ext>
              </a:extLst>
            </p:cNvPr>
            <p:cNvSpPr txBox="1">
              <a:spLocks/>
            </p:cNvSpPr>
            <p:nvPr/>
          </p:nvSpPr>
          <p:spPr>
            <a:xfrm>
              <a:off x="280962" y="7725976"/>
              <a:ext cx="6492372" cy="506250"/>
            </a:xfrm>
            <a:prstGeom prst="rect">
              <a:avLst/>
            </a:prstGeom>
          </p:spPr>
          <p:txBody>
            <a:bodyPr vert="horz" lIns="0" tIns="0" rIns="0" bIns="0" rtlCol="0" anchor="t" anchorCtr="0">
              <a:noAutofit/>
            </a:bodyPr>
            <a:lstStyle>
              <a:lvl1pPr algn="l" defTabSz="514350" rtl="0" eaLnBrk="1" latinLnBrk="0" hangingPunct="1">
                <a:lnSpc>
                  <a:spcPct val="110000"/>
                </a:lnSpc>
                <a:spcBef>
                  <a:spcPct val="0"/>
                </a:spcBef>
                <a:buNone/>
                <a:defRPr sz="1406" b="1" i="0" kern="1200">
                  <a:solidFill>
                    <a:schemeClr val="tx2"/>
                  </a:solidFill>
                  <a:latin typeface="Montserrat" pitchFamily="2" charset="77"/>
                  <a:ea typeface="+mj-ea"/>
                  <a:cs typeface="+mj-cs"/>
                </a:defRPr>
              </a:lvl1pPr>
            </a:lstStyle>
            <a:p>
              <a:r>
                <a:rPr lang="en-IE" sz="2000" noProof="0"/>
                <a:t>PHASE 4: TEST &amp; EVALUATE</a:t>
              </a:r>
            </a:p>
            <a:p>
              <a:endParaRPr lang="en-IE" sz="2000" noProof="0"/>
            </a:p>
          </p:txBody>
        </p:sp>
        <p:sp>
          <p:nvSpPr>
            <p:cNvPr id="14" name="CuadroTexto 13">
              <a:extLst>
                <a:ext uri="{FF2B5EF4-FFF2-40B4-BE49-F238E27FC236}">
                  <a16:creationId xmlns:a16="http://schemas.microsoft.com/office/drawing/2014/main" id="{B3A69D43-14BD-13B3-4448-748B8DA777C2}"/>
                </a:ext>
              </a:extLst>
            </p:cNvPr>
            <p:cNvSpPr txBox="1"/>
            <p:nvPr/>
          </p:nvSpPr>
          <p:spPr>
            <a:xfrm>
              <a:off x="368078" y="4509533"/>
              <a:ext cx="6329056" cy="738664"/>
            </a:xfrm>
            <a:prstGeom prst="rect">
              <a:avLst/>
            </a:prstGeom>
            <a:noFill/>
          </p:spPr>
          <p:txBody>
            <a:bodyPr wrap="square" rtlCol="0">
              <a:spAutoFit/>
            </a:bodyPr>
            <a:lstStyle/>
            <a:p>
              <a:r>
                <a:rPr lang="en-IE" sz="1400" noProof="0">
                  <a:solidFill>
                    <a:srgbClr val="19616F"/>
                  </a:solidFill>
                  <a:latin typeface="Montserrat" panose="00000500000000000000" pitchFamily="2" charset="0"/>
                </a:rPr>
                <a:t>Diagnosis of the situation of the city. The principal objective of this initial phase is to analyse the context of the city and based on it define the structure of the CCLL.</a:t>
              </a:r>
            </a:p>
          </p:txBody>
        </p:sp>
        <p:sp>
          <p:nvSpPr>
            <p:cNvPr id="15" name="CuadroTexto 14">
              <a:extLst>
                <a:ext uri="{FF2B5EF4-FFF2-40B4-BE49-F238E27FC236}">
                  <a16:creationId xmlns:a16="http://schemas.microsoft.com/office/drawing/2014/main" id="{14552130-EDF9-468D-8181-24A008230125}"/>
                </a:ext>
              </a:extLst>
            </p:cNvPr>
            <p:cNvSpPr txBox="1"/>
            <p:nvPr/>
          </p:nvSpPr>
          <p:spPr>
            <a:xfrm>
              <a:off x="368077" y="5606175"/>
              <a:ext cx="6208962" cy="954107"/>
            </a:xfrm>
            <a:prstGeom prst="rect">
              <a:avLst/>
            </a:prstGeom>
            <a:noFill/>
          </p:spPr>
          <p:txBody>
            <a:bodyPr wrap="square" rtlCol="0">
              <a:spAutoFit/>
            </a:bodyPr>
            <a:lstStyle/>
            <a:p>
              <a:r>
                <a:rPr lang="en-IE" sz="1400" noProof="0">
                  <a:solidFill>
                    <a:srgbClr val="19616F"/>
                  </a:solidFill>
                  <a:latin typeface="Montserrat" panose="00000500000000000000" pitchFamily="2" charset="0"/>
                </a:rPr>
                <a:t>Definition and design of the solution or solutions to the problems selected in the first phase. The main aim of this second phase is to co-create and co-design the most appropriate solutions to the selected problems. </a:t>
              </a:r>
            </a:p>
          </p:txBody>
        </p:sp>
        <p:sp>
          <p:nvSpPr>
            <p:cNvPr id="16" name="CuadroTexto 15">
              <a:extLst>
                <a:ext uri="{FF2B5EF4-FFF2-40B4-BE49-F238E27FC236}">
                  <a16:creationId xmlns:a16="http://schemas.microsoft.com/office/drawing/2014/main" id="{E0DD22ED-40EB-0378-62D4-B6BEDF3887A3}"/>
                </a:ext>
              </a:extLst>
            </p:cNvPr>
            <p:cNvSpPr txBox="1"/>
            <p:nvPr/>
          </p:nvSpPr>
          <p:spPr>
            <a:xfrm>
              <a:off x="368078" y="6863191"/>
              <a:ext cx="6329056" cy="738664"/>
            </a:xfrm>
            <a:prstGeom prst="rect">
              <a:avLst/>
            </a:prstGeom>
            <a:noFill/>
          </p:spPr>
          <p:txBody>
            <a:bodyPr wrap="square" rtlCol="0">
              <a:spAutoFit/>
            </a:bodyPr>
            <a:lstStyle/>
            <a:p>
              <a:r>
                <a:rPr lang="en-IE" sz="1400" noProof="0">
                  <a:solidFill>
                    <a:srgbClr val="19616F"/>
                  </a:solidFill>
                  <a:latin typeface="Montserrat" panose="00000500000000000000" pitchFamily="2" charset="0"/>
                </a:rPr>
                <a:t>Implementation of the ideated and co-created solutions. The principal objective of this phase is to pilot the solutions that have been agreed to test their applicability and utility in the field. </a:t>
              </a:r>
            </a:p>
          </p:txBody>
        </p:sp>
        <p:sp>
          <p:nvSpPr>
            <p:cNvPr id="17" name="CuadroTexto 16">
              <a:extLst>
                <a:ext uri="{FF2B5EF4-FFF2-40B4-BE49-F238E27FC236}">
                  <a16:creationId xmlns:a16="http://schemas.microsoft.com/office/drawing/2014/main" id="{B26B7F54-C9BF-36EA-401F-A43EAC886CF4}"/>
                </a:ext>
              </a:extLst>
            </p:cNvPr>
            <p:cNvSpPr txBox="1"/>
            <p:nvPr/>
          </p:nvSpPr>
          <p:spPr>
            <a:xfrm>
              <a:off x="324519" y="8129241"/>
              <a:ext cx="6208962" cy="954107"/>
            </a:xfrm>
            <a:prstGeom prst="rect">
              <a:avLst/>
            </a:prstGeom>
            <a:noFill/>
          </p:spPr>
          <p:txBody>
            <a:bodyPr wrap="square" rtlCol="0">
              <a:spAutoFit/>
            </a:bodyPr>
            <a:lstStyle/>
            <a:p>
              <a:r>
                <a:rPr lang="en-IE" sz="1400" noProof="0">
                  <a:solidFill>
                    <a:srgbClr val="19616F"/>
                  </a:solidFill>
                  <a:latin typeface="Montserrat" panose="00000500000000000000" pitchFamily="2" charset="0"/>
                </a:rPr>
                <a:t>Evaluate the designed and prototyped solutions in a bigger scale. The main objective of this phase is to, based on the results of Phase 3, test the developed solutions in a larger feedback group to ensure its utility.</a:t>
              </a:r>
            </a:p>
          </p:txBody>
        </p:sp>
        <p:sp>
          <p:nvSpPr>
            <p:cNvPr id="18" name="Title 2">
              <a:extLst>
                <a:ext uri="{FF2B5EF4-FFF2-40B4-BE49-F238E27FC236}">
                  <a16:creationId xmlns:a16="http://schemas.microsoft.com/office/drawing/2014/main" id="{EB417487-1C46-5FB7-45FD-CDD5F8E37CFB}"/>
                </a:ext>
              </a:extLst>
            </p:cNvPr>
            <p:cNvSpPr txBox="1">
              <a:spLocks/>
            </p:cNvSpPr>
            <p:nvPr/>
          </p:nvSpPr>
          <p:spPr>
            <a:xfrm>
              <a:off x="324185" y="461341"/>
              <a:ext cx="4326405" cy="506250"/>
            </a:xfrm>
            <a:prstGeom prst="rect">
              <a:avLst/>
            </a:prstGeom>
            <a:solidFill>
              <a:schemeClr val="bg1"/>
            </a:solidFill>
          </p:spPr>
          <p:txBody>
            <a:bodyPr vert="horz" lIns="0" tIns="0" rIns="0" bIns="0" rtlCol="0" anchor="t" anchorCtr="0">
              <a:noAutofit/>
            </a:bodyPr>
            <a:lstStyle>
              <a:lvl1pPr algn="l" defTabSz="514350" rtl="0" eaLnBrk="1" latinLnBrk="0" hangingPunct="1">
                <a:lnSpc>
                  <a:spcPct val="110000"/>
                </a:lnSpc>
                <a:spcBef>
                  <a:spcPct val="0"/>
                </a:spcBef>
                <a:buNone/>
                <a:defRPr sz="1406" b="1" i="0" kern="1200">
                  <a:solidFill>
                    <a:schemeClr val="tx2"/>
                  </a:solidFill>
                  <a:latin typeface="Montserrat" pitchFamily="2" charset="77"/>
                  <a:ea typeface="+mj-ea"/>
                  <a:cs typeface="+mj-cs"/>
                </a:defRPr>
              </a:lvl1pPr>
            </a:lstStyle>
            <a:p>
              <a:r>
                <a:rPr lang="en-IE" sz="2800" noProof="0">
                  <a:latin typeface="Montserrat"/>
                </a:rPr>
                <a:t>PILOT OPERATIONAL PLAN:  MODEL CITY</a:t>
              </a:r>
            </a:p>
          </p:txBody>
        </p:sp>
        <p:pic>
          <p:nvPicPr>
            <p:cNvPr id="3" name="Imagen 2">
              <a:extLst>
                <a:ext uri="{FF2B5EF4-FFF2-40B4-BE49-F238E27FC236}">
                  <a16:creationId xmlns:a16="http://schemas.microsoft.com/office/drawing/2014/main" id="{08A2E4E7-AC8D-F0FD-5F94-FB82F34AFC3E}"/>
                </a:ext>
              </a:extLst>
            </p:cNvPr>
            <p:cNvPicPr>
              <a:picLocks noChangeAspect="1"/>
            </p:cNvPicPr>
            <p:nvPr/>
          </p:nvPicPr>
          <p:blipFill>
            <a:blip r:embed="rId3"/>
            <a:stretch>
              <a:fillRect/>
            </a:stretch>
          </p:blipFill>
          <p:spPr>
            <a:xfrm>
              <a:off x="280962" y="2450611"/>
              <a:ext cx="6189950" cy="1351466"/>
            </a:xfrm>
            <a:prstGeom prst="rect">
              <a:avLst/>
            </a:prstGeom>
          </p:spPr>
        </p:pic>
        <p:sp>
          <p:nvSpPr>
            <p:cNvPr id="19" name="CuadroTexto 18">
              <a:extLst>
                <a:ext uri="{FF2B5EF4-FFF2-40B4-BE49-F238E27FC236}">
                  <a16:creationId xmlns:a16="http://schemas.microsoft.com/office/drawing/2014/main" id="{CB6E0A1A-A1C7-B453-BD1B-4B694AF9DAAB}"/>
                </a:ext>
              </a:extLst>
            </p:cNvPr>
            <p:cNvSpPr txBox="1"/>
            <p:nvPr/>
          </p:nvSpPr>
          <p:spPr>
            <a:xfrm>
              <a:off x="328814" y="1643327"/>
              <a:ext cx="5425999" cy="523220"/>
            </a:xfrm>
            <a:prstGeom prst="rect">
              <a:avLst/>
            </a:prstGeom>
            <a:noFill/>
          </p:spPr>
          <p:txBody>
            <a:bodyPr wrap="square" lIns="91440" tIns="45720" rIns="91440" bIns="45720" rtlCol="0" anchor="t">
              <a:spAutoFit/>
            </a:bodyPr>
            <a:lstStyle/>
            <a:p>
              <a:r>
                <a:rPr lang="en-IE" sz="1400" noProof="0">
                  <a:solidFill>
                    <a:srgbClr val="19616F"/>
                  </a:solidFill>
                  <a:latin typeface="Montserrat"/>
                </a:rPr>
                <a:t>This document follows the structure of the POP and further describes the first phase for the CCLL of Model City.</a:t>
              </a:r>
              <a:endParaRPr lang="en-IE" sz="1400" noProof="0">
                <a:solidFill>
                  <a:srgbClr val="19616F"/>
                </a:solidFill>
                <a:latin typeface="Montserrat" panose="00000500000000000000" pitchFamily="2" charset="0"/>
              </a:endParaRPr>
            </a:p>
          </p:txBody>
        </p:sp>
      </p:grpSp>
      <p:sp>
        <p:nvSpPr>
          <p:cNvPr id="20" name="Rectangle 17">
            <a:extLst>
              <a:ext uri="{FF2B5EF4-FFF2-40B4-BE49-F238E27FC236}">
                <a16:creationId xmlns:a16="http://schemas.microsoft.com/office/drawing/2014/main" id="{93045607-2694-EF0F-1D22-1AF7E6A44D26}"/>
              </a:ext>
            </a:extLst>
          </p:cNvPr>
          <p:cNvSpPr/>
          <p:nvPr/>
        </p:nvSpPr>
        <p:spPr bwMode="auto">
          <a:xfrm>
            <a:off x="226732" y="9464691"/>
            <a:ext cx="547206" cy="314309"/>
          </a:xfrm>
          <a:prstGeom prst="rect">
            <a:avLst/>
          </a:prstGeom>
          <a:noFill/>
          <a:ln w="9525" cap="flat" cmpd="sng" algn="ctr">
            <a:noFill/>
            <a:prstDash val="solid"/>
            <a:round/>
            <a:headEnd type="none" w="med" len="med"/>
            <a:tailEnd type="none" w="med" len="med"/>
          </a:ln>
          <a:effectLst/>
        </p:spPr>
        <p:txBody>
          <a:bodyPr vert="horz" wrap="square" lIns="51435" tIns="20250" rIns="51435" bIns="25718" numCol="1" rtlCol="0" anchor="t" anchorCtr="0" compatLnSpc="1">
            <a:prstTxWarp prst="textNoShape">
              <a:avLst/>
            </a:prstTxWarp>
          </a:bodyPr>
          <a:lstStyle/>
          <a:p>
            <a:pPr defTabSz="586681" fontAlgn="base">
              <a:lnSpc>
                <a:spcPct val="115000"/>
              </a:lnSpc>
              <a:spcBef>
                <a:spcPct val="0"/>
              </a:spcBef>
              <a:spcAft>
                <a:spcPct val="0"/>
              </a:spcAft>
            </a:pPr>
            <a:fld id="{C7F9F5D2-F249-437F-B385-641910E1607D}" type="slidenum">
              <a:rPr lang="en-IE" sz="1200" noProof="0" smtClean="0">
                <a:solidFill>
                  <a:schemeClr val="bg1">
                    <a:lumMod val="50000"/>
                  </a:schemeClr>
                </a:solidFill>
                <a:latin typeface="Montserrat" panose="00000500000000000000" pitchFamily="2" charset="0"/>
              </a:rPr>
              <a:t>4</a:t>
            </a:fld>
            <a:endParaRPr lang="en-IE" sz="1200" noProof="0">
              <a:solidFill>
                <a:schemeClr val="bg1">
                  <a:lumMod val="50000"/>
                </a:schemeClr>
              </a:solidFill>
              <a:latin typeface="Montserrat" panose="00000500000000000000" pitchFamily="2" charset="0"/>
            </a:endParaRPr>
          </a:p>
          <a:p>
            <a:pPr defTabSz="586681" fontAlgn="base">
              <a:lnSpc>
                <a:spcPct val="115000"/>
              </a:lnSpc>
              <a:spcBef>
                <a:spcPct val="0"/>
              </a:spcBef>
              <a:spcAft>
                <a:spcPct val="0"/>
              </a:spcAft>
            </a:pPr>
            <a:endParaRPr lang="en-IE" sz="1200" noProof="0">
              <a:solidFill>
                <a:schemeClr val="bg1">
                  <a:lumMod val="50000"/>
                </a:schemeClr>
              </a:solidFill>
              <a:latin typeface="Montserrat" panose="00000500000000000000" pitchFamily="2" charset="0"/>
            </a:endParaRPr>
          </a:p>
          <a:p>
            <a:pPr defTabSz="586681" fontAlgn="base">
              <a:lnSpc>
                <a:spcPct val="115000"/>
              </a:lnSpc>
              <a:spcBef>
                <a:spcPct val="0"/>
              </a:spcBef>
              <a:spcAft>
                <a:spcPct val="0"/>
              </a:spcAft>
            </a:pPr>
            <a:endParaRPr lang="en-IE" sz="1200" noProof="0">
              <a:solidFill>
                <a:schemeClr val="bg1">
                  <a:lumMod val="50000"/>
                </a:schemeClr>
              </a:solidFill>
              <a:latin typeface="Montserrat" panose="00000500000000000000" pitchFamily="2" charset="0"/>
            </a:endParaRPr>
          </a:p>
          <a:p>
            <a:pPr defTabSz="586681" fontAlgn="base">
              <a:lnSpc>
                <a:spcPct val="115000"/>
              </a:lnSpc>
              <a:spcBef>
                <a:spcPct val="0"/>
              </a:spcBef>
              <a:spcAft>
                <a:spcPct val="0"/>
              </a:spcAft>
            </a:pPr>
            <a:endParaRPr lang="en-IE" sz="1200" noProof="0">
              <a:solidFill>
                <a:schemeClr val="bg1">
                  <a:lumMod val="50000"/>
                </a:schemeClr>
              </a:solidFill>
              <a:latin typeface="Montserrat" panose="00000500000000000000" pitchFamily="2" charset="0"/>
            </a:endParaRPr>
          </a:p>
          <a:p>
            <a:pPr defTabSz="586681" fontAlgn="base">
              <a:lnSpc>
                <a:spcPct val="115000"/>
              </a:lnSpc>
              <a:spcBef>
                <a:spcPct val="0"/>
              </a:spcBef>
              <a:spcAft>
                <a:spcPct val="0"/>
              </a:spcAft>
            </a:pPr>
            <a:endParaRPr lang="en-IE" sz="1200" noProof="0">
              <a:solidFill>
                <a:schemeClr val="bg1">
                  <a:lumMod val="50000"/>
                </a:schemeClr>
              </a:solidFill>
              <a:latin typeface="Montserrat" panose="00000500000000000000" pitchFamily="2" charset="0"/>
            </a:endParaRPr>
          </a:p>
        </p:txBody>
      </p:sp>
    </p:spTree>
    <p:extLst>
      <p:ext uri="{BB962C8B-B14F-4D97-AF65-F5344CB8AC3E}">
        <p14:creationId xmlns:p14="http://schemas.microsoft.com/office/powerpoint/2010/main" val="4291250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7">
            <a:extLst>
              <a:ext uri="{FF2B5EF4-FFF2-40B4-BE49-F238E27FC236}">
                <a16:creationId xmlns:a16="http://schemas.microsoft.com/office/drawing/2014/main" id="{46CC1300-847E-CD89-670B-95B729DFD307}"/>
              </a:ext>
            </a:extLst>
          </p:cNvPr>
          <p:cNvSpPr/>
          <p:nvPr/>
        </p:nvSpPr>
        <p:spPr bwMode="auto">
          <a:xfrm>
            <a:off x="226732" y="9464691"/>
            <a:ext cx="547206" cy="314309"/>
          </a:xfrm>
          <a:prstGeom prst="rect">
            <a:avLst/>
          </a:prstGeom>
          <a:noFill/>
          <a:ln w="9525" cap="flat" cmpd="sng" algn="ctr">
            <a:noFill/>
            <a:prstDash val="solid"/>
            <a:round/>
            <a:headEnd type="none" w="med" len="med"/>
            <a:tailEnd type="none" w="med" len="med"/>
          </a:ln>
          <a:effectLst/>
        </p:spPr>
        <p:txBody>
          <a:bodyPr vert="horz" wrap="square" lIns="51435" tIns="20250" rIns="51435" bIns="25718" numCol="1" rtlCol="0" anchor="t" anchorCtr="0" compatLnSpc="1">
            <a:prstTxWarp prst="textNoShape">
              <a:avLst/>
            </a:prstTxWarp>
          </a:bodyPr>
          <a:lstStyle/>
          <a:p>
            <a:pPr defTabSz="586681" fontAlgn="base">
              <a:lnSpc>
                <a:spcPct val="115000"/>
              </a:lnSpc>
              <a:spcBef>
                <a:spcPct val="0"/>
              </a:spcBef>
              <a:spcAft>
                <a:spcPct val="0"/>
              </a:spcAft>
            </a:pPr>
            <a:fld id="{C7F9F5D2-F249-437F-B385-641910E1607D}" type="slidenum">
              <a:rPr lang="en-IE" sz="1200" noProof="0" smtClean="0">
                <a:solidFill>
                  <a:schemeClr val="bg1">
                    <a:lumMod val="50000"/>
                  </a:schemeClr>
                </a:solidFill>
                <a:latin typeface="Montserrat" panose="00000500000000000000" pitchFamily="2" charset="0"/>
              </a:rPr>
              <a:t>5</a:t>
            </a:fld>
            <a:endParaRPr lang="en-IE" sz="1200" noProof="0">
              <a:solidFill>
                <a:schemeClr val="bg1">
                  <a:lumMod val="50000"/>
                </a:schemeClr>
              </a:solidFill>
              <a:latin typeface="Montserrat" panose="00000500000000000000" pitchFamily="2" charset="0"/>
            </a:endParaRPr>
          </a:p>
          <a:p>
            <a:pPr defTabSz="586681" fontAlgn="base">
              <a:lnSpc>
                <a:spcPct val="115000"/>
              </a:lnSpc>
              <a:spcBef>
                <a:spcPct val="0"/>
              </a:spcBef>
              <a:spcAft>
                <a:spcPct val="0"/>
              </a:spcAft>
            </a:pPr>
            <a:endParaRPr lang="en-IE" sz="1200" noProof="0">
              <a:solidFill>
                <a:schemeClr val="bg1">
                  <a:lumMod val="50000"/>
                </a:schemeClr>
              </a:solidFill>
              <a:latin typeface="Montserrat" panose="00000500000000000000" pitchFamily="2" charset="0"/>
            </a:endParaRPr>
          </a:p>
          <a:p>
            <a:pPr defTabSz="586681" fontAlgn="base">
              <a:lnSpc>
                <a:spcPct val="115000"/>
              </a:lnSpc>
              <a:spcBef>
                <a:spcPct val="0"/>
              </a:spcBef>
              <a:spcAft>
                <a:spcPct val="0"/>
              </a:spcAft>
            </a:pPr>
            <a:endParaRPr lang="en-IE" sz="1200" noProof="0">
              <a:solidFill>
                <a:schemeClr val="bg1">
                  <a:lumMod val="50000"/>
                </a:schemeClr>
              </a:solidFill>
              <a:latin typeface="Montserrat" panose="00000500000000000000" pitchFamily="2" charset="0"/>
            </a:endParaRPr>
          </a:p>
          <a:p>
            <a:pPr defTabSz="586681" fontAlgn="base">
              <a:lnSpc>
                <a:spcPct val="115000"/>
              </a:lnSpc>
              <a:spcBef>
                <a:spcPct val="0"/>
              </a:spcBef>
              <a:spcAft>
                <a:spcPct val="0"/>
              </a:spcAft>
            </a:pPr>
            <a:endParaRPr lang="en-IE" sz="1200" noProof="0">
              <a:solidFill>
                <a:schemeClr val="bg1">
                  <a:lumMod val="50000"/>
                </a:schemeClr>
              </a:solidFill>
              <a:latin typeface="Montserrat" panose="00000500000000000000" pitchFamily="2" charset="0"/>
            </a:endParaRPr>
          </a:p>
          <a:p>
            <a:pPr defTabSz="586681" fontAlgn="base">
              <a:lnSpc>
                <a:spcPct val="115000"/>
              </a:lnSpc>
              <a:spcBef>
                <a:spcPct val="0"/>
              </a:spcBef>
              <a:spcAft>
                <a:spcPct val="0"/>
              </a:spcAft>
            </a:pPr>
            <a:endParaRPr lang="en-IE" sz="1200" noProof="0">
              <a:solidFill>
                <a:schemeClr val="bg1">
                  <a:lumMod val="50000"/>
                </a:schemeClr>
              </a:solidFill>
              <a:latin typeface="Montserrat" panose="00000500000000000000" pitchFamily="2" charset="0"/>
            </a:endParaRPr>
          </a:p>
        </p:txBody>
      </p:sp>
      <p:grpSp>
        <p:nvGrpSpPr>
          <p:cNvPr id="3" name="Group 2">
            <a:extLst>
              <a:ext uri="{FF2B5EF4-FFF2-40B4-BE49-F238E27FC236}">
                <a16:creationId xmlns:a16="http://schemas.microsoft.com/office/drawing/2014/main" id="{5F49ABD6-6543-8B7A-7303-3BA65A0D1E26}"/>
              </a:ext>
            </a:extLst>
          </p:cNvPr>
          <p:cNvGrpSpPr/>
          <p:nvPr/>
        </p:nvGrpSpPr>
        <p:grpSpPr>
          <a:xfrm>
            <a:off x="224206" y="779554"/>
            <a:ext cx="6298396" cy="8840937"/>
            <a:chOff x="266279" y="779554"/>
            <a:chExt cx="6592911" cy="8812915"/>
          </a:xfrm>
        </p:grpSpPr>
        <p:sp>
          <p:nvSpPr>
            <p:cNvPr id="27" name="Title 2">
              <a:extLst>
                <a:ext uri="{FF2B5EF4-FFF2-40B4-BE49-F238E27FC236}">
                  <a16:creationId xmlns:a16="http://schemas.microsoft.com/office/drawing/2014/main" id="{3A716117-EFBE-5195-7CD6-92074C34A103}"/>
                </a:ext>
              </a:extLst>
            </p:cNvPr>
            <p:cNvSpPr txBox="1">
              <a:spLocks/>
            </p:cNvSpPr>
            <p:nvPr/>
          </p:nvSpPr>
          <p:spPr>
            <a:xfrm>
              <a:off x="365628" y="779554"/>
              <a:ext cx="6492372" cy="506250"/>
            </a:xfrm>
            <a:prstGeom prst="rect">
              <a:avLst/>
            </a:prstGeom>
          </p:spPr>
          <p:txBody>
            <a:bodyPr vert="horz" lIns="0" tIns="0" rIns="0" bIns="0" rtlCol="0" anchor="t" anchorCtr="0">
              <a:noAutofit/>
            </a:bodyPr>
            <a:lstStyle>
              <a:lvl1pPr algn="l" defTabSz="514350" rtl="0" eaLnBrk="1" latinLnBrk="0" hangingPunct="1">
                <a:lnSpc>
                  <a:spcPct val="110000"/>
                </a:lnSpc>
                <a:spcBef>
                  <a:spcPct val="0"/>
                </a:spcBef>
                <a:buNone/>
                <a:defRPr sz="1406" b="1" i="0" kern="1200">
                  <a:solidFill>
                    <a:schemeClr val="tx2"/>
                  </a:solidFill>
                  <a:latin typeface="Montserrat" pitchFamily="2" charset="77"/>
                  <a:ea typeface="+mj-ea"/>
                  <a:cs typeface="+mj-cs"/>
                </a:defRPr>
              </a:lvl1pPr>
            </a:lstStyle>
            <a:p>
              <a:r>
                <a:rPr lang="en-IE" sz="2000" noProof="0"/>
                <a:t>PHASE 1: EMPATHISE &amp; DEFINE</a:t>
              </a:r>
            </a:p>
          </p:txBody>
        </p:sp>
        <p:sp>
          <p:nvSpPr>
            <p:cNvPr id="32" name="CuadroTexto 31">
              <a:extLst>
                <a:ext uri="{FF2B5EF4-FFF2-40B4-BE49-F238E27FC236}">
                  <a16:creationId xmlns:a16="http://schemas.microsoft.com/office/drawing/2014/main" id="{5BDDBF94-9586-530F-A771-5980A4579F07}"/>
                </a:ext>
              </a:extLst>
            </p:cNvPr>
            <p:cNvSpPr txBox="1"/>
            <p:nvPr/>
          </p:nvSpPr>
          <p:spPr>
            <a:xfrm>
              <a:off x="267840" y="4562421"/>
              <a:ext cx="6587939" cy="2677656"/>
            </a:xfrm>
            <a:prstGeom prst="rect">
              <a:avLst/>
            </a:prstGeom>
            <a:noFill/>
          </p:spPr>
          <p:txBody>
            <a:bodyPr wrap="square" lIns="91440" tIns="45720" rIns="91440" bIns="45720" rtlCol="0" anchor="t">
              <a:spAutoFit/>
            </a:bodyPr>
            <a:lstStyle/>
            <a:p>
              <a:pPr algn="ctr"/>
              <a:r>
                <a:rPr lang="en-IE" sz="1100" noProof="0">
                  <a:solidFill>
                    <a:srgbClr val="19616F"/>
                  </a:solidFill>
                  <a:latin typeface="Montserrat"/>
                </a:rPr>
                <a:t>Overall, the city is located at 22 meters above sea level, with the highest part of the city at 300 m above sea level in the northern area. The municipality of Model City has more than 12,000 trees and 134,000 m</a:t>
              </a:r>
              <a:r>
                <a:rPr lang="en-IE" sz="1100" baseline="30000" noProof="0">
                  <a:solidFill>
                    <a:srgbClr val="19616F"/>
                  </a:solidFill>
                  <a:latin typeface="Montserrat"/>
                </a:rPr>
                <a:t>2</a:t>
              </a:r>
              <a:r>
                <a:rPr lang="en-IE" sz="1100" noProof="0">
                  <a:solidFill>
                    <a:srgbClr val="19616F"/>
                  </a:solidFill>
                  <a:latin typeface="Montserrat"/>
                </a:rPr>
                <a:t> of green areas. Moreover,  "Florida Park" is a natural area included in the Nature 2000 Network  and considered a Site of Community importance (SCI) and a Special Protection Area. Also, Sunrise beach is a coastal area of about 10ha  located a 3 km south of Model City. It is bounded on the north by the  railway line, on the south by the sea and on the west by the municipality of Cube City, very close to the wetland of the mouth of the Fox River. It is part of an old area of wetlands and coastal dunes of the Fox River delta and is one of the last remaining natural areas of the old river delta. Finally, the "Coast of Turtles" marine area - which covers the coastal area between the municipalities of </a:t>
              </a:r>
              <a:r>
                <a:rPr lang="en-IE" sz="1100" noProof="0" err="1">
                  <a:solidFill>
                    <a:srgbClr val="19616F"/>
                  </a:solidFill>
                  <a:latin typeface="Montserrat"/>
                </a:rPr>
                <a:t>Castelvillage</a:t>
              </a:r>
              <a:r>
                <a:rPr lang="en-IE" sz="1100" noProof="0">
                  <a:solidFill>
                    <a:srgbClr val="19616F"/>
                  </a:solidFill>
                  <a:latin typeface="Montserrat"/>
                </a:rPr>
                <a:t> and Cuno - is included in the Nature 2000 Network and is considered a SCI and SPA. It is notable for the presence of Posidonia oceanica and Cymodocea nodosa grasslands, which provide refugee for various species of fish and invertebrates. </a:t>
              </a:r>
            </a:p>
            <a:p>
              <a:pPr algn="ctr"/>
              <a:endParaRPr lang="en-IE" sz="1400" noProof="0">
                <a:solidFill>
                  <a:srgbClr val="19616F"/>
                </a:solidFill>
                <a:latin typeface="Montserrat" panose="00000500000000000000" pitchFamily="2" charset="0"/>
              </a:endParaRPr>
            </a:p>
          </p:txBody>
        </p:sp>
        <p:cxnSp>
          <p:nvCxnSpPr>
            <p:cNvPr id="44" name="Conector recto 43">
              <a:extLst>
                <a:ext uri="{FF2B5EF4-FFF2-40B4-BE49-F238E27FC236}">
                  <a16:creationId xmlns:a16="http://schemas.microsoft.com/office/drawing/2014/main" id="{B378EBC5-822A-F635-B4D2-5018107AC375}"/>
                </a:ext>
              </a:extLst>
            </p:cNvPr>
            <p:cNvCxnSpPr>
              <a:cxnSpLocks/>
            </p:cNvCxnSpPr>
            <p:nvPr/>
          </p:nvCxnSpPr>
          <p:spPr>
            <a:xfrm>
              <a:off x="648109" y="7303941"/>
              <a:ext cx="5874921" cy="0"/>
            </a:xfrm>
            <a:prstGeom prst="line">
              <a:avLst/>
            </a:prstGeom>
            <a:ln w="28575">
              <a:solidFill>
                <a:srgbClr val="19616F"/>
              </a:solidFill>
            </a:ln>
          </p:spPr>
          <p:style>
            <a:lnRef idx="1">
              <a:schemeClr val="accent1"/>
            </a:lnRef>
            <a:fillRef idx="0">
              <a:schemeClr val="accent1"/>
            </a:fillRef>
            <a:effectRef idx="0">
              <a:schemeClr val="accent1"/>
            </a:effectRef>
            <a:fontRef idx="minor">
              <a:schemeClr val="tx1"/>
            </a:fontRef>
          </p:style>
        </p:cxnSp>
        <p:sp>
          <p:nvSpPr>
            <p:cNvPr id="45" name="Rectangle 17">
              <a:extLst>
                <a:ext uri="{FF2B5EF4-FFF2-40B4-BE49-F238E27FC236}">
                  <a16:creationId xmlns:a16="http://schemas.microsoft.com/office/drawing/2014/main" id="{92385E73-9820-4709-8428-ABF2A5717DA3}"/>
                </a:ext>
              </a:extLst>
            </p:cNvPr>
            <p:cNvSpPr/>
            <p:nvPr/>
          </p:nvSpPr>
          <p:spPr bwMode="auto">
            <a:xfrm>
              <a:off x="426568" y="7581007"/>
              <a:ext cx="6122557" cy="349479"/>
            </a:xfrm>
            <a:prstGeom prst="rect">
              <a:avLst/>
            </a:prstGeom>
            <a:no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51435" tIns="20250" rIns="51435" bIns="25718" numCol="1" rtlCol="0" anchor="t" anchorCtr="0" compatLnSpc="1">
              <a:prstTxWarp prst="textNoShape">
                <a:avLst/>
              </a:prstTxWarp>
            </a:bodyPr>
            <a:lstStyle/>
            <a:p>
              <a:pPr algn="ctr" defTabSz="586681" fontAlgn="base">
                <a:lnSpc>
                  <a:spcPct val="115000"/>
                </a:lnSpc>
                <a:spcBef>
                  <a:spcPct val="0"/>
                </a:spcBef>
                <a:spcAft>
                  <a:spcPct val="0"/>
                </a:spcAft>
              </a:pPr>
              <a:r>
                <a:rPr lang="en-IE" sz="1100" b="1" noProof="0">
                  <a:solidFill>
                    <a:srgbClr val="19616F"/>
                  </a:solidFill>
                  <a:latin typeface="Montserrat" panose="00000500000000000000" pitchFamily="2" charset="0"/>
                </a:rPr>
                <a:t>THERE ARE SEVERAL ISSUES IDENTIFIED BY THE CITY THAT ARE CONSIDERED A CONSEQUENCE OF CLIMATE CHANGE:</a:t>
              </a:r>
            </a:p>
          </p:txBody>
        </p:sp>
        <p:sp>
          <p:nvSpPr>
            <p:cNvPr id="11" name="CuadroTexto 10">
              <a:extLst>
                <a:ext uri="{FF2B5EF4-FFF2-40B4-BE49-F238E27FC236}">
                  <a16:creationId xmlns:a16="http://schemas.microsoft.com/office/drawing/2014/main" id="{4DDDE83A-0406-271D-18C5-8E667A1CEDD5}"/>
                </a:ext>
              </a:extLst>
            </p:cNvPr>
            <p:cNvSpPr txBox="1"/>
            <p:nvPr/>
          </p:nvSpPr>
          <p:spPr>
            <a:xfrm>
              <a:off x="4632012" y="2604194"/>
              <a:ext cx="2227178" cy="1169551"/>
            </a:xfrm>
            <a:prstGeom prst="rect">
              <a:avLst/>
            </a:prstGeom>
            <a:noFill/>
          </p:spPr>
          <p:txBody>
            <a:bodyPr wrap="square" lIns="91440" tIns="45720" rIns="91440" bIns="45720" rtlCol="0" anchor="t">
              <a:spAutoFit/>
            </a:bodyPr>
            <a:lstStyle/>
            <a:p>
              <a:r>
                <a:rPr lang="en-IE" sz="1400" noProof="0">
                  <a:solidFill>
                    <a:srgbClr val="19616F"/>
                  </a:solidFill>
                  <a:latin typeface="Montserrat"/>
                </a:rPr>
                <a:t>Model city is located in the northeast of </a:t>
              </a:r>
              <a:r>
                <a:rPr lang="en-IE" sz="1400" noProof="0" err="1">
                  <a:solidFill>
                    <a:srgbClr val="19616F"/>
                  </a:solidFill>
                  <a:latin typeface="Montserrat"/>
                </a:rPr>
                <a:t>Climaterdam</a:t>
              </a:r>
              <a:r>
                <a:rPr lang="en-IE" sz="1400" noProof="0">
                  <a:solidFill>
                    <a:srgbClr val="19616F"/>
                  </a:solidFill>
                  <a:latin typeface="Montserrat"/>
                </a:rPr>
                <a:t>, and it has up to 67,087 habitants. </a:t>
              </a:r>
            </a:p>
          </p:txBody>
        </p:sp>
        <p:sp>
          <p:nvSpPr>
            <p:cNvPr id="10" name="CuadroTexto 9">
              <a:extLst>
                <a:ext uri="{FF2B5EF4-FFF2-40B4-BE49-F238E27FC236}">
                  <a16:creationId xmlns:a16="http://schemas.microsoft.com/office/drawing/2014/main" id="{4D6916EF-D4EA-CB57-348C-0F921EA3DAD0}"/>
                </a:ext>
              </a:extLst>
            </p:cNvPr>
            <p:cNvSpPr txBox="1"/>
            <p:nvPr/>
          </p:nvSpPr>
          <p:spPr>
            <a:xfrm>
              <a:off x="322405" y="1160730"/>
              <a:ext cx="6329056" cy="430887"/>
            </a:xfrm>
            <a:prstGeom prst="rect">
              <a:avLst/>
            </a:prstGeom>
            <a:solidFill>
              <a:schemeClr val="bg1"/>
            </a:solidFill>
          </p:spPr>
          <p:txBody>
            <a:bodyPr wrap="square" lIns="91440" tIns="45720" rIns="91440" bIns="45720" rtlCol="0" anchor="t">
              <a:spAutoFit/>
            </a:bodyPr>
            <a:lstStyle/>
            <a:p>
              <a:r>
                <a:rPr lang="en-IE" sz="1100" noProof="0">
                  <a:solidFill>
                    <a:srgbClr val="19616F"/>
                  </a:solidFill>
                  <a:latin typeface="Montserrat"/>
                </a:rPr>
                <a:t>Diagnosis of the situation of the city. The principal objective of this initial phase is to analyse the context of the city and based on it define the structure of the CCLL.</a:t>
              </a:r>
            </a:p>
          </p:txBody>
        </p:sp>
        <p:sp>
          <p:nvSpPr>
            <p:cNvPr id="14" name="CuadroTexto 13">
              <a:extLst>
                <a:ext uri="{FF2B5EF4-FFF2-40B4-BE49-F238E27FC236}">
                  <a16:creationId xmlns:a16="http://schemas.microsoft.com/office/drawing/2014/main" id="{6E4035E5-7D31-7E2A-B998-2E4D7B1BA957}"/>
                </a:ext>
              </a:extLst>
            </p:cNvPr>
            <p:cNvSpPr txBox="1"/>
            <p:nvPr/>
          </p:nvSpPr>
          <p:spPr>
            <a:xfrm>
              <a:off x="266279" y="7992031"/>
              <a:ext cx="6562111" cy="1600438"/>
            </a:xfrm>
            <a:prstGeom prst="rect">
              <a:avLst/>
            </a:prstGeom>
            <a:noFill/>
          </p:spPr>
          <p:txBody>
            <a:bodyPr wrap="square" lIns="91440" tIns="45720" rIns="91440" bIns="45720" rtlCol="0" anchor="t">
              <a:spAutoFit/>
            </a:bodyPr>
            <a:lstStyle/>
            <a:p>
              <a:pPr algn="ctr"/>
              <a:r>
                <a:rPr lang="en-IE" sz="1400" noProof="0">
                  <a:solidFill>
                    <a:srgbClr val="19616F"/>
                  </a:solidFill>
                  <a:latin typeface="Montserrat"/>
                </a:rPr>
                <a:t>The main natural or climatic-related hazards that affects the area of the CCLL are coastal floods, land floods, landslide, heatwave, drought, coastal storm surge and coastal erosion. These hazards have a direct impact on tourism, cultural heritage sites, energy networks, transport networks and both commercial and residential buildings.</a:t>
              </a:r>
              <a:endParaRPr lang="en-IE" sz="1400" noProof="0">
                <a:solidFill>
                  <a:srgbClr val="19616F"/>
                </a:solidFill>
                <a:latin typeface="Montserrat" panose="00000500000000000000" pitchFamily="2" charset="0"/>
              </a:endParaRPr>
            </a:p>
            <a:p>
              <a:pPr algn="ctr"/>
              <a:endParaRPr lang="en-IE" sz="1400" noProof="0">
                <a:solidFill>
                  <a:srgbClr val="19616F"/>
                </a:solidFill>
                <a:latin typeface="Montserrat" panose="00000500000000000000" pitchFamily="2" charset="0"/>
              </a:endParaRPr>
            </a:p>
            <a:p>
              <a:pPr algn="ctr"/>
              <a:endParaRPr lang="en-IE" sz="1400" noProof="0">
                <a:solidFill>
                  <a:srgbClr val="19616F"/>
                </a:solidFill>
                <a:latin typeface="Montserrat" panose="00000500000000000000" pitchFamily="2" charset="0"/>
              </a:endParaRPr>
            </a:p>
          </p:txBody>
        </p:sp>
        <p:pic>
          <p:nvPicPr>
            <p:cNvPr id="2" name="Imagen 1">
              <a:extLst>
                <a:ext uri="{FF2B5EF4-FFF2-40B4-BE49-F238E27FC236}">
                  <a16:creationId xmlns:a16="http://schemas.microsoft.com/office/drawing/2014/main" id="{3CA25B98-4646-B5C3-8145-3AF648B932E0}"/>
                </a:ext>
              </a:extLst>
            </p:cNvPr>
            <p:cNvPicPr>
              <a:picLocks noChangeAspect="1"/>
            </p:cNvPicPr>
            <p:nvPr/>
          </p:nvPicPr>
          <p:blipFill>
            <a:blip r:embed="rId3"/>
            <a:stretch>
              <a:fillRect/>
            </a:stretch>
          </p:blipFill>
          <p:spPr>
            <a:xfrm>
              <a:off x="500335" y="1822351"/>
              <a:ext cx="3983903" cy="2601538"/>
            </a:xfrm>
            <a:prstGeom prst="rect">
              <a:avLst/>
            </a:prstGeom>
          </p:spPr>
        </p:pic>
      </p:grpSp>
    </p:spTree>
    <p:extLst>
      <p:ext uri="{BB962C8B-B14F-4D97-AF65-F5344CB8AC3E}">
        <p14:creationId xmlns:p14="http://schemas.microsoft.com/office/powerpoint/2010/main" val="3069583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19DE54E-0C6D-816F-7CE4-033C9C63B69B}"/>
              </a:ext>
            </a:extLst>
          </p:cNvPr>
          <p:cNvGrpSpPr/>
          <p:nvPr/>
        </p:nvGrpSpPr>
        <p:grpSpPr>
          <a:xfrm>
            <a:off x="365628" y="779554"/>
            <a:ext cx="6492372" cy="8449112"/>
            <a:chOff x="365628" y="779554"/>
            <a:chExt cx="6492372" cy="8449112"/>
          </a:xfrm>
        </p:grpSpPr>
        <p:grpSp>
          <p:nvGrpSpPr>
            <p:cNvPr id="37" name="Group 1454">
              <a:extLst>
                <a:ext uri="{FF2B5EF4-FFF2-40B4-BE49-F238E27FC236}">
                  <a16:creationId xmlns:a16="http://schemas.microsoft.com/office/drawing/2014/main" id="{7F6EDB20-97D3-4C97-9E8A-A62EC165C4C4}"/>
                </a:ext>
              </a:extLst>
            </p:cNvPr>
            <p:cNvGrpSpPr>
              <a:grpSpLocks noChangeAspect="1"/>
            </p:cNvGrpSpPr>
            <p:nvPr/>
          </p:nvGrpSpPr>
          <p:grpSpPr bwMode="auto">
            <a:xfrm>
              <a:off x="2000745" y="1486917"/>
              <a:ext cx="1611040" cy="1611041"/>
              <a:chOff x="6384" y="2673"/>
              <a:chExt cx="227" cy="226"/>
            </a:xfrm>
            <a:solidFill>
              <a:srgbClr val="99DDEB">
                <a:alpha val="70000"/>
              </a:srgbClr>
            </a:solidFill>
          </p:grpSpPr>
          <p:sp>
            <p:nvSpPr>
              <p:cNvPr id="38" name="Freeform 1455">
                <a:extLst>
                  <a:ext uri="{FF2B5EF4-FFF2-40B4-BE49-F238E27FC236}">
                    <a16:creationId xmlns:a16="http://schemas.microsoft.com/office/drawing/2014/main" id="{CC9436C6-ACFF-4E45-BE71-71324FE8426C}"/>
                  </a:ext>
                </a:extLst>
              </p:cNvPr>
              <p:cNvSpPr>
                <a:spLocks/>
              </p:cNvSpPr>
              <p:nvPr/>
            </p:nvSpPr>
            <p:spPr bwMode="auto">
              <a:xfrm>
                <a:off x="6434" y="2723"/>
                <a:ext cx="127" cy="126"/>
              </a:xfrm>
              <a:custGeom>
                <a:avLst/>
                <a:gdLst>
                  <a:gd name="T0" fmla="*/ 788 w 913"/>
                  <a:gd name="T1" fmla="*/ 456 h 913"/>
                  <a:gd name="T2" fmla="*/ 805 w 913"/>
                  <a:gd name="T3" fmla="*/ 439 h 913"/>
                  <a:gd name="T4" fmla="*/ 913 w 913"/>
                  <a:gd name="T5" fmla="*/ 439 h 913"/>
                  <a:gd name="T6" fmla="*/ 474 w 913"/>
                  <a:gd name="T7" fmla="*/ 0 h 913"/>
                  <a:gd name="T8" fmla="*/ 474 w 913"/>
                  <a:gd name="T9" fmla="*/ 107 h 913"/>
                  <a:gd name="T10" fmla="*/ 456 w 913"/>
                  <a:gd name="T11" fmla="*/ 124 h 913"/>
                  <a:gd name="T12" fmla="*/ 439 w 913"/>
                  <a:gd name="T13" fmla="*/ 107 h 913"/>
                  <a:gd name="T14" fmla="*/ 439 w 913"/>
                  <a:gd name="T15" fmla="*/ 0 h 913"/>
                  <a:gd name="T16" fmla="*/ 0 w 913"/>
                  <a:gd name="T17" fmla="*/ 439 h 913"/>
                  <a:gd name="T18" fmla="*/ 107 w 913"/>
                  <a:gd name="T19" fmla="*/ 439 h 913"/>
                  <a:gd name="T20" fmla="*/ 124 w 913"/>
                  <a:gd name="T21" fmla="*/ 456 h 913"/>
                  <a:gd name="T22" fmla="*/ 107 w 913"/>
                  <a:gd name="T23" fmla="*/ 474 h 913"/>
                  <a:gd name="T24" fmla="*/ 0 w 913"/>
                  <a:gd name="T25" fmla="*/ 474 h 913"/>
                  <a:gd name="T26" fmla="*/ 439 w 913"/>
                  <a:gd name="T27" fmla="*/ 913 h 913"/>
                  <a:gd name="T28" fmla="*/ 439 w 913"/>
                  <a:gd name="T29" fmla="*/ 806 h 913"/>
                  <a:gd name="T30" fmla="*/ 456 w 913"/>
                  <a:gd name="T31" fmla="*/ 788 h 913"/>
                  <a:gd name="T32" fmla="*/ 474 w 913"/>
                  <a:gd name="T33" fmla="*/ 806 h 913"/>
                  <a:gd name="T34" fmla="*/ 474 w 913"/>
                  <a:gd name="T35" fmla="*/ 913 h 913"/>
                  <a:gd name="T36" fmla="*/ 913 w 913"/>
                  <a:gd name="T37" fmla="*/ 474 h 913"/>
                  <a:gd name="T38" fmla="*/ 805 w 913"/>
                  <a:gd name="T39" fmla="*/ 474 h 913"/>
                  <a:gd name="T40" fmla="*/ 788 w 913"/>
                  <a:gd name="T41" fmla="*/ 456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3" h="913">
                    <a:moveTo>
                      <a:pt x="788" y="456"/>
                    </a:moveTo>
                    <a:cubicBezTo>
                      <a:pt x="788" y="447"/>
                      <a:pt x="796" y="439"/>
                      <a:pt x="805" y="439"/>
                    </a:cubicBezTo>
                    <a:cubicBezTo>
                      <a:pt x="913" y="439"/>
                      <a:pt x="913" y="439"/>
                      <a:pt x="913" y="439"/>
                    </a:cubicBezTo>
                    <a:cubicBezTo>
                      <a:pt x="904" y="201"/>
                      <a:pt x="712" y="9"/>
                      <a:pt x="474" y="0"/>
                    </a:cubicBezTo>
                    <a:cubicBezTo>
                      <a:pt x="474" y="107"/>
                      <a:pt x="474" y="107"/>
                      <a:pt x="474" y="107"/>
                    </a:cubicBezTo>
                    <a:cubicBezTo>
                      <a:pt x="474" y="117"/>
                      <a:pt x="466" y="124"/>
                      <a:pt x="456" y="124"/>
                    </a:cubicBezTo>
                    <a:cubicBezTo>
                      <a:pt x="446" y="124"/>
                      <a:pt x="439" y="117"/>
                      <a:pt x="439" y="107"/>
                    </a:cubicBezTo>
                    <a:cubicBezTo>
                      <a:pt x="439" y="0"/>
                      <a:pt x="439" y="0"/>
                      <a:pt x="439" y="0"/>
                    </a:cubicBezTo>
                    <a:cubicBezTo>
                      <a:pt x="201" y="9"/>
                      <a:pt x="9" y="201"/>
                      <a:pt x="0" y="439"/>
                    </a:cubicBezTo>
                    <a:cubicBezTo>
                      <a:pt x="107" y="439"/>
                      <a:pt x="107" y="439"/>
                      <a:pt x="107" y="439"/>
                    </a:cubicBezTo>
                    <a:cubicBezTo>
                      <a:pt x="116" y="439"/>
                      <a:pt x="124" y="447"/>
                      <a:pt x="124" y="456"/>
                    </a:cubicBezTo>
                    <a:cubicBezTo>
                      <a:pt x="124" y="466"/>
                      <a:pt x="116" y="474"/>
                      <a:pt x="107" y="474"/>
                    </a:cubicBezTo>
                    <a:cubicBezTo>
                      <a:pt x="0" y="474"/>
                      <a:pt x="0" y="474"/>
                      <a:pt x="0" y="474"/>
                    </a:cubicBezTo>
                    <a:cubicBezTo>
                      <a:pt x="8" y="712"/>
                      <a:pt x="200" y="904"/>
                      <a:pt x="439" y="913"/>
                    </a:cubicBezTo>
                    <a:cubicBezTo>
                      <a:pt x="439" y="806"/>
                      <a:pt x="439" y="806"/>
                      <a:pt x="439" y="806"/>
                    </a:cubicBezTo>
                    <a:cubicBezTo>
                      <a:pt x="439" y="796"/>
                      <a:pt x="446" y="788"/>
                      <a:pt x="456" y="788"/>
                    </a:cubicBezTo>
                    <a:cubicBezTo>
                      <a:pt x="466" y="788"/>
                      <a:pt x="474" y="796"/>
                      <a:pt x="474" y="806"/>
                    </a:cubicBezTo>
                    <a:cubicBezTo>
                      <a:pt x="474" y="913"/>
                      <a:pt x="474" y="913"/>
                      <a:pt x="474" y="913"/>
                    </a:cubicBezTo>
                    <a:cubicBezTo>
                      <a:pt x="712" y="904"/>
                      <a:pt x="904" y="712"/>
                      <a:pt x="913" y="474"/>
                    </a:cubicBezTo>
                    <a:cubicBezTo>
                      <a:pt x="805" y="474"/>
                      <a:pt x="805" y="474"/>
                      <a:pt x="805" y="474"/>
                    </a:cubicBezTo>
                    <a:cubicBezTo>
                      <a:pt x="796" y="474"/>
                      <a:pt x="788" y="466"/>
                      <a:pt x="788" y="4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sp>
            <p:nvSpPr>
              <p:cNvPr id="39" name="Freeform 1456">
                <a:extLst>
                  <a:ext uri="{FF2B5EF4-FFF2-40B4-BE49-F238E27FC236}">
                    <a16:creationId xmlns:a16="http://schemas.microsoft.com/office/drawing/2014/main" id="{F4D7E9F6-01AC-46B2-BA62-4CDAA9E285E5}"/>
                  </a:ext>
                </a:extLst>
              </p:cNvPr>
              <p:cNvSpPr>
                <a:spLocks noEditPoints="1"/>
              </p:cNvSpPr>
              <p:nvPr/>
            </p:nvSpPr>
            <p:spPr bwMode="auto">
              <a:xfrm>
                <a:off x="6384" y="2673"/>
                <a:ext cx="227" cy="226"/>
              </a:xfrm>
              <a:custGeom>
                <a:avLst/>
                <a:gdLst>
                  <a:gd name="T0" fmla="*/ 817 w 1635"/>
                  <a:gd name="T1" fmla="*/ 0 h 1635"/>
                  <a:gd name="T2" fmla="*/ 0 w 1635"/>
                  <a:gd name="T3" fmla="*/ 818 h 1635"/>
                  <a:gd name="T4" fmla="*/ 817 w 1635"/>
                  <a:gd name="T5" fmla="*/ 1635 h 1635"/>
                  <a:gd name="T6" fmla="*/ 1635 w 1635"/>
                  <a:gd name="T7" fmla="*/ 818 h 1635"/>
                  <a:gd name="T8" fmla="*/ 817 w 1635"/>
                  <a:gd name="T9" fmla="*/ 0 h 1635"/>
                  <a:gd name="T10" fmla="*/ 1418 w 1635"/>
                  <a:gd name="T11" fmla="*/ 835 h 1635"/>
                  <a:gd name="T12" fmla="*/ 1309 w 1635"/>
                  <a:gd name="T13" fmla="*/ 835 h 1635"/>
                  <a:gd name="T14" fmla="*/ 835 w 1635"/>
                  <a:gd name="T15" fmla="*/ 1310 h 1635"/>
                  <a:gd name="T16" fmla="*/ 835 w 1635"/>
                  <a:gd name="T17" fmla="*/ 1418 h 1635"/>
                  <a:gd name="T18" fmla="*/ 817 w 1635"/>
                  <a:gd name="T19" fmla="*/ 1435 h 1635"/>
                  <a:gd name="T20" fmla="*/ 800 w 1635"/>
                  <a:gd name="T21" fmla="*/ 1418 h 1635"/>
                  <a:gd name="T22" fmla="*/ 800 w 1635"/>
                  <a:gd name="T23" fmla="*/ 1310 h 1635"/>
                  <a:gd name="T24" fmla="*/ 326 w 1635"/>
                  <a:gd name="T25" fmla="*/ 835 h 1635"/>
                  <a:gd name="T26" fmla="*/ 216 w 1635"/>
                  <a:gd name="T27" fmla="*/ 835 h 1635"/>
                  <a:gd name="T28" fmla="*/ 199 w 1635"/>
                  <a:gd name="T29" fmla="*/ 817 h 1635"/>
                  <a:gd name="T30" fmla="*/ 216 w 1635"/>
                  <a:gd name="T31" fmla="*/ 800 h 1635"/>
                  <a:gd name="T32" fmla="*/ 326 w 1635"/>
                  <a:gd name="T33" fmla="*/ 800 h 1635"/>
                  <a:gd name="T34" fmla="*/ 800 w 1635"/>
                  <a:gd name="T35" fmla="*/ 326 h 1635"/>
                  <a:gd name="T36" fmla="*/ 800 w 1635"/>
                  <a:gd name="T37" fmla="*/ 217 h 1635"/>
                  <a:gd name="T38" fmla="*/ 817 w 1635"/>
                  <a:gd name="T39" fmla="*/ 199 h 1635"/>
                  <a:gd name="T40" fmla="*/ 835 w 1635"/>
                  <a:gd name="T41" fmla="*/ 217 h 1635"/>
                  <a:gd name="T42" fmla="*/ 835 w 1635"/>
                  <a:gd name="T43" fmla="*/ 326 h 1635"/>
                  <a:gd name="T44" fmla="*/ 1309 w 1635"/>
                  <a:gd name="T45" fmla="*/ 800 h 1635"/>
                  <a:gd name="T46" fmla="*/ 1418 w 1635"/>
                  <a:gd name="T47" fmla="*/ 800 h 1635"/>
                  <a:gd name="T48" fmla="*/ 1435 w 1635"/>
                  <a:gd name="T49" fmla="*/ 817 h 1635"/>
                  <a:gd name="T50" fmla="*/ 1418 w 1635"/>
                  <a:gd name="T51" fmla="*/ 835 h 1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35" h="1635">
                    <a:moveTo>
                      <a:pt x="817" y="0"/>
                    </a:moveTo>
                    <a:cubicBezTo>
                      <a:pt x="366" y="0"/>
                      <a:pt x="0" y="366"/>
                      <a:pt x="0" y="818"/>
                    </a:cubicBezTo>
                    <a:cubicBezTo>
                      <a:pt x="0" y="1269"/>
                      <a:pt x="366" y="1635"/>
                      <a:pt x="817" y="1635"/>
                    </a:cubicBezTo>
                    <a:cubicBezTo>
                      <a:pt x="1269" y="1635"/>
                      <a:pt x="1635" y="1269"/>
                      <a:pt x="1635" y="818"/>
                    </a:cubicBezTo>
                    <a:cubicBezTo>
                      <a:pt x="1635" y="366"/>
                      <a:pt x="1269" y="0"/>
                      <a:pt x="817" y="0"/>
                    </a:cubicBezTo>
                    <a:close/>
                    <a:moveTo>
                      <a:pt x="1418" y="835"/>
                    </a:moveTo>
                    <a:cubicBezTo>
                      <a:pt x="1309" y="835"/>
                      <a:pt x="1309" y="835"/>
                      <a:pt x="1309" y="835"/>
                    </a:cubicBezTo>
                    <a:cubicBezTo>
                      <a:pt x="1300" y="1093"/>
                      <a:pt x="1093" y="1300"/>
                      <a:pt x="835" y="1310"/>
                    </a:cubicBezTo>
                    <a:cubicBezTo>
                      <a:pt x="835" y="1418"/>
                      <a:pt x="835" y="1418"/>
                      <a:pt x="835" y="1418"/>
                    </a:cubicBezTo>
                    <a:cubicBezTo>
                      <a:pt x="835" y="1428"/>
                      <a:pt x="827" y="1435"/>
                      <a:pt x="817" y="1435"/>
                    </a:cubicBezTo>
                    <a:cubicBezTo>
                      <a:pt x="807" y="1435"/>
                      <a:pt x="800" y="1428"/>
                      <a:pt x="800" y="1418"/>
                    </a:cubicBezTo>
                    <a:cubicBezTo>
                      <a:pt x="800" y="1310"/>
                      <a:pt x="800" y="1310"/>
                      <a:pt x="800" y="1310"/>
                    </a:cubicBezTo>
                    <a:cubicBezTo>
                      <a:pt x="542" y="1300"/>
                      <a:pt x="334" y="1093"/>
                      <a:pt x="326" y="835"/>
                    </a:cubicBezTo>
                    <a:cubicBezTo>
                      <a:pt x="216" y="835"/>
                      <a:pt x="216" y="835"/>
                      <a:pt x="216" y="835"/>
                    </a:cubicBezTo>
                    <a:cubicBezTo>
                      <a:pt x="207" y="835"/>
                      <a:pt x="199" y="827"/>
                      <a:pt x="199" y="817"/>
                    </a:cubicBezTo>
                    <a:cubicBezTo>
                      <a:pt x="199" y="808"/>
                      <a:pt x="207" y="800"/>
                      <a:pt x="216" y="800"/>
                    </a:cubicBezTo>
                    <a:cubicBezTo>
                      <a:pt x="326" y="800"/>
                      <a:pt x="326" y="800"/>
                      <a:pt x="326" y="800"/>
                    </a:cubicBezTo>
                    <a:cubicBezTo>
                      <a:pt x="335" y="542"/>
                      <a:pt x="542" y="335"/>
                      <a:pt x="800" y="326"/>
                    </a:cubicBezTo>
                    <a:cubicBezTo>
                      <a:pt x="800" y="217"/>
                      <a:pt x="800" y="217"/>
                      <a:pt x="800" y="217"/>
                    </a:cubicBezTo>
                    <a:cubicBezTo>
                      <a:pt x="800" y="207"/>
                      <a:pt x="807" y="199"/>
                      <a:pt x="817" y="199"/>
                    </a:cubicBezTo>
                    <a:cubicBezTo>
                      <a:pt x="827" y="199"/>
                      <a:pt x="835" y="207"/>
                      <a:pt x="835" y="217"/>
                    </a:cubicBezTo>
                    <a:cubicBezTo>
                      <a:pt x="835" y="326"/>
                      <a:pt x="835" y="326"/>
                      <a:pt x="835" y="326"/>
                    </a:cubicBezTo>
                    <a:cubicBezTo>
                      <a:pt x="1092" y="335"/>
                      <a:pt x="1300" y="542"/>
                      <a:pt x="1309" y="800"/>
                    </a:cubicBezTo>
                    <a:cubicBezTo>
                      <a:pt x="1418" y="800"/>
                      <a:pt x="1418" y="800"/>
                      <a:pt x="1418" y="800"/>
                    </a:cubicBezTo>
                    <a:cubicBezTo>
                      <a:pt x="1427" y="800"/>
                      <a:pt x="1435" y="808"/>
                      <a:pt x="1435" y="817"/>
                    </a:cubicBezTo>
                    <a:cubicBezTo>
                      <a:pt x="1435" y="827"/>
                      <a:pt x="1427" y="835"/>
                      <a:pt x="1418" y="8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grpSp>
        <p:sp>
          <p:nvSpPr>
            <p:cNvPr id="27" name="Title 2">
              <a:extLst>
                <a:ext uri="{FF2B5EF4-FFF2-40B4-BE49-F238E27FC236}">
                  <a16:creationId xmlns:a16="http://schemas.microsoft.com/office/drawing/2014/main" id="{3A716117-EFBE-5195-7CD6-92074C34A103}"/>
                </a:ext>
              </a:extLst>
            </p:cNvPr>
            <p:cNvSpPr txBox="1">
              <a:spLocks/>
            </p:cNvSpPr>
            <p:nvPr/>
          </p:nvSpPr>
          <p:spPr>
            <a:xfrm>
              <a:off x="365628" y="779554"/>
              <a:ext cx="6492372" cy="506250"/>
            </a:xfrm>
            <a:prstGeom prst="rect">
              <a:avLst/>
            </a:prstGeom>
          </p:spPr>
          <p:txBody>
            <a:bodyPr vert="horz" lIns="0" tIns="0" rIns="0" bIns="0" rtlCol="0" anchor="t" anchorCtr="0">
              <a:noAutofit/>
            </a:bodyPr>
            <a:lstStyle>
              <a:lvl1pPr algn="l" defTabSz="514350" rtl="0" eaLnBrk="1" latinLnBrk="0" hangingPunct="1">
                <a:lnSpc>
                  <a:spcPct val="110000"/>
                </a:lnSpc>
                <a:spcBef>
                  <a:spcPct val="0"/>
                </a:spcBef>
                <a:buNone/>
                <a:defRPr sz="1406" b="1" i="0" kern="1200">
                  <a:solidFill>
                    <a:schemeClr val="tx2"/>
                  </a:solidFill>
                  <a:latin typeface="Montserrat" pitchFamily="2" charset="77"/>
                  <a:ea typeface="+mj-ea"/>
                  <a:cs typeface="+mj-cs"/>
                </a:defRPr>
              </a:lvl1pPr>
            </a:lstStyle>
            <a:p>
              <a:r>
                <a:rPr lang="en-IE" sz="2000" noProof="0"/>
                <a:t>PHASE 1: EMPATHISE &amp; DEFINE</a:t>
              </a:r>
            </a:p>
            <a:p>
              <a:r>
                <a:rPr lang="en-IE" sz="4000" noProof="0">
                  <a:solidFill>
                    <a:srgbClr val="3EC8D9"/>
                  </a:solidFill>
                </a:rPr>
                <a:t>Scoping</a:t>
              </a:r>
            </a:p>
          </p:txBody>
        </p:sp>
        <p:sp>
          <p:nvSpPr>
            <p:cNvPr id="16" name="CuadroTexto 15">
              <a:extLst>
                <a:ext uri="{FF2B5EF4-FFF2-40B4-BE49-F238E27FC236}">
                  <a16:creationId xmlns:a16="http://schemas.microsoft.com/office/drawing/2014/main" id="{D2CB659D-7E32-4FF8-BFC8-83ADC4578191}"/>
                </a:ext>
              </a:extLst>
            </p:cNvPr>
            <p:cNvSpPr txBox="1"/>
            <p:nvPr/>
          </p:nvSpPr>
          <p:spPr>
            <a:xfrm>
              <a:off x="472678" y="3065155"/>
              <a:ext cx="6111433" cy="4662815"/>
            </a:xfrm>
            <a:prstGeom prst="rect">
              <a:avLst/>
            </a:prstGeom>
            <a:noFill/>
          </p:spPr>
          <p:txBody>
            <a:bodyPr wrap="square" rtlCol="0">
              <a:spAutoFit/>
            </a:bodyPr>
            <a:lstStyle/>
            <a:p>
              <a:r>
                <a:rPr lang="en-IE" sz="1100" noProof="0">
                  <a:solidFill>
                    <a:srgbClr val="19616F"/>
                  </a:solidFill>
                  <a:latin typeface="Montserrat" panose="00000500000000000000" pitchFamily="2" charset="0"/>
                </a:rPr>
                <a:t>Scoping is the first activity of the POP. Scoping can be defined as the comprehensive activity where the characteristics and context of the city are identified, this also includes resources and barriers as well as the selection of the climatic problems that need to be faced. Based on the first analysis of context and climatic problems, more operational activities are also included, such us; the definition of the structural organisation of the CCLL, which should include a common vision and goals of all the identified stakeholders. The main actions related to this activity are described as follows: </a:t>
              </a:r>
            </a:p>
            <a:p>
              <a:endParaRPr lang="en-IE" sz="1100" noProof="0">
                <a:solidFill>
                  <a:srgbClr val="19616F"/>
                </a:solidFill>
                <a:latin typeface="Montserrat" panose="00000500000000000000" pitchFamily="2" charset="0"/>
              </a:endParaRPr>
            </a:p>
            <a:p>
              <a:pPr marL="358775" indent="-171450">
                <a:buFont typeface="Wingdings" panose="05000000000000000000" pitchFamily="2" charset="2"/>
                <a:buChar char="ü"/>
              </a:pPr>
              <a:r>
                <a:rPr lang="en-IE" sz="1100" noProof="0">
                  <a:solidFill>
                    <a:srgbClr val="19616F"/>
                  </a:solidFill>
                  <a:latin typeface="Montserrat" panose="00000500000000000000" pitchFamily="2" charset="0"/>
                </a:rPr>
                <a:t>Identify the key challenges being faced and define the roots of the identified problems, not just the symptoms.  </a:t>
              </a:r>
            </a:p>
            <a:p>
              <a:pPr marL="358775" indent="-171450">
                <a:buFont typeface="Wingdings" panose="05000000000000000000" pitchFamily="2" charset="2"/>
                <a:buChar char="ü"/>
              </a:pPr>
              <a:endParaRPr lang="en-IE" sz="1100" noProof="0">
                <a:solidFill>
                  <a:srgbClr val="19616F"/>
                </a:solidFill>
                <a:latin typeface="Montserrat" panose="00000500000000000000" pitchFamily="2" charset="0"/>
              </a:endParaRPr>
            </a:p>
            <a:p>
              <a:pPr marL="358775" indent="-171450">
                <a:buFont typeface="Wingdings" panose="05000000000000000000" pitchFamily="2" charset="2"/>
                <a:buChar char="ü"/>
              </a:pPr>
              <a:r>
                <a:rPr lang="en-IE" sz="1100" noProof="0">
                  <a:solidFill>
                    <a:srgbClr val="19616F"/>
                  </a:solidFill>
                  <a:latin typeface="Montserrat" panose="00000500000000000000" pitchFamily="2" charset="0"/>
                </a:rPr>
                <a:t>Study the available data on the ecosystem surrounding of the LL, scope and understand the context.  </a:t>
              </a:r>
            </a:p>
            <a:p>
              <a:pPr marL="358775" indent="-171450">
                <a:buFont typeface="Wingdings" panose="05000000000000000000" pitchFamily="2" charset="2"/>
                <a:buChar char="ü"/>
              </a:pPr>
              <a:endParaRPr lang="en-IE" sz="1100" noProof="0">
                <a:solidFill>
                  <a:srgbClr val="19616F"/>
                </a:solidFill>
                <a:latin typeface="Montserrat" panose="00000500000000000000" pitchFamily="2" charset="0"/>
              </a:endParaRPr>
            </a:p>
            <a:p>
              <a:pPr marL="358775" indent="-171450">
                <a:buFont typeface="Wingdings" panose="05000000000000000000" pitchFamily="2" charset="2"/>
                <a:buChar char="ü"/>
              </a:pPr>
              <a:r>
                <a:rPr lang="en-IE" sz="1100" noProof="0">
                  <a:solidFill>
                    <a:srgbClr val="19616F"/>
                  </a:solidFill>
                  <a:latin typeface="Montserrat" panose="00000500000000000000" pitchFamily="2" charset="0"/>
                </a:rPr>
                <a:t>Define the main goals of the LL considering the inputs from all stakeholders. </a:t>
              </a:r>
            </a:p>
            <a:p>
              <a:pPr marL="358775" indent="-171450">
                <a:buFont typeface="Wingdings" panose="05000000000000000000" pitchFamily="2" charset="2"/>
                <a:buChar char="ü"/>
              </a:pPr>
              <a:endParaRPr lang="en-IE" sz="1100" noProof="0">
                <a:solidFill>
                  <a:srgbClr val="19616F"/>
                </a:solidFill>
                <a:latin typeface="Montserrat" panose="00000500000000000000" pitchFamily="2" charset="0"/>
              </a:endParaRPr>
            </a:p>
            <a:p>
              <a:pPr marL="358775" indent="-171450">
                <a:buFont typeface="Wingdings" panose="05000000000000000000" pitchFamily="2" charset="2"/>
                <a:buChar char="ü"/>
              </a:pPr>
              <a:r>
                <a:rPr lang="en-IE" sz="1100" noProof="0">
                  <a:solidFill>
                    <a:srgbClr val="19616F"/>
                  </a:solidFill>
                  <a:latin typeface="Montserrat" panose="00000500000000000000" pitchFamily="2" charset="0"/>
                </a:rPr>
                <a:t>Identify the available resources for a proper implementation of the LL.  </a:t>
              </a:r>
            </a:p>
            <a:p>
              <a:pPr marL="358775" indent="-171450">
                <a:buFont typeface="Wingdings" panose="05000000000000000000" pitchFamily="2" charset="2"/>
                <a:buChar char="ü"/>
              </a:pPr>
              <a:endParaRPr lang="en-IE" sz="1100" noProof="0">
                <a:solidFill>
                  <a:srgbClr val="19616F"/>
                </a:solidFill>
                <a:latin typeface="Montserrat" panose="00000500000000000000" pitchFamily="2" charset="0"/>
              </a:endParaRPr>
            </a:p>
            <a:p>
              <a:pPr marL="358775" indent="-171450">
                <a:buFont typeface="Wingdings" panose="05000000000000000000" pitchFamily="2" charset="2"/>
                <a:buChar char="ü"/>
              </a:pPr>
              <a:r>
                <a:rPr lang="en-IE" sz="1100" noProof="0">
                  <a:solidFill>
                    <a:srgbClr val="19616F"/>
                  </a:solidFill>
                  <a:latin typeface="Montserrat" panose="00000500000000000000" pitchFamily="2" charset="0"/>
                </a:rPr>
                <a:t>Select between 1 and 3 practices to be addressed by the LL in the upcoming years. </a:t>
              </a:r>
            </a:p>
            <a:p>
              <a:pPr marL="358775" indent="-171450">
                <a:buFont typeface="Wingdings" panose="05000000000000000000" pitchFamily="2" charset="2"/>
                <a:buChar char="ü"/>
              </a:pPr>
              <a:endParaRPr lang="en-IE" sz="1100" noProof="0">
                <a:solidFill>
                  <a:srgbClr val="19616F"/>
                </a:solidFill>
                <a:latin typeface="Montserrat" panose="00000500000000000000" pitchFamily="2" charset="0"/>
              </a:endParaRPr>
            </a:p>
            <a:p>
              <a:pPr marL="358775" indent="-171450">
                <a:buFont typeface="Wingdings" panose="05000000000000000000" pitchFamily="2" charset="2"/>
                <a:buChar char="ü"/>
              </a:pPr>
              <a:r>
                <a:rPr lang="en-IE" sz="1100" noProof="0">
                  <a:solidFill>
                    <a:srgbClr val="19616F"/>
                  </a:solidFill>
                  <a:latin typeface="Montserrat" panose="00000500000000000000" pitchFamily="2" charset="0"/>
                </a:rPr>
                <a:t>Identify the practices related to the relevant actors, those with large impact (positive or negative) on the ecosystem.  </a:t>
              </a:r>
            </a:p>
            <a:p>
              <a:pPr marL="358775" indent="-171450">
                <a:buFont typeface="Wingdings" panose="05000000000000000000" pitchFamily="2" charset="2"/>
                <a:buChar char="ü"/>
              </a:pPr>
              <a:endParaRPr lang="en-IE" sz="1100" noProof="0">
                <a:solidFill>
                  <a:srgbClr val="19616F"/>
                </a:solidFill>
                <a:latin typeface="Montserrat" panose="00000500000000000000" pitchFamily="2" charset="0"/>
              </a:endParaRPr>
            </a:p>
            <a:p>
              <a:pPr marL="358775" indent="-171450">
                <a:buFont typeface="Wingdings" panose="05000000000000000000" pitchFamily="2" charset="2"/>
                <a:buChar char="ü"/>
              </a:pPr>
              <a:r>
                <a:rPr lang="en-IE" sz="1100" noProof="0">
                  <a:solidFill>
                    <a:srgbClr val="19616F"/>
                  </a:solidFill>
                  <a:latin typeface="Montserrat" panose="00000500000000000000" pitchFamily="2" charset="0"/>
                </a:rPr>
                <a:t>Decide the operational structure of the LL. Who will be part of the team, what are their roles and responsibilities?</a:t>
              </a:r>
            </a:p>
          </p:txBody>
        </p:sp>
        <p:sp>
          <p:nvSpPr>
            <p:cNvPr id="18" name="Rectangle 17">
              <a:extLst>
                <a:ext uri="{FF2B5EF4-FFF2-40B4-BE49-F238E27FC236}">
                  <a16:creationId xmlns:a16="http://schemas.microsoft.com/office/drawing/2014/main" id="{9538968B-C0FB-0D84-7D0E-08323C6F581F}"/>
                </a:ext>
              </a:extLst>
            </p:cNvPr>
            <p:cNvSpPr/>
            <p:nvPr/>
          </p:nvSpPr>
          <p:spPr bwMode="auto">
            <a:xfrm>
              <a:off x="2081573" y="8363977"/>
              <a:ext cx="1663295" cy="832239"/>
            </a:xfrm>
            <a:prstGeom prst="rect">
              <a:avLst/>
            </a:prstGeom>
            <a:solidFill>
              <a:srgbClr val="D8EEF0"/>
            </a:solidFill>
            <a:ln w="9525" cap="flat" cmpd="sng" algn="ctr">
              <a:noFill/>
              <a:prstDash val="solid"/>
              <a:round/>
              <a:headEnd type="none" w="med" len="med"/>
              <a:tailEnd type="none" w="med" len="med"/>
            </a:ln>
            <a:effectLst/>
          </p:spPr>
          <p:txBody>
            <a:bodyPr vert="horz" wrap="square" lIns="91440" tIns="36000" rIns="91440" bIns="45720" numCol="1" rtlCol="0" anchor="t" anchorCtr="0" compatLnSpc="1">
              <a:prstTxWarp prst="textNoShape">
                <a:avLst/>
              </a:prstTxWarp>
            </a:bodyPr>
            <a:lstStyle/>
            <a:p>
              <a:pPr algn="ctr" defTabSz="1042988" fontAlgn="base">
                <a:lnSpc>
                  <a:spcPct val="115000"/>
                </a:lnSpc>
                <a:spcBef>
                  <a:spcPct val="0"/>
                </a:spcBef>
                <a:spcAft>
                  <a:spcPct val="0"/>
                </a:spcAft>
              </a:pPr>
              <a:r>
                <a:rPr lang="en-IE" sz="800" b="1" noProof="0">
                  <a:solidFill>
                    <a:schemeClr val="bg1">
                      <a:lumMod val="50000"/>
                    </a:schemeClr>
                  </a:solidFill>
                  <a:latin typeface="Montserrat"/>
                </a:rPr>
                <a:t>What:</a:t>
              </a:r>
              <a:r>
                <a:rPr lang="en-IE" sz="800" noProof="0">
                  <a:solidFill>
                    <a:schemeClr val="bg1">
                      <a:lumMod val="50000"/>
                    </a:schemeClr>
                  </a:solidFill>
                  <a:latin typeface="Montserrat"/>
                </a:rPr>
                <a:t> Workshop to define the vision of the CCLL. </a:t>
              </a:r>
              <a:endParaRPr lang="en-IE" noProof="0">
                <a:solidFill>
                  <a:schemeClr val="bg1">
                    <a:lumMod val="50000"/>
                  </a:schemeClr>
                </a:solidFill>
                <a:latin typeface="Montserrat"/>
              </a:endParaRPr>
            </a:p>
            <a:p>
              <a:pPr algn="ctr" defTabSz="1042988" fontAlgn="base">
                <a:lnSpc>
                  <a:spcPct val="115000"/>
                </a:lnSpc>
                <a:spcBef>
                  <a:spcPct val="0"/>
                </a:spcBef>
                <a:spcAft>
                  <a:spcPct val="0"/>
                </a:spcAft>
              </a:pPr>
              <a:r>
                <a:rPr lang="en-IE" sz="800" b="1" noProof="0">
                  <a:solidFill>
                    <a:schemeClr val="bg1">
                      <a:lumMod val="50000"/>
                    </a:schemeClr>
                  </a:solidFill>
                  <a:latin typeface="Montserrat" panose="00000500000000000000" pitchFamily="2" charset="0"/>
                </a:rPr>
                <a:t>By: </a:t>
              </a:r>
              <a:r>
                <a:rPr lang="en-IE" sz="800" noProof="0">
                  <a:solidFill>
                    <a:schemeClr val="bg1">
                      <a:lumMod val="50000"/>
                    </a:schemeClr>
                  </a:solidFill>
                  <a:latin typeface="Montserrat" panose="00000500000000000000" pitchFamily="2" charset="0"/>
                </a:rPr>
                <a:t>CCLL core team &amp; relevant stakeholders</a:t>
              </a:r>
            </a:p>
          </p:txBody>
        </p:sp>
        <p:sp>
          <p:nvSpPr>
            <p:cNvPr id="20" name="Rectangle 17">
              <a:extLst>
                <a:ext uri="{FF2B5EF4-FFF2-40B4-BE49-F238E27FC236}">
                  <a16:creationId xmlns:a16="http://schemas.microsoft.com/office/drawing/2014/main" id="{FE907532-AA2A-76A1-E892-80F374778A19}"/>
                </a:ext>
              </a:extLst>
            </p:cNvPr>
            <p:cNvSpPr/>
            <p:nvPr/>
          </p:nvSpPr>
          <p:spPr bwMode="auto">
            <a:xfrm>
              <a:off x="5238166" y="8363977"/>
              <a:ext cx="1384888" cy="832239"/>
            </a:xfrm>
            <a:prstGeom prst="rect">
              <a:avLst/>
            </a:prstGeom>
            <a:solidFill>
              <a:srgbClr val="FFFCDD"/>
            </a:solidFill>
            <a:ln w="9525" cap="flat" cmpd="sng" algn="ctr">
              <a:noFill/>
              <a:prstDash val="solid"/>
              <a:round/>
              <a:headEnd type="none" w="med" len="med"/>
              <a:tailEnd type="none" w="med" len="med"/>
            </a:ln>
            <a:effectLst/>
          </p:spPr>
          <p:txBody>
            <a:bodyPr vert="horz" wrap="square" lIns="91440" tIns="36000" rIns="91440" bIns="45720" numCol="1" rtlCol="0" anchor="t" anchorCtr="0" compatLnSpc="1">
              <a:prstTxWarp prst="textNoShape">
                <a:avLst/>
              </a:prstTxWarp>
            </a:bodyPr>
            <a:lstStyle/>
            <a:p>
              <a:pPr algn="ctr" defTabSz="1042988" fontAlgn="base">
                <a:lnSpc>
                  <a:spcPct val="115000"/>
                </a:lnSpc>
                <a:spcBef>
                  <a:spcPct val="0"/>
                </a:spcBef>
                <a:spcAft>
                  <a:spcPct val="0"/>
                </a:spcAft>
              </a:pPr>
              <a:r>
                <a:rPr lang="en-IE" sz="800" b="1" noProof="0">
                  <a:solidFill>
                    <a:schemeClr val="bg1">
                      <a:lumMod val="50000"/>
                    </a:schemeClr>
                  </a:solidFill>
                  <a:latin typeface="Montserrat"/>
                </a:rPr>
                <a:t>What: </a:t>
              </a:r>
              <a:r>
                <a:rPr lang="en-IE" sz="800" noProof="0">
                  <a:solidFill>
                    <a:schemeClr val="bg1">
                      <a:lumMod val="50000"/>
                    </a:schemeClr>
                  </a:solidFill>
                  <a:latin typeface="Montserrat"/>
                </a:rPr>
                <a:t>Gather users' stories and specifications</a:t>
              </a:r>
              <a:endParaRPr lang="en-IE" noProof="0">
                <a:solidFill>
                  <a:schemeClr val="bg1">
                    <a:lumMod val="50000"/>
                  </a:schemeClr>
                </a:solidFill>
                <a:latin typeface="Montserrat"/>
              </a:endParaRPr>
            </a:p>
            <a:p>
              <a:pPr algn="ctr" defTabSz="1042988" fontAlgn="base">
                <a:lnSpc>
                  <a:spcPct val="115000"/>
                </a:lnSpc>
                <a:spcBef>
                  <a:spcPct val="0"/>
                </a:spcBef>
                <a:spcAft>
                  <a:spcPct val="0"/>
                </a:spcAft>
              </a:pPr>
              <a:r>
                <a:rPr lang="en-IE" sz="800" b="1" noProof="0">
                  <a:solidFill>
                    <a:schemeClr val="bg1">
                      <a:lumMod val="50000"/>
                    </a:schemeClr>
                  </a:solidFill>
                  <a:latin typeface="Montserrat" panose="00000500000000000000" pitchFamily="2" charset="0"/>
                </a:rPr>
                <a:t>By: </a:t>
              </a:r>
              <a:r>
                <a:rPr lang="en-IE" sz="800" noProof="0">
                  <a:solidFill>
                    <a:schemeClr val="bg1">
                      <a:lumMod val="50000"/>
                    </a:schemeClr>
                  </a:solidFill>
                  <a:latin typeface="Montserrat" panose="00000500000000000000" pitchFamily="2" charset="0"/>
                </a:rPr>
                <a:t>stakeholders</a:t>
              </a:r>
            </a:p>
          </p:txBody>
        </p:sp>
        <p:sp>
          <p:nvSpPr>
            <p:cNvPr id="21" name="Rectangle 17">
              <a:extLst>
                <a:ext uri="{FF2B5EF4-FFF2-40B4-BE49-F238E27FC236}">
                  <a16:creationId xmlns:a16="http://schemas.microsoft.com/office/drawing/2014/main" id="{2F97A13F-2246-63E6-F155-B21A1D261981}"/>
                </a:ext>
              </a:extLst>
            </p:cNvPr>
            <p:cNvSpPr/>
            <p:nvPr/>
          </p:nvSpPr>
          <p:spPr bwMode="auto">
            <a:xfrm>
              <a:off x="392512" y="8363978"/>
              <a:ext cx="1663295" cy="832239"/>
            </a:xfrm>
            <a:prstGeom prst="rect">
              <a:avLst/>
            </a:prstGeom>
            <a:solidFill>
              <a:srgbClr val="FF3300">
                <a:alpha val="20000"/>
              </a:srgbClr>
            </a:solidFill>
            <a:ln w="9525" cap="flat" cmpd="sng" algn="ctr">
              <a:noFill/>
              <a:prstDash val="solid"/>
              <a:round/>
              <a:headEnd type="none" w="med" len="med"/>
              <a:tailEnd type="none" w="med" len="med"/>
            </a:ln>
            <a:effectLst/>
          </p:spPr>
          <p:txBody>
            <a:bodyPr vert="horz" wrap="square" lIns="91440" tIns="36000" rIns="91440" bIns="45720" numCol="1" rtlCol="0" anchor="t" anchorCtr="0" compatLnSpc="1">
              <a:prstTxWarp prst="textNoShape">
                <a:avLst/>
              </a:prstTxWarp>
            </a:bodyPr>
            <a:lstStyle/>
            <a:p>
              <a:pPr algn="ctr" defTabSz="1042988" fontAlgn="base">
                <a:lnSpc>
                  <a:spcPct val="115000"/>
                </a:lnSpc>
                <a:spcBef>
                  <a:spcPct val="0"/>
                </a:spcBef>
                <a:spcAft>
                  <a:spcPct val="0"/>
                </a:spcAft>
              </a:pPr>
              <a:r>
                <a:rPr lang="en-IE" sz="800" b="1" noProof="0">
                  <a:solidFill>
                    <a:schemeClr val="bg1">
                      <a:lumMod val="50000"/>
                    </a:schemeClr>
                  </a:solidFill>
                  <a:latin typeface="Montserrat"/>
                </a:rPr>
                <a:t>What:</a:t>
              </a:r>
              <a:r>
                <a:rPr lang="en-IE" sz="800" noProof="0">
                  <a:solidFill>
                    <a:schemeClr val="bg1">
                      <a:lumMod val="50000"/>
                    </a:schemeClr>
                  </a:solidFill>
                  <a:latin typeface="Montserrat"/>
                </a:rPr>
                <a:t> Collect different types of past events climate maps to understand the context</a:t>
              </a:r>
              <a:endParaRPr lang="en-IE" noProof="0">
                <a:solidFill>
                  <a:schemeClr val="bg1">
                    <a:lumMod val="50000"/>
                  </a:schemeClr>
                </a:solidFill>
                <a:latin typeface="Montserrat"/>
              </a:endParaRPr>
            </a:p>
            <a:p>
              <a:pPr algn="ctr" defTabSz="1042988" fontAlgn="base">
                <a:lnSpc>
                  <a:spcPct val="115000"/>
                </a:lnSpc>
                <a:spcBef>
                  <a:spcPct val="0"/>
                </a:spcBef>
                <a:spcAft>
                  <a:spcPct val="0"/>
                </a:spcAft>
              </a:pPr>
              <a:r>
                <a:rPr lang="en-IE" sz="800" b="1" noProof="0">
                  <a:solidFill>
                    <a:schemeClr val="bg1">
                      <a:lumMod val="50000"/>
                    </a:schemeClr>
                  </a:solidFill>
                  <a:latin typeface="Montserrat" panose="00000500000000000000" pitchFamily="2" charset="0"/>
                </a:rPr>
                <a:t>By: </a:t>
              </a:r>
              <a:r>
                <a:rPr lang="en-IE" sz="800" noProof="0">
                  <a:solidFill>
                    <a:schemeClr val="bg1">
                      <a:lumMod val="50000"/>
                    </a:schemeClr>
                  </a:solidFill>
                  <a:latin typeface="Montserrat" panose="00000500000000000000" pitchFamily="2" charset="0"/>
                </a:rPr>
                <a:t>CCLL core team</a:t>
              </a:r>
            </a:p>
            <a:p>
              <a:pPr algn="ctr" defTabSz="1042988" fontAlgn="base">
                <a:lnSpc>
                  <a:spcPct val="115000"/>
                </a:lnSpc>
                <a:spcBef>
                  <a:spcPct val="0"/>
                </a:spcBef>
                <a:spcAft>
                  <a:spcPct val="0"/>
                </a:spcAft>
              </a:pPr>
              <a:endParaRPr lang="en-IE" sz="800" noProof="0">
                <a:solidFill>
                  <a:schemeClr val="bg1">
                    <a:lumMod val="50000"/>
                  </a:schemeClr>
                </a:solidFill>
                <a:latin typeface="Montserrat" panose="00000500000000000000" pitchFamily="2" charset="0"/>
              </a:endParaRPr>
            </a:p>
          </p:txBody>
        </p:sp>
        <p:sp>
          <p:nvSpPr>
            <p:cNvPr id="22" name="Rectangle 17">
              <a:extLst>
                <a:ext uri="{FF2B5EF4-FFF2-40B4-BE49-F238E27FC236}">
                  <a16:creationId xmlns:a16="http://schemas.microsoft.com/office/drawing/2014/main" id="{C6375C67-6EEE-E6D6-CE2F-39856345BE9E}"/>
                </a:ext>
              </a:extLst>
            </p:cNvPr>
            <p:cNvSpPr/>
            <p:nvPr/>
          </p:nvSpPr>
          <p:spPr bwMode="auto">
            <a:xfrm>
              <a:off x="3770634" y="8363977"/>
              <a:ext cx="1441766" cy="832239"/>
            </a:xfrm>
            <a:prstGeom prst="rect">
              <a:avLst/>
            </a:prstGeom>
            <a:solidFill>
              <a:srgbClr val="996633">
                <a:alpha val="20000"/>
              </a:srgbClr>
            </a:solidFill>
            <a:ln w="9525" cap="flat" cmpd="sng" algn="ctr">
              <a:noFill/>
              <a:prstDash val="solid"/>
              <a:round/>
              <a:headEnd type="none" w="med" len="med"/>
              <a:tailEnd type="none" w="med" len="med"/>
            </a:ln>
            <a:effectLst/>
          </p:spPr>
          <p:txBody>
            <a:bodyPr vert="horz" wrap="square" lIns="91440" tIns="36000" rIns="91440" bIns="45720" numCol="1" rtlCol="0" anchor="t" anchorCtr="0" compatLnSpc="1">
              <a:prstTxWarp prst="textNoShape">
                <a:avLst/>
              </a:prstTxWarp>
            </a:bodyPr>
            <a:lstStyle/>
            <a:p>
              <a:pPr algn="ctr" defTabSz="1042988" fontAlgn="base">
                <a:lnSpc>
                  <a:spcPct val="115000"/>
                </a:lnSpc>
                <a:spcBef>
                  <a:spcPct val="0"/>
                </a:spcBef>
                <a:spcAft>
                  <a:spcPct val="0"/>
                </a:spcAft>
              </a:pPr>
              <a:r>
                <a:rPr lang="en-IE" sz="800" b="1" noProof="0">
                  <a:solidFill>
                    <a:schemeClr val="bg1">
                      <a:lumMod val="50000"/>
                    </a:schemeClr>
                  </a:solidFill>
                  <a:latin typeface="Montserrat"/>
                </a:rPr>
                <a:t>What: </a:t>
              </a:r>
              <a:r>
                <a:rPr lang="en-IE" sz="800" noProof="0">
                  <a:solidFill>
                    <a:schemeClr val="bg1">
                      <a:lumMod val="50000"/>
                    </a:schemeClr>
                  </a:solidFill>
                  <a:latin typeface="Montserrat"/>
                </a:rPr>
                <a:t>Gather the communities’ climate change perception</a:t>
              </a:r>
              <a:endParaRPr lang="en-IE" noProof="0">
                <a:solidFill>
                  <a:schemeClr val="bg1">
                    <a:lumMod val="50000"/>
                  </a:schemeClr>
                </a:solidFill>
                <a:latin typeface="Montserrat"/>
              </a:endParaRPr>
            </a:p>
            <a:p>
              <a:pPr algn="ctr" defTabSz="1042988" fontAlgn="base">
                <a:lnSpc>
                  <a:spcPct val="115000"/>
                </a:lnSpc>
                <a:spcBef>
                  <a:spcPct val="0"/>
                </a:spcBef>
                <a:spcAft>
                  <a:spcPct val="0"/>
                </a:spcAft>
              </a:pPr>
              <a:r>
                <a:rPr lang="en-IE" sz="800" b="1" noProof="0">
                  <a:solidFill>
                    <a:schemeClr val="bg1">
                      <a:lumMod val="50000"/>
                    </a:schemeClr>
                  </a:solidFill>
                  <a:latin typeface="Montserrat" panose="00000500000000000000" pitchFamily="2" charset="0"/>
                </a:rPr>
                <a:t>By: </a:t>
              </a:r>
              <a:r>
                <a:rPr lang="en-IE" sz="800" noProof="0">
                  <a:solidFill>
                    <a:schemeClr val="bg1">
                      <a:lumMod val="50000"/>
                    </a:schemeClr>
                  </a:solidFill>
                  <a:latin typeface="Montserrat" panose="00000500000000000000" pitchFamily="2" charset="0"/>
                </a:rPr>
                <a:t>stakeholders</a:t>
              </a:r>
            </a:p>
          </p:txBody>
        </p:sp>
        <p:sp>
          <p:nvSpPr>
            <p:cNvPr id="23" name="Rectangle 17">
              <a:extLst>
                <a:ext uri="{FF2B5EF4-FFF2-40B4-BE49-F238E27FC236}">
                  <a16:creationId xmlns:a16="http://schemas.microsoft.com/office/drawing/2014/main" id="{079E679D-6AF6-F915-4016-8A02036F3F8A}"/>
                </a:ext>
              </a:extLst>
            </p:cNvPr>
            <p:cNvSpPr/>
            <p:nvPr/>
          </p:nvSpPr>
          <p:spPr bwMode="auto">
            <a:xfrm>
              <a:off x="366745" y="8065418"/>
              <a:ext cx="4673087" cy="349479"/>
            </a:xfrm>
            <a:prstGeom prst="rect">
              <a:avLst/>
            </a:prstGeom>
            <a:no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51435" tIns="20250" rIns="51435" bIns="25718" numCol="1" rtlCol="0" anchor="t" anchorCtr="0" compatLnSpc="1">
              <a:prstTxWarp prst="textNoShape">
                <a:avLst/>
              </a:prstTxWarp>
            </a:bodyPr>
            <a:lstStyle/>
            <a:p>
              <a:pPr defTabSz="586681" fontAlgn="base">
                <a:lnSpc>
                  <a:spcPct val="115000"/>
                </a:lnSpc>
                <a:spcBef>
                  <a:spcPct val="0"/>
                </a:spcBef>
                <a:spcAft>
                  <a:spcPct val="0"/>
                </a:spcAft>
              </a:pPr>
              <a:r>
                <a:rPr lang="en-IE" sz="1500" b="1" noProof="0" dirty="0">
                  <a:solidFill>
                    <a:srgbClr val="19616F"/>
                  </a:solidFill>
                  <a:latin typeface="Montserrat"/>
                </a:rPr>
                <a:t>Examples of SCORE CCLL activities</a:t>
              </a:r>
            </a:p>
          </p:txBody>
        </p:sp>
        <p:sp>
          <p:nvSpPr>
            <p:cNvPr id="24" name="Rectángulo 23">
              <a:extLst>
                <a:ext uri="{FF2B5EF4-FFF2-40B4-BE49-F238E27FC236}">
                  <a16:creationId xmlns:a16="http://schemas.microsoft.com/office/drawing/2014/main" id="{51DA5C3A-3440-B8D1-46C1-ABD2FBA71939}"/>
                </a:ext>
              </a:extLst>
            </p:cNvPr>
            <p:cNvSpPr/>
            <p:nvPr/>
          </p:nvSpPr>
          <p:spPr>
            <a:xfrm>
              <a:off x="366746" y="8331532"/>
              <a:ext cx="6256308" cy="897134"/>
            </a:xfrm>
            <a:prstGeom prst="rect">
              <a:avLst/>
            </a:prstGeom>
            <a:noFill/>
            <a:ln w="19050">
              <a:solidFill>
                <a:srgbClr val="1961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noProof="0"/>
            </a:p>
          </p:txBody>
        </p:sp>
      </p:grpSp>
      <p:sp>
        <p:nvSpPr>
          <p:cNvPr id="13" name="Rectangle 17">
            <a:extLst>
              <a:ext uri="{FF2B5EF4-FFF2-40B4-BE49-F238E27FC236}">
                <a16:creationId xmlns:a16="http://schemas.microsoft.com/office/drawing/2014/main" id="{1BD1FC8E-8985-5E14-5C52-BCCF76671D1B}"/>
              </a:ext>
            </a:extLst>
          </p:cNvPr>
          <p:cNvSpPr/>
          <p:nvPr/>
        </p:nvSpPr>
        <p:spPr bwMode="auto">
          <a:xfrm>
            <a:off x="226732" y="9464691"/>
            <a:ext cx="547206" cy="314309"/>
          </a:xfrm>
          <a:prstGeom prst="rect">
            <a:avLst/>
          </a:prstGeom>
          <a:noFill/>
          <a:ln w="9525" cap="flat" cmpd="sng" algn="ctr">
            <a:noFill/>
            <a:prstDash val="solid"/>
            <a:round/>
            <a:headEnd type="none" w="med" len="med"/>
            <a:tailEnd type="none" w="med" len="med"/>
          </a:ln>
          <a:effectLst/>
        </p:spPr>
        <p:txBody>
          <a:bodyPr vert="horz" wrap="square" lIns="51435" tIns="20250" rIns="51435" bIns="25718" numCol="1" rtlCol="0" anchor="t" anchorCtr="0" compatLnSpc="1">
            <a:prstTxWarp prst="textNoShape">
              <a:avLst/>
            </a:prstTxWarp>
          </a:bodyPr>
          <a:lstStyle/>
          <a:p>
            <a:pPr defTabSz="586681" fontAlgn="base">
              <a:lnSpc>
                <a:spcPct val="115000"/>
              </a:lnSpc>
              <a:spcBef>
                <a:spcPct val="0"/>
              </a:spcBef>
              <a:spcAft>
                <a:spcPct val="0"/>
              </a:spcAft>
            </a:pPr>
            <a:fld id="{C7F9F5D2-F249-437F-B385-641910E1607D}" type="slidenum">
              <a:rPr lang="en-IE" sz="1200" noProof="0" smtClean="0">
                <a:solidFill>
                  <a:schemeClr val="bg1">
                    <a:lumMod val="50000"/>
                  </a:schemeClr>
                </a:solidFill>
                <a:latin typeface="Montserrat" panose="00000500000000000000" pitchFamily="2" charset="0"/>
              </a:rPr>
              <a:t>6</a:t>
            </a:fld>
            <a:endParaRPr lang="en-IE" sz="1200" noProof="0">
              <a:solidFill>
                <a:schemeClr val="bg1">
                  <a:lumMod val="50000"/>
                </a:schemeClr>
              </a:solidFill>
              <a:latin typeface="Montserrat" panose="00000500000000000000" pitchFamily="2" charset="0"/>
            </a:endParaRPr>
          </a:p>
          <a:p>
            <a:pPr defTabSz="586681" fontAlgn="base">
              <a:lnSpc>
                <a:spcPct val="115000"/>
              </a:lnSpc>
              <a:spcBef>
                <a:spcPct val="0"/>
              </a:spcBef>
              <a:spcAft>
                <a:spcPct val="0"/>
              </a:spcAft>
            </a:pPr>
            <a:endParaRPr lang="en-IE" sz="1200" noProof="0">
              <a:solidFill>
                <a:schemeClr val="bg1">
                  <a:lumMod val="50000"/>
                </a:schemeClr>
              </a:solidFill>
              <a:latin typeface="Montserrat" panose="00000500000000000000" pitchFamily="2" charset="0"/>
            </a:endParaRPr>
          </a:p>
          <a:p>
            <a:pPr defTabSz="586681" fontAlgn="base">
              <a:lnSpc>
                <a:spcPct val="115000"/>
              </a:lnSpc>
              <a:spcBef>
                <a:spcPct val="0"/>
              </a:spcBef>
              <a:spcAft>
                <a:spcPct val="0"/>
              </a:spcAft>
            </a:pPr>
            <a:endParaRPr lang="en-IE" sz="1200" noProof="0">
              <a:solidFill>
                <a:schemeClr val="bg1">
                  <a:lumMod val="50000"/>
                </a:schemeClr>
              </a:solidFill>
              <a:latin typeface="Montserrat" panose="00000500000000000000" pitchFamily="2" charset="0"/>
            </a:endParaRPr>
          </a:p>
          <a:p>
            <a:pPr defTabSz="586681" fontAlgn="base">
              <a:lnSpc>
                <a:spcPct val="115000"/>
              </a:lnSpc>
              <a:spcBef>
                <a:spcPct val="0"/>
              </a:spcBef>
              <a:spcAft>
                <a:spcPct val="0"/>
              </a:spcAft>
            </a:pPr>
            <a:endParaRPr lang="en-IE" sz="1200" noProof="0">
              <a:solidFill>
                <a:schemeClr val="bg1">
                  <a:lumMod val="50000"/>
                </a:schemeClr>
              </a:solidFill>
              <a:latin typeface="Montserrat" panose="00000500000000000000" pitchFamily="2" charset="0"/>
            </a:endParaRPr>
          </a:p>
          <a:p>
            <a:pPr defTabSz="586681" fontAlgn="base">
              <a:lnSpc>
                <a:spcPct val="115000"/>
              </a:lnSpc>
              <a:spcBef>
                <a:spcPct val="0"/>
              </a:spcBef>
              <a:spcAft>
                <a:spcPct val="0"/>
              </a:spcAft>
            </a:pPr>
            <a:endParaRPr lang="en-IE" sz="1200" noProof="0">
              <a:solidFill>
                <a:schemeClr val="bg1">
                  <a:lumMod val="50000"/>
                </a:schemeClr>
              </a:solidFill>
              <a:latin typeface="Montserrat" panose="00000500000000000000" pitchFamily="2" charset="0"/>
            </a:endParaRPr>
          </a:p>
        </p:txBody>
      </p:sp>
    </p:spTree>
    <p:extLst>
      <p:ext uri="{BB962C8B-B14F-4D97-AF65-F5344CB8AC3E}">
        <p14:creationId xmlns:p14="http://schemas.microsoft.com/office/powerpoint/2010/main" val="3694056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1454">
            <a:extLst>
              <a:ext uri="{FF2B5EF4-FFF2-40B4-BE49-F238E27FC236}">
                <a16:creationId xmlns:a16="http://schemas.microsoft.com/office/drawing/2014/main" id="{7F6EDB20-97D3-4C97-9E8A-A62EC165C4C4}"/>
              </a:ext>
            </a:extLst>
          </p:cNvPr>
          <p:cNvGrpSpPr>
            <a:grpSpLocks noChangeAspect="1"/>
          </p:cNvGrpSpPr>
          <p:nvPr/>
        </p:nvGrpSpPr>
        <p:grpSpPr bwMode="auto">
          <a:xfrm>
            <a:off x="67289" y="389002"/>
            <a:ext cx="701305" cy="701305"/>
            <a:chOff x="6384" y="2673"/>
            <a:chExt cx="227" cy="226"/>
          </a:xfrm>
          <a:solidFill>
            <a:srgbClr val="99DDEB">
              <a:alpha val="63000"/>
            </a:srgbClr>
          </a:solidFill>
        </p:grpSpPr>
        <p:sp>
          <p:nvSpPr>
            <p:cNvPr id="38" name="Freeform 1455">
              <a:extLst>
                <a:ext uri="{FF2B5EF4-FFF2-40B4-BE49-F238E27FC236}">
                  <a16:creationId xmlns:a16="http://schemas.microsoft.com/office/drawing/2014/main" id="{CC9436C6-ACFF-4E45-BE71-71324FE8426C}"/>
                </a:ext>
              </a:extLst>
            </p:cNvPr>
            <p:cNvSpPr>
              <a:spLocks/>
            </p:cNvSpPr>
            <p:nvPr/>
          </p:nvSpPr>
          <p:spPr bwMode="auto">
            <a:xfrm>
              <a:off x="6434" y="2723"/>
              <a:ext cx="127" cy="126"/>
            </a:xfrm>
            <a:custGeom>
              <a:avLst/>
              <a:gdLst>
                <a:gd name="T0" fmla="*/ 788 w 913"/>
                <a:gd name="T1" fmla="*/ 456 h 913"/>
                <a:gd name="T2" fmla="*/ 805 w 913"/>
                <a:gd name="T3" fmla="*/ 439 h 913"/>
                <a:gd name="T4" fmla="*/ 913 w 913"/>
                <a:gd name="T5" fmla="*/ 439 h 913"/>
                <a:gd name="T6" fmla="*/ 474 w 913"/>
                <a:gd name="T7" fmla="*/ 0 h 913"/>
                <a:gd name="T8" fmla="*/ 474 w 913"/>
                <a:gd name="T9" fmla="*/ 107 h 913"/>
                <a:gd name="T10" fmla="*/ 456 w 913"/>
                <a:gd name="T11" fmla="*/ 124 h 913"/>
                <a:gd name="T12" fmla="*/ 439 w 913"/>
                <a:gd name="T13" fmla="*/ 107 h 913"/>
                <a:gd name="T14" fmla="*/ 439 w 913"/>
                <a:gd name="T15" fmla="*/ 0 h 913"/>
                <a:gd name="T16" fmla="*/ 0 w 913"/>
                <a:gd name="T17" fmla="*/ 439 h 913"/>
                <a:gd name="T18" fmla="*/ 107 w 913"/>
                <a:gd name="T19" fmla="*/ 439 h 913"/>
                <a:gd name="T20" fmla="*/ 124 w 913"/>
                <a:gd name="T21" fmla="*/ 456 h 913"/>
                <a:gd name="T22" fmla="*/ 107 w 913"/>
                <a:gd name="T23" fmla="*/ 474 h 913"/>
                <a:gd name="T24" fmla="*/ 0 w 913"/>
                <a:gd name="T25" fmla="*/ 474 h 913"/>
                <a:gd name="T26" fmla="*/ 439 w 913"/>
                <a:gd name="T27" fmla="*/ 913 h 913"/>
                <a:gd name="T28" fmla="*/ 439 w 913"/>
                <a:gd name="T29" fmla="*/ 806 h 913"/>
                <a:gd name="T30" fmla="*/ 456 w 913"/>
                <a:gd name="T31" fmla="*/ 788 h 913"/>
                <a:gd name="T32" fmla="*/ 474 w 913"/>
                <a:gd name="T33" fmla="*/ 806 h 913"/>
                <a:gd name="T34" fmla="*/ 474 w 913"/>
                <a:gd name="T35" fmla="*/ 913 h 913"/>
                <a:gd name="T36" fmla="*/ 913 w 913"/>
                <a:gd name="T37" fmla="*/ 474 h 913"/>
                <a:gd name="T38" fmla="*/ 805 w 913"/>
                <a:gd name="T39" fmla="*/ 474 h 913"/>
                <a:gd name="T40" fmla="*/ 788 w 913"/>
                <a:gd name="T41" fmla="*/ 456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3" h="913">
                  <a:moveTo>
                    <a:pt x="788" y="456"/>
                  </a:moveTo>
                  <a:cubicBezTo>
                    <a:pt x="788" y="447"/>
                    <a:pt x="796" y="439"/>
                    <a:pt x="805" y="439"/>
                  </a:cubicBezTo>
                  <a:cubicBezTo>
                    <a:pt x="913" y="439"/>
                    <a:pt x="913" y="439"/>
                    <a:pt x="913" y="439"/>
                  </a:cubicBezTo>
                  <a:cubicBezTo>
                    <a:pt x="904" y="201"/>
                    <a:pt x="712" y="9"/>
                    <a:pt x="474" y="0"/>
                  </a:cubicBezTo>
                  <a:cubicBezTo>
                    <a:pt x="474" y="107"/>
                    <a:pt x="474" y="107"/>
                    <a:pt x="474" y="107"/>
                  </a:cubicBezTo>
                  <a:cubicBezTo>
                    <a:pt x="474" y="117"/>
                    <a:pt x="466" y="124"/>
                    <a:pt x="456" y="124"/>
                  </a:cubicBezTo>
                  <a:cubicBezTo>
                    <a:pt x="446" y="124"/>
                    <a:pt x="439" y="117"/>
                    <a:pt x="439" y="107"/>
                  </a:cubicBezTo>
                  <a:cubicBezTo>
                    <a:pt x="439" y="0"/>
                    <a:pt x="439" y="0"/>
                    <a:pt x="439" y="0"/>
                  </a:cubicBezTo>
                  <a:cubicBezTo>
                    <a:pt x="201" y="9"/>
                    <a:pt x="9" y="201"/>
                    <a:pt x="0" y="439"/>
                  </a:cubicBezTo>
                  <a:cubicBezTo>
                    <a:pt x="107" y="439"/>
                    <a:pt x="107" y="439"/>
                    <a:pt x="107" y="439"/>
                  </a:cubicBezTo>
                  <a:cubicBezTo>
                    <a:pt x="116" y="439"/>
                    <a:pt x="124" y="447"/>
                    <a:pt x="124" y="456"/>
                  </a:cubicBezTo>
                  <a:cubicBezTo>
                    <a:pt x="124" y="466"/>
                    <a:pt x="116" y="474"/>
                    <a:pt x="107" y="474"/>
                  </a:cubicBezTo>
                  <a:cubicBezTo>
                    <a:pt x="0" y="474"/>
                    <a:pt x="0" y="474"/>
                    <a:pt x="0" y="474"/>
                  </a:cubicBezTo>
                  <a:cubicBezTo>
                    <a:pt x="8" y="712"/>
                    <a:pt x="200" y="904"/>
                    <a:pt x="439" y="913"/>
                  </a:cubicBezTo>
                  <a:cubicBezTo>
                    <a:pt x="439" y="806"/>
                    <a:pt x="439" y="806"/>
                    <a:pt x="439" y="806"/>
                  </a:cubicBezTo>
                  <a:cubicBezTo>
                    <a:pt x="439" y="796"/>
                    <a:pt x="446" y="788"/>
                    <a:pt x="456" y="788"/>
                  </a:cubicBezTo>
                  <a:cubicBezTo>
                    <a:pt x="466" y="788"/>
                    <a:pt x="474" y="796"/>
                    <a:pt x="474" y="806"/>
                  </a:cubicBezTo>
                  <a:cubicBezTo>
                    <a:pt x="474" y="913"/>
                    <a:pt x="474" y="913"/>
                    <a:pt x="474" y="913"/>
                  </a:cubicBezTo>
                  <a:cubicBezTo>
                    <a:pt x="712" y="904"/>
                    <a:pt x="904" y="712"/>
                    <a:pt x="913" y="474"/>
                  </a:cubicBezTo>
                  <a:cubicBezTo>
                    <a:pt x="805" y="474"/>
                    <a:pt x="805" y="474"/>
                    <a:pt x="805" y="474"/>
                  </a:cubicBezTo>
                  <a:cubicBezTo>
                    <a:pt x="796" y="474"/>
                    <a:pt x="788" y="466"/>
                    <a:pt x="788" y="4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sp>
          <p:nvSpPr>
            <p:cNvPr id="39" name="Freeform 1456">
              <a:extLst>
                <a:ext uri="{FF2B5EF4-FFF2-40B4-BE49-F238E27FC236}">
                  <a16:creationId xmlns:a16="http://schemas.microsoft.com/office/drawing/2014/main" id="{F4D7E9F6-01AC-46B2-BA62-4CDAA9E285E5}"/>
                </a:ext>
              </a:extLst>
            </p:cNvPr>
            <p:cNvSpPr>
              <a:spLocks noEditPoints="1"/>
            </p:cNvSpPr>
            <p:nvPr/>
          </p:nvSpPr>
          <p:spPr bwMode="auto">
            <a:xfrm>
              <a:off x="6384" y="2673"/>
              <a:ext cx="227" cy="226"/>
            </a:xfrm>
            <a:custGeom>
              <a:avLst/>
              <a:gdLst>
                <a:gd name="T0" fmla="*/ 817 w 1635"/>
                <a:gd name="T1" fmla="*/ 0 h 1635"/>
                <a:gd name="T2" fmla="*/ 0 w 1635"/>
                <a:gd name="T3" fmla="*/ 818 h 1635"/>
                <a:gd name="T4" fmla="*/ 817 w 1635"/>
                <a:gd name="T5" fmla="*/ 1635 h 1635"/>
                <a:gd name="T6" fmla="*/ 1635 w 1635"/>
                <a:gd name="T7" fmla="*/ 818 h 1635"/>
                <a:gd name="T8" fmla="*/ 817 w 1635"/>
                <a:gd name="T9" fmla="*/ 0 h 1635"/>
                <a:gd name="T10" fmla="*/ 1418 w 1635"/>
                <a:gd name="T11" fmla="*/ 835 h 1635"/>
                <a:gd name="T12" fmla="*/ 1309 w 1635"/>
                <a:gd name="T13" fmla="*/ 835 h 1635"/>
                <a:gd name="T14" fmla="*/ 835 w 1635"/>
                <a:gd name="T15" fmla="*/ 1310 h 1635"/>
                <a:gd name="T16" fmla="*/ 835 w 1635"/>
                <a:gd name="T17" fmla="*/ 1418 h 1635"/>
                <a:gd name="T18" fmla="*/ 817 w 1635"/>
                <a:gd name="T19" fmla="*/ 1435 h 1635"/>
                <a:gd name="T20" fmla="*/ 800 w 1635"/>
                <a:gd name="T21" fmla="*/ 1418 h 1635"/>
                <a:gd name="T22" fmla="*/ 800 w 1635"/>
                <a:gd name="T23" fmla="*/ 1310 h 1635"/>
                <a:gd name="T24" fmla="*/ 326 w 1635"/>
                <a:gd name="T25" fmla="*/ 835 h 1635"/>
                <a:gd name="T26" fmla="*/ 216 w 1635"/>
                <a:gd name="T27" fmla="*/ 835 h 1635"/>
                <a:gd name="T28" fmla="*/ 199 w 1635"/>
                <a:gd name="T29" fmla="*/ 817 h 1635"/>
                <a:gd name="T30" fmla="*/ 216 w 1635"/>
                <a:gd name="T31" fmla="*/ 800 h 1635"/>
                <a:gd name="T32" fmla="*/ 326 w 1635"/>
                <a:gd name="T33" fmla="*/ 800 h 1635"/>
                <a:gd name="T34" fmla="*/ 800 w 1635"/>
                <a:gd name="T35" fmla="*/ 326 h 1635"/>
                <a:gd name="T36" fmla="*/ 800 w 1635"/>
                <a:gd name="T37" fmla="*/ 217 h 1635"/>
                <a:gd name="T38" fmla="*/ 817 w 1635"/>
                <a:gd name="T39" fmla="*/ 199 h 1635"/>
                <a:gd name="T40" fmla="*/ 835 w 1635"/>
                <a:gd name="T41" fmla="*/ 217 h 1635"/>
                <a:gd name="T42" fmla="*/ 835 w 1635"/>
                <a:gd name="T43" fmla="*/ 326 h 1635"/>
                <a:gd name="T44" fmla="*/ 1309 w 1635"/>
                <a:gd name="T45" fmla="*/ 800 h 1635"/>
                <a:gd name="T46" fmla="*/ 1418 w 1635"/>
                <a:gd name="T47" fmla="*/ 800 h 1635"/>
                <a:gd name="T48" fmla="*/ 1435 w 1635"/>
                <a:gd name="T49" fmla="*/ 817 h 1635"/>
                <a:gd name="T50" fmla="*/ 1418 w 1635"/>
                <a:gd name="T51" fmla="*/ 835 h 1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35" h="1635">
                  <a:moveTo>
                    <a:pt x="817" y="0"/>
                  </a:moveTo>
                  <a:cubicBezTo>
                    <a:pt x="366" y="0"/>
                    <a:pt x="0" y="366"/>
                    <a:pt x="0" y="818"/>
                  </a:cubicBezTo>
                  <a:cubicBezTo>
                    <a:pt x="0" y="1269"/>
                    <a:pt x="366" y="1635"/>
                    <a:pt x="817" y="1635"/>
                  </a:cubicBezTo>
                  <a:cubicBezTo>
                    <a:pt x="1269" y="1635"/>
                    <a:pt x="1635" y="1269"/>
                    <a:pt x="1635" y="818"/>
                  </a:cubicBezTo>
                  <a:cubicBezTo>
                    <a:pt x="1635" y="366"/>
                    <a:pt x="1269" y="0"/>
                    <a:pt x="817" y="0"/>
                  </a:cubicBezTo>
                  <a:close/>
                  <a:moveTo>
                    <a:pt x="1418" y="835"/>
                  </a:moveTo>
                  <a:cubicBezTo>
                    <a:pt x="1309" y="835"/>
                    <a:pt x="1309" y="835"/>
                    <a:pt x="1309" y="835"/>
                  </a:cubicBezTo>
                  <a:cubicBezTo>
                    <a:pt x="1300" y="1093"/>
                    <a:pt x="1093" y="1300"/>
                    <a:pt x="835" y="1310"/>
                  </a:cubicBezTo>
                  <a:cubicBezTo>
                    <a:pt x="835" y="1418"/>
                    <a:pt x="835" y="1418"/>
                    <a:pt x="835" y="1418"/>
                  </a:cubicBezTo>
                  <a:cubicBezTo>
                    <a:pt x="835" y="1428"/>
                    <a:pt x="827" y="1435"/>
                    <a:pt x="817" y="1435"/>
                  </a:cubicBezTo>
                  <a:cubicBezTo>
                    <a:pt x="807" y="1435"/>
                    <a:pt x="800" y="1428"/>
                    <a:pt x="800" y="1418"/>
                  </a:cubicBezTo>
                  <a:cubicBezTo>
                    <a:pt x="800" y="1310"/>
                    <a:pt x="800" y="1310"/>
                    <a:pt x="800" y="1310"/>
                  </a:cubicBezTo>
                  <a:cubicBezTo>
                    <a:pt x="542" y="1300"/>
                    <a:pt x="334" y="1093"/>
                    <a:pt x="326" y="835"/>
                  </a:cubicBezTo>
                  <a:cubicBezTo>
                    <a:pt x="216" y="835"/>
                    <a:pt x="216" y="835"/>
                    <a:pt x="216" y="835"/>
                  </a:cubicBezTo>
                  <a:cubicBezTo>
                    <a:pt x="207" y="835"/>
                    <a:pt x="199" y="827"/>
                    <a:pt x="199" y="817"/>
                  </a:cubicBezTo>
                  <a:cubicBezTo>
                    <a:pt x="199" y="808"/>
                    <a:pt x="207" y="800"/>
                    <a:pt x="216" y="800"/>
                  </a:cubicBezTo>
                  <a:cubicBezTo>
                    <a:pt x="326" y="800"/>
                    <a:pt x="326" y="800"/>
                    <a:pt x="326" y="800"/>
                  </a:cubicBezTo>
                  <a:cubicBezTo>
                    <a:pt x="335" y="542"/>
                    <a:pt x="542" y="335"/>
                    <a:pt x="800" y="326"/>
                  </a:cubicBezTo>
                  <a:cubicBezTo>
                    <a:pt x="800" y="217"/>
                    <a:pt x="800" y="217"/>
                    <a:pt x="800" y="217"/>
                  </a:cubicBezTo>
                  <a:cubicBezTo>
                    <a:pt x="800" y="207"/>
                    <a:pt x="807" y="199"/>
                    <a:pt x="817" y="199"/>
                  </a:cubicBezTo>
                  <a:cubicBezTo>
                    <a:pt x="827" y="199"/>
                    <a:pt x="835" y="207"/>
                    <a:pt x="835" y="217"/>
                  </a:cubicBezTo>
                  <a:cubicBezTo>
                    <a:pt x="835" y="326"/>
                    <a:pt x="835" y="326"/>
                    <a:pt x="835" y="326"/>
                  </a:cubicBezTo>
                  <a:cubicBezTo>
                    <a:pt x="1092" y="335"/>
                    <a:pt x="1300" y="542"/>
                    <a:pt x="1309" y="800"/>
                  </a:cubicBezTo>
                  <a:cubicBezTo>
                    <a:pt x="1418" y="800"/>
                    <a:pt x="1418" y="800"/>
                    <a:pt x="1418" y="800"/>
                  </a:cubicBezTo>
                  <a:cubicBezTo>
                    <a:pt x="1427" y="800"/>
                    <a:pt x="1435" y="808"/>
                    <a:pt x="1435" y="817"/>
                  </a:cubicBezTo>
                  <a:cubicBezTo>
                    <a:pt x="1435" y="827"/>
                    <a:pt x="1427" y="835"/>
                    <a:pt x="1418" y="8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grpSp>
      <p:sp>
        <p:nvSpPr>
          <p:cNvPr id="14" name="Rectangle 17">
            <a:extLst>
              <a:ext uri="{FF2B5EF4-FFF2-40B4-BE49-F238E27FC236}">
                <a16:creationId xmlns:a16="http://schemas.microsoft.com/office/drawing/2014/main" id="{63887DF5-4E00-AA55-60FF-F0FF59A61D20}"/>
              </a:ext>
            </a:extLst>
          </p:cNvPr>
          <p:cNvSpPr/>
          <p:nvPr/>
        </p:nvSpPr>
        <p:spPr bwMode="auto">
          <a:xfrm>
            <a:off x="226732" y="9464691"/>
            <a:ext cx="547206" cy="314309"/>
          </a:xfrm>
          <a:prstGeom prst="rect">
            <a:avLst/>
          </a:prstGeom>
          <a:noFill/>
          <a:ln w="9525" cap="flat" cmpd="sng" algn="ctr">
            <a:noFill/>
            <a:prstDash val="solid"/>
            <a:round/>
            <a:headEnd type="none" w="med" len="med"/>
            <a:tailEnd type="none" w="med" len="med"/>
          </a:ln>
          <a:effectLst/>
        </p:spPr>
        <p:txBody>
          <a:bodyPr vert="horz" wrap="square" lIns="51435" tIns="20250" rIns="51435" bIns="25718" numCol="1" rtlCol="0" anchor="t" anchorCtr="0" compatLnSpc="1">
            <a:prstTxWarp prst="textNoShape">
              <a:avLst/>
            </a:prstTxWarp>
          </a:bodyPr>
          <a:lstStyle/>
          <a:p>
            <a:pPr defTabSz="586681" fontAlgn="base">
              <a:lnSpc>
                <a:spcPct val="115000"/>
              </a:lnSpc>
              <a:spcBef>
                <a:spcPct val="0"/>
              </a:spcBef>
              <a:spcAft>
                <a:spcPct val="0"/>
              </a:spcAft>
            </a:pPr>
            <a:fld id="{C7F9F5D2-F249-437F-B385-641910E1607D}" type="slidenum">
              <a:rPr lang="en-IE" sz="1200" noProof="0" smtClean="0">
                <a:solidFill>
                  <a:schemeClr val="bg1">
                    <a:lumMod val="50000"/>
                  </a:schemeClr>
                </a:solidFill>
                <a:latin typeface="Montserrat" panose="00000500000000000000" pitchFamily="2" charset="0"/>
              </a:rPr>
              <a:t>7</a:t>
            </a:fld>
            <a:endParaRPr lang="en-IE" sz="1200" noProof="0">
              <a:solidFill>
                <a:schemeClr val="bg1">
                  <a:lumMod val="50000"/>
                </a:schemeClr>
              </a:solidFill>
              <a:latin typeface="Montserrat" panose="00000500000000000000" pitchFamily="2" charset="0"/>
            </a:endParaRPr>
          </a:p>
          <a:p>
            <a:pPr defTabSz="586681" fontAlgn="base">
              <a:lnSpc>
                <a:spcPct val="115000"/>
              </a:lnSpc>
              <a:spcBef>
                <a:spcPct val="0"/>
              </a:spcBef>
              <a:spcAft>
                <a:spcPct val="0"/>
              </a:spcAft>
            </a:pPr>
            <a:endParaRPr lang="en-IE" sz="1200" noProof="0">
              <a:solidFill>
                <a:schemeClr val="bg1">
                  <a:lumMod val="50000"/>
                </a:schemeClr>
              </a:solidFill>
              <a:latin typeface="Montserrat" panose="00000500000000000000" pitchFamily="2" charset="0"/>
            </a:endParaRPr>
          </a:p>
          <a:p>
            <a:pPr defTabSz="586681" fontAlgn="base">
              <a:lnSpc>
                <a:spcPct val="115000"/>
              </a:lnSpc>
              <a:spcBef>
                <a:spcPct val="0"/>
              </a:spcBef>
              <a:spcAft>
                <a:spcPct val="0"/>
              </a:spcAft>
            </a:pPr>
            <a:endParaRPr lang="en-IE" sz="1200" noProof="0">
              <a:solidFill>
                <a:schemeClr val="bg1">
                  <a:lumMod val="50000"/>
                </a:schemeClr>
              </a:solidFill>
              <a:latin typeface="Montserrat" panose="00000500000000000000" pitchFamily="2" charset="0"/>
            </a:endParaRPr>
          </a:p>
          <a:p>
            <a:pPr defTabSz="586681" fontAlgn="base">
              <a:lnSpc>
                <a:spcPct val="115000"/>
              </a:lnSpc>
              <a:spcBef>
                <a:spcPct val="0"/>
              </a:spcBef>
              <a:spcAft>
                <a:spcPct val="0"/>
              </a:spcAft>
            </a:pPr>
            <a:endParaRPr lang="en-IE" sz="1200" noProof="0">
              <a:solidFill>
                <a:schemeClr val="bg1">
                  <a:lumMod val="50000"/>
                </a:schemeClr>
              </a:solidFill>
              <a:latin typeface="Montserrat" panose="00000500000000000000" pitchFamily="2" charset="0"/>
            </a:endParaRPr>
          </a:p>
          <a:p>
            <a:pPr defTabSz="586681" fontAlgn="base">
              <a:lnSpc>
                <a:spcPct val="115000"/>
              </a:lnSpc>
              <a:spcBef>
                <a:spcPct val="0"/>
              </a:spcBef>
              <a:spcAft>
                <a:spcPct val="0"/>
              </a:spcAft>
            </a:pPr>
            <a:endParaRPr lang="en-IE" sz="1200" noProof="0">
              <a:solidFill>
                <a:schemeClr val="bg1">
                  <a:lumMod val="50000"/>
                </a:schemeClr>
              </a:solidFill>
              <a:latin typeface="Montserrat" panose="00000500000000000000" pitchFamily="2" charset="0"/>
            </a:endParaRPr>
          </a:p>
        </p:txBody>
      </p:sp>
      <p:grpSp>
        <p:nvGrpSpPr>
          <p:cNvPr id="4" name="Group 3">
            <a:extLst>
              <a:ext uri="{FF2B5EF4-FFF2-40B4-BE49-F238E27FC236}">
                <a16:creationId xmlns:a16="http://schemas.microsoft.com/office/drawing/2014/main" id="{6D79E38C-A515-17D9-3DF8-8183A1883C1C}"/>
              </a:ext>
            </a:extLst>
          </p:cNvPr>
          <p:cNvGrpSpPr/>
          <p:nvPr/>
        </p:nvGrpSpPr>
        <p:grpSpPr>
          <a:xfrm>
            <a:off x="421723" y="737521"/>
            <a:ext cx="6071639" cy="8882515"/>
            <a:chOff x="365626" y="779554"/>
            <a:chExt cx="6492374" cy="9008617"/>
          </a:xfrm>
        </p:grpSpPr>
        <p:sp>
          <p:nvSpPr>
            <p:cNvPr id="27" name="Title 2">
              <a:extLst>
                <a:ext uri="{FF2B5EF4-FFF2-40B4-BE49-F238E27FC236}">
                  <a16:creationId xmlns:a16="http://schemas.microsoft.com/office/drawing/2014/main" id="{3A716117-EFBE-5195-7CD6-92074C34A103}"/>
                </a:ext>
              </a:extLst>
            </p:cNvPr>
            <p:cNvSpPr txBox="1">
              <a:spLocks/>
            </p:cNvSpPr>
            <p:nvPr/>
          </p:nvSpPr>
          <p:spPr>
            <a:xfrm>
              <a:off x="365628" y="779554"/>
              <a:ext cx="6492372" cy="506250"/>
            </a:xfrm>
            <a:prstGeom prst="rect">
              <a:avLst/>
            </a:prstGeom>
          </p:spPr>
          <p:txBody>
            <a:bodyPr vert="horz" lIns="0" tIns="0" rIns="0" bIns="0" rtlCol="0" anchor="t" anchorCtr="0">
              <a:noAutofit/>
            </a:bodyPr>
            <a:lstStyle>
              <a:lvl1pPr algn="l" defTabSz="514350" rtl="0" eaLnBrk="1" latinLnBrk="0" hangingPunct="1">
                <a:lnSpc>
                  <a:spcPct val="110000"/>
                </a:lnSpc>
                <a:spcBef>
                  <a:spcPct val="0"/>
                </a:spcBef>
                <a:buNone/>
                <a:defRPr sz="1406" b="1" i="0" kern="1200">
                  <a:solidFill>
                    <a:schemeClr val="tx2"/>
                  </a:solidFill>
                  <a:latin typeface="Montserrat" pitchFamily="2" charset="77"/>
                  <a:ea typeface="+mj-ea"/>
                  <a:cs typeface="+mj-cs"/>
                </a:defRPr>
              </a:lvl1pPr>
            </a:lstStyle>
            <a:p>
              <a:r>
                <a:rPr lang="en-IE" sz="2000" noProof="0"/>
                <a:t>PHASE 1: EMPATHISE &amp; DEFINE</a:t>
              </a:r>
            </a:p>
            <a:p>
              <a:r>
                <a:rPr lang="en-IE" sz="2000" noProof="0">
                  <a:solidFill>
                    <a:srgbClr val="3EC8D9"/>
                  </a:solidFill>
                </a:rPr>
                <a:t>Scoping</a:t>
              </a:r>
            </a:p>
          </p:txBody>
        </p:sp>
        <p:sp>
          <p:nvSpPr>
            <p:cNvPr id="43" name="CuadroTexto 42">
              <a:extLst>
                <a:ext uri="{FF2B5EF4-FFF2-40B4-BE49-F238E27FC236}">
                  <a16:creationId xmlns:a16="http://schemas.microsoft.com/office/drawing/2014/main" id="{8BD73EB3-D252-C3F0-844F-EDC8CF530051}"/>
                </a:ext>
              </a:extLst>
            </p:cNvPr>
            <p:cNvSpPr txBox="1"/>
            <p:nvPr/>
          </p:nvSpPr>
          <p:spPr>
            <a:xfrm>
              <a:off x="614121" y="7941512"/>
              <a:ext cx="2997693" cy="1846659"/>
            </a:xfrm>
            <a:prstGeom prst="rect">
              <a:avLst/>
            </a:prstGeom>
            <a:noFill/>
          </p:spPr>
          <p:txBody>
            <a:bodyPr wrap="square">
              <a:spAutoFit/>
            </a:bodyPr>
            <a:lstStyle/>
            <a:p>
              <a:pPr marL="228600" indent="-228600">
                <a:spcAft>
                  <a:spcPts val="600"/>
                </a:spcAft>
                <a:buFont typeface="+mj-lt"/>
                <a:buAutoNum type="arabicPeriod"/>
              </a:pPr>
              <a:r>
                <a:rPr lang="en-IE" sz="1100" noProof="0">
                  <a:solidFill>
                    <a:srgbClr val="19616F"/>
                  </a:solidFill>
                  <a:latin typeface="Montserrat" panose="00000500000000000000" pitchFamily="2" charset="0"/>
                </a:rPr>
                <a:t>Difficulties to sustain stakeholder’s engagement. </a:t>
              </a:r>
            </a:p>
            <a:p>
              <a:pPr marL="228600" indent="-228600">
                <a:spcAft>
                  <a:spcPts val="600"/>
                </a:spcAft>
                <a:buFont typeface="+mj-lt"/>
                <a:buAutoNum type="arabicPeriod"/>
              </a:pPr>
              <a:r>
                <a:rPr lang="en-IE" sz="1100" noProof="0">
                  <a:solidFill>
                    <a:srgbClr val="19616F"/>
                  </a:solidFill>
                  <a:latin typeface="Montserrat" panose="00000500000000000000" pitchFamily="2" charset="0"/>
                </a:rPr>
                <a:t>Limited multidisciplinary of the team-they all have strong focus on the environment</a:t>
              </a:r>
            </a:p>
            <a:p>
              <a:pPr marL="228600" indent="-228600">
                <a:spcAft>
                  <a:spcPts val="600"/>
                </a:spcAft>
                <a:buFont typeface="+mj-lt"/>
                <a:buAutoNum type="arabicPeriod"/>
              </a:pPr>
              <a:r>
                <a:rPr lang="en-IE" sz="1100" noProof="0">
                  <a:solidFill>
                    <a:srgbClr val="19616F"/>
                  </a:solidFill>
                  <a:latin typeface="Montserrat" panose="00000500000000000000" pitchFamily="2" charset="0"/>
                </a:rPr>
                <a:t>Difficulties to engage investors in LL methodology</a:t>
              </a:r>
            </a:p>
            <a:p>
              <a:pPr marL="228600" indent="-228600">
                <a:spcAft>
                  <a:spcPts val="600"/>
                </a:spcAft>
                <a:buFont typeface="+mj-lt"/>
                <a:buAutoNum type="arabicPeriod"/>
              </a:pPr>
              <a:r>
                <a:rPr lang="en-IE" sz="1100" noProof="0">
                  <a:solidFill>
                    <a:srgbClr val="19616F"/>
                  </a:solidFill>
                  <a:latin typeface="Montserrat" panose="00000500000000000000" pitchFamily="2" charset="0"/>
                </a:rPr>
                <a:t>Difficulties in engaging citizens in LL codesign methodology</a:t>
              </a:r>
            </a:p>
          </p:txBody>
        </p:sp>
        <p:sp>
          <p:nvSpPr>
            <p:cNvPr id="11" name="CuadroTexto 10">
              <a:extLst>
                <a:ext uri="{FF2B5EF4-FFF2-40B4-BE49-F238E27FC236}">
                  <a16:creationId xmlns:a16="http://schemas.microsoft.com/office/drawing/2014/main" id="{4DDDE83A-0406-271D-18C5-8E667A1CEDD5}"/>
                </a:ext>
              </a:extLst>
            </p:cNvPr>
            <p:cNvSpPr txBox="1"/>
            <p:nvPr/>
          </p:nvSpPr>
          <p:spPr>
            <a:xfrm>
              <a:off x="365626" y="1490859"/>
              <a:ext cx="6339973" cy="954107"/>
            </a:xfrm>
            <a:prstGeom prst="rect">
              <a:avLst/>
            </a:prstGeom>
            <a:solidFill>
              <a:schemeClr val="bg1"/>
            </a:solidFill>
          </p:spPr>
          <p:txBody>
            <a:bodyPr wrap="square" lIns="91440" tIns="45720" rIns="91440" bIns="45720" rtlCol="0" anchor="t">
              <a:spAutoFit/>
            </a:bodyPr>
            <a:lstStyle/>
            <a:p>
              <a:r>
                <a:rPr lang="en-IE" sz="1400" noProof="0">
                  <a:solidFill>
                    <a:srgbClr val="19616F"/>
                  </a:solidFill>
                  <a:latin typeface="Montserrat"/>
                </a:rPr>
                <a:t>Model City CCLL's main goal is to achieve institutional recognition of the CCLL by setting up a strong and stable structure of committed stakeholders, co-creating data based innovative solutions for climate change adaptation.</a:t>
              </a:r>
            </a:p>
          </p:txBody>
        </p:sp>
        <p:sp>
          <p:nvSpPr>
            <p:cNvPr id="12" name="CuadroTexto 11">
              <a:extLst>
                <a:ext uri="{FF2B5EF4-FFF2-40B4-BE49-F238E27FC236}">
                  <a16:creationId xmlns:a16="http://schemas.microsoft.com/office/drawing/2014/main" id="{70C078D3-AED2-81B3-B517-07AE61FD569B}"/>
                </a:ext>
              </a:extLst>
            </p:cNvPr>
            <p:cNvSpPr txBox="1"/>
            <p:nvPr/>
          </p:nvSpPr>
          <p:spPr>
            <a:xfrm>
              <a:off x="725052" y="2876168"/>
              <a:ext cx="5937006" cy="2031325"/>
            </a:xfrm>
            <a:prstGeom prst="rect">
              <a:avLst/>
            </a:prstGeom>
            <a:noFill/>
          </p:spPr>
          <p:txBody>
            <a:bodyPr wrap="square" lIns="91440" tIns="45720" rIns="91440" bIns="45720" rtlCol="0" anchor="t">
              <a:spAutoFit/>
            </a:bodyPr>
            <a:lstStyle/>
            <a:p>
              <a:r>
                <a:rPr lang="en-IE" sz="1400" noProof="0">
                  <a:solidFill>
                    <a:srgbClr val="19616F"/>
                  </a:solidFill>
                  <a:latin typeface="Montserrat"/>
                </a:rPr>
                <a:t>Model City’s CCLL has strong public institutions with high commitment and support in the topics of the project. </a:t>
              </a:r>
            </a:p>
            <a:p>
              <a:r>
                <a:rPr lang="en-IE" sz="1400" noProof="0">
                  <a:solidFill>
                    <a:srgbClr val="19616F"/>
                  </a:solidFill>
                  <a:latin typeface="Montserrat"/>
                </a:rPr>
                <a:t>…Model City’s CCLL has stakeholders who share the same vision but complement their point of view.</a:t>
              </a:r>
            </a:p>
            <a:p>
              <a:r>
                <a:rPr lang="en-IE" sz="1400" noProof="0">
                  <a:solidFill>
                    <a:srgbClr val="19616F"/>
                  </a:solidFill>
                  <a:latin typeface="Montserrat"/>
                </a:rPr>
                <a:t>…Model City’s CCLL has budget and resources available</a:t>
              </a:r>
            </a:p>
            <a:p>
              <a:r>
                <a:rPr lang="en-IE" sz="1400" noProof="0">
                  <a:solidFill>
                    <a:srgbClr val="19616F"/>
                  </a:solidFill>
                  <a:latin typeface="Montserrat"/>
                </a:rPr>
                <a:t>…Model City’s CCLL has previous experience with LL</a:t>
              </a:r>
            </a:p>
            <a:p>
              <a:r>
                <a:rPr lang="en-IE" sz="1400" noProof="0">
                  <a:solidFill>
                    <a:srgbClr val="19616F"/>
                  </a:solidFill>
                  <a:latin typeface="Montserrat"/>
                </a:rPr>
                <a:t>…Model City’s CCLL has knowledge and experience in adaptation to climate change</a:t>
              </a:r>
            </a:p>
            <a:p>
              <a:endParaRPr lang="en-IE" sz="1400" noProof="0">
                <a:solidFill>
                  <a:srgbClr val="19616F"/>
                </a:solidFill>
                <a:latin typeface="Montserrat" panose="00000500000000000000" pitchFamily="2" charset="0"/>
              </a:endParaRPr>
            </a:p>
          </p:txBody>
        </p:sp>
        <p:sp>
          <p:nvSpPr>
            <p:cNvPr id="13" name="Rectangle 17">
              <a:extLst>
                <a:ext uri="{FF2B5EF4-FFF2-40B4-BE49-F238E27FC236}">
                  <a16:creationId xmlns:a16="http://schemas.microsoft.com/office/drawing/2014/main" id="{FECCC48F-407E-2DB7-EDAF-29984DD7BF26}"/>
                </a:ext>
              </a:extLst>
            </p:cNvPr>
            <p:cNvSpPr/>
            <p:nvPr/>
          </p:nvSpPr>
          <p:spPr bwMode="auto">
            <a:xfrm>
              <a:off x="614121" y="2613775"/>
              <a:ext cx="3596706" cy="349479"/>
            </a:xfrm>
            <a:prstGeom prst="rect">
              <a:avLst/>
            </a:prstGeom>
            <a:no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51435" tIns="20250" rIns="51435" bIns="25718" numCol="1" rtlCol="0" anchor="t" anchorCtr="0" compatLnSpc="1">
              <a:prstTxWarp prst="textNoShape">
                <a:avLst/>
              </a:prstTxWarp>
            </a:bodyPr>
            <a:lstStyle/>
            <a:p>
              <a:pPr defTabSz="586681" fontAlgn="base">
                <a:lnSpc>
                  <a:spcPct val="115000"/>
                </a:lnSpc>
                <a:spcBef>
                  <a:spcPct val="0"/>
                </a:spcBef>
                <a:spcAft>
                  <a:spcPct val="0"/>
                </a:spcAft>
              </a:pPr>
              <a:r>
                <a:rPr lang="en-IE" sz="1500" b="1" noProof="0">
                  <a:solidFill>
                    <a:srgbClr val="19616F"/>
                  </a:solidFill>
                  <a:latin typeface="Montserrat" panose="00000500000000000000" pitchFamily="2" charset="0"/>
                </a:rPr>
                <a:t>TO DO SO…</a:t>
              </a:r>
            </a:p>
          </p:txBody>
        </p:sp>
        <p:sp>
          <p:nvSpPr>
            <p:cNvPr id="2" name="Rectángulo 1">
              <a:extLst>
                <a:ext uri="{FF2B5EF4-FFF2-40B4-BE49-F238E27FC236}">
                  <a16:creationId xmlns:a16="http://schemas.microsoft.com/office/drawing/2014/main" id="{BD46B2B9-A8BD-8567-00DB-47E55ED7ABAD}"/>
                </a:ext>
              </a:extLst>
            </p:cNvPr>
            <p:cNvSpPr/>
            <p:nvPr/>
          </p:nvSpPr>
          <p:spPr>
            <a:xfrm>
              <a:off x="410029" y="2507054"/>
              <a:ext cx="6295571" cy="2385019"/>
            </a:xfrm>
            <a:prstGeom prst="rect">
              <a:avLst/>
            </a:prstGeom>
            <a:noFill/>
            <a:ln w="19050">
              <a:solidFill>
                <a:srgbClr val="1961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noProof="0"/>
            </a:p>
          </p:txBody>
        </p:sp>
        <p:sp>
          <p:nvSpPr>
            <p:cNvPr id="17" name="Rectangle 17">
              <a:extLst>
                <a:ext uri="{FF2B5EF4-FFF2-40B4-BE49-F238E27FC236}">
                  <a16:creationId xmlns:a16="http://schemas.microsoft.com/office/drawing/2014/main" id="{57E26F24-DCF9-7FD4-73E9-6F900EC1EC47}"/>
                </a:ext>
              </a:extLst>
            </p:cNvPr>
            <p:cNvSpPr/>
            <p:nvPr/>
          </p:nvSpPr>
          <p:spPr bwMode="auto">
            <a:xfrm>
              <a:off x="614121" y="7323921"/>
              <a:ext cx="6006812" cy="349479"/>
            </a:xfrm>
            <a:prstGeom prst="rect">
              <a:avLst/>
            </a:prstGeom>
            <a:no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51435" tIns="20250" rIns="51435" bIns="25718" numCol="1" rtlCol="0" anchor="t" anchorCtr="0" compatLnSpc="1">
              <a:prstTxWarp prst="textNoShape">
                <a:avLst/>
              </a:prstTxWarp>
            </a:bodyPr>
            <a:lstStyle/>
            <a:p>
              <a:pPr defTabSz="586681" fontAlgn="base">
                <a:lnSpc>
                  <a:spcPct val="115000"/>
                </a:lnSpc>
                <a:spcBef>
                  <a:spcPct val="0"/>
                </a:spcBef>
                <a:spcAft>
                  <a:spcPct val="0"/>
                </a:spcAft>
              </a:pPr>
              <a:r>
                <a:rPr lang="en-IE" sz="1500" b="1" noProof="0">
                  <a:solidFill>
                    <a:srgbClr val="19616F"/>
                  </a:solidFill>
                  <a:latin typeface="Montserrat"/>
                </a:rPr>
                <a:t>HOWEVER, </a:t>
              </a:r>
              <a:r>
                <a:rPr lang="en-IE" sz="1400" noProof="0">
                  <a:solidFill>
                    <a:srgbClr val="19616F"/>
                  </a:solidFill>
                  <a:latin typeface="Montserrat"/>
                </a:rPr>
                <a:t>Model city’s CCLL encounters a series of barriers that might hamper the CCLL’s activity:</a:t>
              </a:r>
              <a:endParaRPr lang="en-IE" sz="1500" noProof="0">
                <a:solidFill>
                  <a:srgbClr val="19616F"/>
                </a:solidFill>
                <a:latin typeface="Montserrat"/>
              </a:endParaRPr>
            </a:p>
          </p:txBody>
        </p:sp>
        <p:sp>
          <p:nvSpPr>
            <p:cNvPr id="19" name="CuadroTexto 18">
              <a:extLst>
                <a:ext uri="{FF2B5EF4-FFF2-40B4-BE49-F238E27FC236}">
                  <a16:creationId xmlns:a16="http://schemas.microsoft.com/office/drawing/2014/main" id="{443855A2-275F-DA4F-A5F7-6B79AFD0E70C}"/>
                </a:ext>
              </a:extLst>
            </p:cNvPr>
            <p:cNvSpPr txBox="1"/>
            <p:nvPr/>
          </p:nvSpPr>
          <p:spPr>
            <a:xfrm>
              <a:off x="3713414" y="7941512"/>
              <a:ext cx="2672459" cy="1184940"/>
            </a:xfrm>
            <a:prstGeom prst="rect">
              <a:avLst/>
            </a:prstGeom>
            <a:noFill/>
          </p:spPr>
          <p:txBody>
            <a:bodyPr wrap="square" lIns="91440" tIns="45720" rIns="91440" bIns="45720" anchor="t">
              <a:spAutoFit/>
            </a:bodyPr>
            <a:lstStyle/>
            <a:p>
              <a:pPr marL="177800" indent="-177800">
                <a:spcAft>
                  <a:spcPts val="600"/>
                </a:spcAft>
              </a:pPr>
              <a:r>
                <a:rPr lang="en-IE" sz="1100" noProof="0">
                  <a:solidFill>
                    <a:srgbClr val="19616F"/>
                  </a:solidFill>
                  <a:latin typeface="Montserrat"/>
                </a:rPr>
                <a:t>5. People in the project might change to other companies and the references change making the process to achieve the results more difficult. </a:t>
              </a:r>
            </a:p>
            <a:p>
              <a:pPr marL="177800" indent="-177800">
                <a:spcAft>
                  <a:spcPts val="600"/>
                </a:spcAft>
              </a:pPr>
              <a:endParaRPr lang="en-IE" sz="1100" noProof="0">
                <a:solidFill>
                  <a:srgbClr val="19616F"/>
                </a:solidFill>
                <a:latin typeface="Montserrat" panose="00000500000000000000" pitchFamily="2" charset="0"/>
              </a:endParaRPr>
            </a:p>
          </p:txBody>
        </p:sp>
        <p:pic>
          <p:nvPicPr>
            <p:cNvPr id="3" name="Imagen 2" descr="Francia, Haute-Corse, Bastia, Puerto de ciudad costera con crucero al fondo  stock photo">
              <a:extLst>
                <a:ext uri="{FF2B5EF4-FFF2-40B4-BE49-F238E27FC236}">
                  <a16:creationId xmlns:a16="http://schemas.microsoft.com/office/drawing/2014/main" id="{CE5897F6-9C05-09A4-E272-12E51ACC4DBC}"/>
                </a:ext>
              </a:extLst>
            </p:cNvPr>
            <p:cNvPicPr>
              <a:picLocks noChangeAspect="1"/>
            </p:cNvPicPr>
            <p:nvPr/>
          </p:nvPicPr>
          <p:blipFill>
            <a:blip r:embed="rId3"/>
            <a:stretch>
              <a:fillRect/>
            </a:stretch>
          </p:blipFill>
          <p:spPr>
            <a:xfrm>
              <a:off x="2248470" y="5170514"/>
              <a:ext cx="2621847" cy="1743075"/>
            </a:xfrm>
            <a:prstGeom prst="rect">
              <a:avLst/>
            </a:prstGeom>
          </p:spPr>
        </p:pic>
      </p:grpSp>
    </p:spTree>
    <p:extLst>
      <p:ext uri="{BB962C8B-B14F-4D97-AF65-F5344CB8AC3E}">
        <p14:creationId xmlns:p14="http://schemas.microsoft.com/office/powerpoint/2010/main" val="4098352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1454">
            <a:extLst>
              <a:ext uri="{FF2B5EF4-FFF2-40B4-BE49-F238E27FC236}">
                <a16:creationId xmlns:a16="http://schemas.microsoft.com/office/drawing/2014/main" id="{7F6EDB20-97D3-4C97-9E8A-A62EC165C4C4}"/>
              </a:ext>
            </a:extLst>
          </p:cNvPr>
          <p:cNvGrpSpPr>
            <a:grpSpLocks noChangeAspect="1"/>
          </p:cNvGrpSpPr>
          <p:nvPr/>
        </p:nvGrpSpPr>
        <p:grpSpPr bwMode="auto">
          <a:xfrm>
            <a:off x="67289" y="389002"/>
            <a:ext cx="701305" cy="701305"/>
            <a:chOff x="6384" y="2673"/>
            <a:chExt cx="227" cy="226"/>
          </a:xfrm>
          <a:solidFill>
            <a:srgbClr val="99DDEB">
              <a:alpha val="63000"/>
            </a:srgbClr>
          </a:solidFill>
        </p:grpSpPr>
        <p:sp>
          <p:nvSpPr>
            <p:cNvPr id="38" name="Freeform 1455">
              <a:extLst>
                <a:ext uri="{FF2B5EF4-FFF2-40B4-BE49-F238E27FC236}">
                  <a16:creationId xmlns:a16="http://schemas.microsoft.com/office/drawing/2014/main" id="{CC9436C6-ACFF-4E45-BE71-71324FE8426C}"/>
                </a:ext>
              </a:extLst>
            </p:cNvPr>
            <p:cNvSpPr>
              <a:spLocks/>
            </p:cNvSpPr>
            <p:nvPr/>
          </p:nvSpPr>
          <p:spPr bwMode="auto">
            <a:xfrm>
              <a:off x="6434" y="2723"/>
              <a:ext cx="127" cy="126"/>
            </a:xfrm>
            <a:custGeom>
              <a:avLst/>
              <a:gdLst>
                <a:gd name="T0" fmla="*/ 788 w 913"/>
                <a:gd name="T1" fmla="*/ 456 h 913"/>
                <a:gd name="T2" fmla="*/ 805 w 913"/>
                <a:gd name="T3" fmla="*/ 439 h 913"/>
                <a:gd name="T4" fmla="*/ 913 w 913"/>
                <a:gd name="T5" fmla="*/ 439 h 913"/>
                <a:gd name="T6" fmla="*/ 474 w 913"/>
                <a:gd name="T7" fmla="*/ 0 h 913"/>
                <a:gd name="T8" fmla="*/ 474 w 913"/>
                <a:gd name="T9" fmla="*/ 107 h 913"/>
                <a:gd name="T10" fmla="*/ 456 w 913"/>
                <a:gd name="T11" fmla="*/ 124 h 913"/>
                <a:gd name="T12" fmla="*/ 439 w 913"/>
                <a:gd name="T13" fmla="*/ 107 h 913"/>
                <a:gd name="T14" fmla="*/ 439 w 913"/>
                <a:gd name="T15" fmla="*/ 0 h 913"/>
                <a:gd name="T16" fmla="*/ 0 w 913"/>
                <a:gd name="T17" fmla="*/ 439 h 913"/>
                <a:gd name="T18" fmla="*/ 107 w 913"/>
                <a:gd name="T19" fmla="*/ 439 h 913"/>
                <a:gd name="T20" fmla="*/ 124 w 913"/>
                <a:gd name="T21" fmla="*/ 456 h 913"/>
                <a:gd name="T22" fmla="*/ 107 w 913"/>
                <a:gd name="T23" fmla="*/ 474 h 913"/>
                <a:gd name="T24" fmla="*/ 0 w 913"/>
                <a:gd name="T25" fmla="*/ 474 h 913"/>
                <a:gd name="T26" fmla="*/ 439 w 913"/>
                <a:gd name="T27" fmla="*/ 913 h 913"/>
                <a:gd name="T28" fmla="*/ 439 w 913"/>
                <a:gd name="T29" fmla="*/ 806 h 913"/>
                <a:gd name="T30" fmla="*/ 456 w 913"/>
                <a:gd name="T31" fmla="*/ 788 h 913"/>
                <a:gd name="T32" fmla="*/ 474 w 913"/>
                <a:gd name="T33" fmla="*/ 806 h 913"/>
                <a:gd name="T34" fmla="*/ 474 w 913"/>
                <a:gd name="T35" fmla="*/ 913 h 913"/>
                <a:gd name="T36" fmla="*/ 913 w 913"/>
                <a:gd name="T37" fmla="*/ 474 h 913"/>
                <a:gd name="T38" fmla="*/ 805 w 913"/>
                <a:gd name="T39" fmla="*/ 474 h 913"/>
                <a:gd name="T40" fmla="*/ 788 w 913"/>
                <a:gd name="T41" fmla="*/ 456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3" h="913">
                  <a:moveTo>
                    <a:pt x="788" y="456"/>
                  </a:moveTo>
                  <a:cubicBezTo>
                    <a:pt x="788" y="447"/>
                    <a:pt x="796" y="439"/>
                    <a:pt x="805" y="439"/>
                  </a:cubicBezTo>
                  <a:cubicBezTo>
                    <a:pt x="913" y="439"/>
                    <a:pt x="913" y="439"/>
                    <a:pt x="913" y="439"/>
                  </a:cubicBezTo>
                  <a:cubicBezTo>
                    <a:pt x="904" y="201"/>
                    <a:pt x="712" y="9"/>
                    <a:pt x="474" y="0"/>
                  </a:cubicBezTo>
                  <a:cubicBezTo>
                    <a:pt x="474" y="107"/>
                    <a:pt x="474" y="107"/>
                    <a:pt x="474" y="107"/>
                  </a:cubicBezTo>
                  <a:cubicBezTo>
                    <a:pt x="474" y="117"/>
                    <a:pt x="466" y="124"/>
                    <a:pt x="456" y="124"/>
                  </a:cubicBezTo>
                  <a:cubicBezTo>
                    <a:pt x="446" y="124"/>
                    <a:pt x="439" y="117"/>
                    <a:pt x="439" y="107"/>
                  </a:cubicBezTo>
                  <a:cubicBezTo>
                    <a:pt x="439" y="0"/>
                    <a:pt x="439" y="0"/>
                    <a:pt x="439" y="0"/>
                  </a:cubicBezTo>
                  <a:cubicBezTo>
                    <a:pt x="201" y="9"/>
                    <a:pt x="9" y="201"/>
                    <a:pt x="0" y="439"/>
                  </a:cubicBezTo>
                  <a:cubicBezTo>
                    <a:pt x="107" y="439"/>
                    <a:pt x="107" y="439"/>
                    <a:pt x="107" y="439"/>
                  </a:cubicBezTo>
                  <a:cubicBezTo>
                    <a:pt x="116" y="439"/>
                    <a:pt x="124" y="447"/>
                    <a:pt x="124" y="456"/>
                  </a:cubicBezTo>
                  <a:cubicBezTo>
                    <a:pt x="124" y="466"/>
                    <a:pt x="116" y="474"/>
                    <a:pt x="107" y="474"/>
                  </a:cubicBezTo>
                  <a:cubicBezTo>
                    <a:pt x="0" y="474"/>
                    <a:pt x="0" y="474"/>
                    <a:pt x="0" y="474"/>
                  </a:cubicBezTo>
                  <a:cubicBezTo>
                    <a:pt x="8" y="712"/>
                    <a:pt x="200" y="904"/>
                    <a:pt x="439" y="913"/>
                  </a:cubicBezTo>
                  <a:cubicBezTo>
                    <a:pt x="439" y="806"/>
                    <a:pt x="439" y="806"/>
                    <a:pt x="439" y="806"/>
                  </a:cubicBezTo>
                  <a:cubicBezTo>
                    <a:pt x="439" y="796"/>
                    <a:pt x="446" y="788"/>
                    <a:pt x="456" y="788"/>
                  </a:cubicBezTo>
                  <a:cubicBezTo>
                    <a:pt x="466" y="788"/>
                    <a:pt x="474" y="796"/>
                    <a:pt x="474" y="806"/>
                  </a:cubicBezTo>
                  <a:cubicBezTo>
                    <a:pt x="474" y="913"/>
                    <a:pt x="474" y="913"/>
                    <a:pt x="474" y="913"/>
                  </a:cubicBezTo>
                  <a:cubicBezTo>
                    <a:pt x="712" y="904"/>
                    <a:pt x="904" y="712"/>
                    <a:pt x="913" y="474"/>
                  </a:cubicBezTo>
                  <a:cubicBezTo>
                    <a:pt x="805" y="474"/>
                    <a:pt x="805" y="474"/>
                    <a:pt x="805" y="474"/>
                  </a:cubicBezTo>
                  <a:cubicBezTo>
                    <a:pt x="796" y="474"/>
                    <a:pt x="788" y="466"/>
                    <a:pt x="788" y="4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sp>
          <p:nvSpPr>
            <p:cNvPr id="39" name="Freeform 1456">
              <a:extLst>
                <a:ext uri="{FF2B5EF4-FFF2-40B4-BE49-F238E27FC236}">
                  <a16:creationId xmlns:a16="http://schemas.microsoft.com/office/drawing/2014/main" id="{F4D7E9F6-01AC-46B2-BA62-4CDAA9E285E5}"/>
                </a:ext>
              </a:extLst>
            </p:cNvPr>
            <p:cNvSpPr>
              <a:spLocks noEditPoints="1"/>
            </p:cNvSpPr>
            <p:nvPr/>
          </p:nvSpPr>
          <p:spPr bwMode="auto">
            <a:xfrm>
              <a:off x="6384" y="2673"/>
              <a:ext cx="227" cy="226"/>
            </a:xfrm>
            <a:custGeom>
              <a:avLst/>
              <a:gdLst>
                <a:gd name="T0" fmla="*/ 817 w 1635"/>
                <a:gd name="T1" fmla="*/ 0 h 1635"/>
                <a:gd name="T2" fmla="*/ 0 w 1635"/>
                <a:gd name="T3" fmla="*/ 818 h 1635"/>
                <a:gd name="T4" fmla="*/ 817 w 1635"/>
                <a:gd name="T5" fmla="*/ 1635 h 1635"/>
                <a:gd name="T6" fmla="*/ 1635 w 1635"/>
                <a:gd name="T7" fmla="*/ 818 h 1635"/>
                <a:gd name="T8" fmla="*/ 817 w 1635"/>
                <a:gd name="T9" fmla="*/ 0 h 1635"/>
                <a:gd name="T10" fmla="*/ 1418 w 1635"/>
                <a:gd name="T11" fmla="*/ 835 h 1635"/>
                <a:gd name="T12" fmla="*/ 1309 w 1635"/>
                <a:gd name="T13" fmla="*/ 835 h 1635"/>
                <a:gd name="T14" fmla="*/ 835 w 1635"/>
                <a:gd name="T15" fmla="*/ 1310 h 1635"/>
                <a:gd name="T16" fmla="*/ 835 w 1635"/>
                <a:gd name="T17" fmla="*/ 1418 h 1635"/>
                <a:gd name="T18" fmla="*/ 817 w 1635"/>
                <a:gd name="T19" fmla="*/ 1435 h 1635"/>
                <a:gd name="T20" fmla="*/ 800 w 1635"/>
                <a:gd name="T21" fmla="*/ 1418 h 1635"/>
                <a:gd name="T22" fmla="*/ 800 w 1635"/>
                <a:gd name="T23" fmla="*/ 1310 h 1635"/>
                <a:gd name="T24" fmla="*/ 326 w 1635"/>
                <a:gd name="T25" fmla="*/ 835 h 1635"/>
                <a:gd name="T26" fmla="*/ 216 w 1635"/>
                <a:gd name="T27" fmla="*/ 835 h 1635"/>
                <a:gd name="T28" fmla="*/ 199 w 1635"/>
                <a:gd name="T29" fmla="*/ 817 h 1635"/>
                <a:gd name="T30" fmla="*/ 216 w 1635"/>
                <a:gd name="T31" fmla="*/ 800 h 1635"/>
                <a:gd name="T32" fmla="*/ 326 w 1635"/>
                <a:gd name="T33" fmla="*/ 800 h 1635"/>
                <a:gd name="T34" fmla="*/ 800 w 1635"/>
                <a:gd name="T35" fmla="*/ 326 h 1635"/>
                <a:gd name="T36" fmla="*/ 800 w 1635"/>
                <a:gd name="T37" fmla="*/ 217 h 1635"/>
                <a:gd name="T38" fmla="*/ 817 w 1635"/>
                <a:gd name="T39" fmla="*/ 199 h 1635"/>
                <a:gd name="T40" fmla="*/ 835 w 1635"/>
                <a:gd name="T41" fmla="*/ 217 h 1635"/>
                <a:gd name="T42" fmla="*/ 835 w 1635"/>
                <a:gd name="T43" fmla="*/ 326 h 1635"/>
                <a:gd name="T44" fmla="*/ 1309 w 1635"/>
                <a:gd name="T45" fmla="*/ 800 h 1635"/>
                <a:gd name="T46" fmla="*/ 1418 w 1635"/>
                <a:gd name="T47" fmla="*/ 800 h 1635"/>
                <a:gd name="T48" fmla="*/ 1435 w 1635"/>
                <a:gd name="T49" fmla="*/ 817 h 1635"/>
                <a:gd name="T50" fmla="*/ 1418 w 1635"/>
                <a:gd name="T51" fmla="*/ 835 h 1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35" h="1635">
                  <a:moveTo>
                    <a:pt x="817" y="0"/>
                  </a:moveTo>
                  <a:cubicBezTo>
                    <a:pt x="366" y="0"/>
                    <a:pt x="0" y="366"/>
                    <a:pt x="0" y="818"/>
                  </a:cubicBezTo>
                  <a:cubicBezTo>
                    <a:pt x="0" y="1269"/>
                    <a:pt x="366" y="1635"/>
                    <a:pt x="817" y="1635"/>
                  </a:cubicBezTo>
                  <a:cubicBezTo>
                    <a:pt x="1269" y="1635"/>
                    <a:pt x="1635" y="1269"/>
                    <a:pt x="1635" y="818"/>
                  </a:cubicBezTo>
                  <a:cubicBezTo>
                    <a:pt x="1635" y="366"/>
                    <a:pt x="1269" y="0"/>
                    <a:pt x="817" y="0"/>
                  </a:cubicBezTo>
                  <a:close/>
                  <a:moveTo>
                    <a:pt x="1418" y="835"/>
                  </a:moveTo>
                  <a:cubicBezTo>
                    <a:pt x="1309" y="835"/>
                    <a:pt x="1309" y="835"/>
                    <a:pt x="1309" y="835"/>
                  </a:cubicBezTo>
                  <a:cubicBezTo>
                    <a:pt x="1300" y="1093"/>
                    <a:pt x="1093" y="1300"/>
                    <a:pt x="835" y="1310"/>
                  </a:cubicBezTo>
                  <a:cubicBezTo>
                    <a:pt x="835" y="1418"/>
                    <a:pt x="835" y="1418"/>
                    <a:pt x="835" y="1418"/>
                  </a:cubicBezTo>
                  <a:cubicBezTo>
                    <a:pt x="835" y="1428"/>
                    <a:pt x="827" y="1435"/>
                    <a:pt x="817" y="1435"/>
                  </a:cubicBezTo>
                  <a:cubicBezTo>
                    <a:pt x="807" y="1435"/>
                    <a:pt x="800" y="1428"/>
                    <a:pt x="800" y="1418"/>
                  </a:cubicBezTo>
                  <a:cubicBezTo>
                    <a:pt x="800" y="1310"/>
                    <a:pt x="800" y="1310"/>
                    <a:pt x="800" y="1310"/>
                  </a:cubicBezTo>
                  <a:cubicBezTo>
                    <a:pt x="542" y="1300"/>
                    <a:pt x="334" y="1093"/>
                    <a:pt x="326" y="835"/>
                  </a:cubicBezTo>
                  <a:cubicBezTo>
                    <a:pt x="216" y="835"/>
                    <a:pt x="216" y="835"/>
                    <a:pt x="216" y="835"/>
                  </a:cubicBezTo>
                  <a:cubicBezTo>
                    <a:pt x="207" y="835"/>
                    <a:pt x="199" y="827"/>
                    <a:pt x="199" y="817"/>
                  </a:cubicBezTo>
                  <a:cubicBezTo>
                    <a:pt x="199" y="808"/>
                    <a:pt x="207" y="800"/>
                    <a:pt x="216" y="800"/>
                  </a:cubicBezTo>
                  <a:cubicBezTo>
                    <a:pt x="326" y="800"/>
                    <a:pt x="326" y="800"/>
                    <a:pt x="326" y="800"/>
                  </a:cubicBezTo>
                  <a:cubicBezTo>
                    <a:pt x="335" y="542"/>
                    <a:pt x="542" y="335"/>
                    <a:pt x="800" y="326"/>
                  </a:cubicBezTo>
                  <a:cubicBezTo>
                    <a:pt x="800" y="217"/>
                    <a:pt x="800" y="217"/>
                    <a:pt x="800" y="217"/>
                  </a:cubicBezTo>
                  <a:cubicBezTo>
                    <a:pt x="800" y="207"/>
                    <a:pt x="807" y="199"/>
                    <a:pt x="817" y="199"/>
                  </a:cubicBezTo>
                  <a:cubicBezTo>
                    <a:pt x="827" y="199"/>
                    <a:pt x="835" y="207"/>
                    <a:pt x="835" y="217"/>
                  </a:cubicBezTo>
                  <a:cubicBezTo>
                    <a:pt x="835" y="326"/>
                    <a:pt x="835" y="326"/>
                    <a:pt x="835" y="326"/>
                  </a:cubicBezTo>
                  <a:cubicBezTo>
                    <a:pt x="1092" y="335"/>
                    <a:pt x="1300" y="542"/>
                    <a:pt x="1309" y="800"/>
                  </a:cubicBezTo>
                  <a:cubicBezTo>
                    <a:pt x="1418" y="800"/>
                    <a:pt x="1418" y="800"/>
                    <a:pt x="1418" y="800"/>
                  </a:cubicBezTo>
                  <a:cubicBezTo>
                    <a:pt x="1427" y="800"/>
                    <a:pt x="1435" y="808"/>
                    <a:pt x="1435" y="817"/>
                  </a:cubicBezTo>
                  <a:cubicBezTo>
                    <a:pt x="1435" y="827"/>
                    <a:pt x="1427" y="835"/>
                    <a:pt x="1418" y="8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grpSp>
      <p:sp>
        <p:nvSpPr>
          <p:cNvPr id="27" name="Title 2">
            <a:extLst>
              <a:ext uri="{FF2B5EF4-FFF2-40B4-BE49-F238E27FC236}">
                <a16:creationId xmlns:a16="http://schemas.microsoft.com/office/drawing/2014/main" id="{3A716117-EFBE-5195-7CD6-92074C34A103}"/>
              </a:ext>
            </a:extLst>
          </p:cNvPr>
          <p:cNvSpPr txBox="1">
            <a:spLocks/>
          </p:cNvSpPr>
          <p:nvPr/>
        </p:nvSpPr>
        <p:spPr>
          <a:xfrm>
            <a:off x="365628" y="779554"/>
            <a:ext cx="6492372" cy="506250"/>
          </a:xfrm>
          <a:prstGeom prst="rect">
            <a:avLst/>
          </a:prstGeom>
        </p:spPr>
        <p:txBody>
          <a:bodyPr vert="horz" lIns="0" tIns="0" rIns="0" bIns="0" rtlCol="0" anchor="t" anchorCtr="0">
            <a:noAutofit/>
          </a:bodyPr>
          <a:lstStyle>
            <a:lvl1pPr algn="l" defTabSz="514350" rtl="0" eaLnBrk="1" latinLnBrk="0" hangingPunct="1">
              <a:lnSpc>
                <a:spcPct val="110000"/>
              </a:lnSpc>
              <a:spcBef>
                <a:spcPct val="0"/>
              </a:spcBef>
              <a:buNone/>
              <a:defRPr sz="1406" b="1" i="0" kern="1200">
                <a:solidFill>
                  <a:schemeClr val="tx2"/>
                </a:solidFill>
                <a:latin typeface="Montserrat" pitchFamily="2" charset="77"/>
                <a:ea typeface="+mj-ea"/>
                <a:cs typeface="+mj-cs"/>
              </a:defRPr>
            </a:lvl1pPr>
          </a:lstStyle>
          <a:p>
            <a:r>
              <a:rPr lang="en-IE" sz="2000" noProof="0"/>
              <a:t>PHASE 1: EMPATHISE &amp; DEFINE</a:t>
            </a:r>
          </a:p>
          <a:p>
            <a:r>
              <a:rPr lang="en-IE" sz="2000" noProof="0">
                <a:solidFill>
                  <a:srgbClr val="3EC8D9"/>
                </a:solidFill>
              </a:rPr>
              <a:t>Scoping</a:t>
            </a:r>
          </a:p>
        </p:txBody>
      </p:sp>
      <p:sp>
        <p:nvSpPr>
          <p:cNvPr id="11" name="CuadroTexto 10">
            <a:extLst>
              <a:ext uri="{FF2B5EF4-FFF2-40B4-BE49-F238E27FC236}">
                <a16:creationId xmlns:a16="http://schemas.microsoft.com/office/drawing/2014/main" id="{4DDDE83A-0406-271D-18C5-8E667A1CEDD5}"/>
              </a:ext>
            </a:extLst>
          </p:cNvPr>
          <p:cNvSpPr txBox="1"/>
          <p:nvPr/>
        </p:nvSpPr>
        <p:spPr>
          <a:xfrm>
            <a:off x="365627" y="1680825"/>
            <a:ext cx="5611840" cy="954107"/>
          </a:xfrm>
          <a:prstGeom prst="rect">
            <a:avLst/>
          </a:prstGeom>
          <a:noFill/>
        </p:spPr>
        <p:txBody>
          <a:bodyPr wrap="square" lIns="91440" tIns="45720" rIns="91440" bIns="45720" rtlCol="0" anchor="t">
            <a:spAutoFit/>
          </a:bodyPr>
          <a:lstStyle/>
          <a:p>
            <a:r>
              <a:rPr lang="en-IE" sz="1400" noProof="0">
                <a:solidFill>
                  <a:srgbClr val="19616F"/>
                </a:solidFill>
                <a:latin typeface="Montserrat"/>
              </a:rPr>
              <a:t>Model City CCLL’s main barrier is considered to be:</a:t>
            </a:r>
          </a:p>
          <a:p>
            <a:r>
              <a:rPr lang="en-IE" sz="1400" b="1" noProof="0">
                <a:solidFill>
                  <a:srgbClr val="19616F"/>
                </a:solidFill>
                <a:latin typeface="Montserrat" panose="00000500000000000000" pitchFamily="2" charset="0"/>
              </a:rPr>
              <a:t>Difficulty to sustain stakeholders’ engagement in the whole Living Lab process</a:t>
            </a:r>
            <a:endParaRPr lang="en-IE" sz="1400" noProof="0">
              <a:solidFill>
                <a:srgbClr val="19616F"/>
              </a:solidFill>
              <a:latin typeface="Montserrat" panose="00000500000000000000" pitchFamily="2" charset="0"/>
            </a:endParaRPr>
          </a:p>
          <a:p>
            <a:endParaRPr lang="en-IE" sz="1400" noProof="0">
              <a:solidFill>
                <a:srgbClr val="19616F"/>
              </a:solidFill>
              <a:latin typeface="Montserrat" panose="00000500000000000000" pitchFamily="2" charset="0"/>
            </a:endParaRPr>
          </a:p>
        </p:txBody>
      </p:sp>
      <p:sp>
        <p:nvSpPr>
          <p:cNvPr id="12" name="CuadroTexto 11">
            <a:extLst>
              <a:ext uri="{FF2B5EF4-FFF2-40B4-BE49-F238E27FC236}">
                <a16:creationId xmlns:a16="http://schemas.microsoft.com/office/drawing/2014/main" id="{70C078D3-AED2-81B3-B517-07AE61FD569B}"/>
              </a:ext>
            </a:extLst>
          </p:cNvPr>
          <p:cNvSpPr txBox="1"/>
          <p:nvPr/>
        </p:nvSpPr>
        <p:spPr>
          <a:xfrm>
            <a:off x="366051" y="4952880"/>
            <a:ext cx="5611840" cy="4493538"/>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ü"/>
            </a:pPr>
            <a:r>
              <a:rPr lang="en-IE" sz="1100" noProof="0">
                <a:solidFill>
                  <a:srgbClr val="19616F"/>
                </a:solidFill>
                <a:latin typeface="Montserrat" panose="00000500000000000000" pitchFamily="2" charset="0"/>
              </a:rPr>
              <a:t>Unclear results/benefits for stakeholders </a:t>
            </a:r>
          </a:p>
          <a:p>
            <a:pPr marL="742950" lvl="1" indent="-285750">
              <a:buFontTx/>
              <a:buChar char="-"/>
            </a:pPr>
            <a:r>
              <a:rPr lang="en-IE" sz="1100" noProof="0">
                <a:solidFill>
                  <a:srgbClr val="19616F"/>
                </a:solidFill>
                <a:latin typeface="Montserrat"/>
              </a:rPr>
              <a:t>Weak participation culture</a:t>
            </a:r>
          </a:p>
          <a:p>
            <a:pPr marL="742950" lvl="1" indent="-285750">
              <a:buFontTx/>
              <a:buChar char="-"/>
            </a:pPr>
            <a:r>
              <a:rPr lang="en-IE" sz="1100" noProof="0">
                <a:solidFill>
                  <a:srgbClr val="19616F"/>
                </a:solidFill>
                <a:latin typeface="Montserrat"/>
              </a:rPr>
              <a:t>Some people have resistance to change</a:t>
            </a:r>
          </a:p>
          <a:p>
            <a:pPr marL="742950" lvl="1" indent="-285750">
              <a:buFontTx/>
              <a:buChar char="-"/>
            </a:pPr>
            <a:r>
              <a:rPr lang="en-IE" sz="1100" noProof="0">
                <a:solidFill>
                  <a:srgbClr val="19616F"/>
                </a:solidFill>
                <a:latin typeface="Montserrat"/>
              </a:rPr>
              <a:t>Difficulty in managing participatory processes.</a:t>
            </a:r>
          </a:p>
          <a:p>
            <a:pPr marL="742950" lvl="1" indent="-285750">
              <a:buFontTx/>
              <a:buChar char="-"/>
            </a:pPr>
            <a:r>
              <a:rPr lang="en-IE" sz="1100" noProof="0">
                <a:solidFill>
                  <a:srgbClr val="19616F"/>
                </a:solidFill>
                <a:latin typeface="Montserrat"/>
              </a:rPr>
              <a:t>Unsuccessful past experiences</a:t>
            </a:r>
          </a:p>
          <a:p>
            <a:pPr marL="742950" lvl="1" indent="-285750">
              <a:buFontTx/>
              <a:buChar char="-"/>
            </a:pPr>
            <a:r>
              <a:rPr lang="en-IE" sz="1100" noProof="0">
                <a:solidFill>
                  <a:srgbClr val="19616F"/>
                </a:solidFill>
                <a:latin typeface="Montserrat"/>
              </a:rPr>
              <a:t>Difficulties to measure past experiences</a:t>
            </a:r>
          </a:p>
          <a:p>
            <a:pPr marL="285750" indent="-285750">
              <a:buFont typeface="Wingdings" panose="05000000000000000000" pitchFamily="2" charset="2"/>
              <a:buChar char="ü"/>
            </a:pPr>
            <a:r>
              <a:rPr lang="en-IE" sz="1100" noProof="0">
                <a:solidFill>
                  <a:srgbClr val="19616F"/>
                </a:solidFill>
                <a:latin typeface="Montserrat" panose="00000500000000000000" pitchFamily="2" charset="0"/>
              </a:rPr>
              <a:t>Lack of incentives to participate &amp; engage in the LL process</a:t>
            </a:r>
          </a:p>
          <a:p>
            <a:pPr marL="742950" lvl="1" indent="-285750">
              <a:buFontTx/>
              <a:buChar char="-"/>
            </a:pPr>
            <a:r>
              <a:rPr lang="en-IE" sz="1100" noProof="0">
                <a:solidFill>
                  <a:srgbClr val="19616F"/>
                </a:solidFill>
                <a:latin typeface="Montserrat" panose="00000500000000000000" pitchFamily="2" charset="0"/>
              </a:rPr>
              <a:t>Unclarity on what incentives look for stakeholders</a:t>
            </a:r>
          </a:p>
          <a:p>
            <a:pPr marL="742950" lvl="1" indent="-285750">
              <a:buFontTx/>
              <a:buChar char="-"/>
            </a:pPr>
            <a:r>
              <a:rPr lang="en-IE" sz="1100" noProof="0">
                <a:solidFill>
                  <a:srgbClr val="19616F"/>
                </a:solidFill>
                <a:latin typeface="Montserrat" panose="00000500000000000000" pitchFamily="2" charset="0"/>
              </a:rPr>
              <a:t>Difficulties in marketing a good environment in meetings</a:t>
            </a:r>
          </a:p>
          <a:p>
            <a:pPr marL="742950" lvl="1" indent="-285750">
              <a:buFontTx/>
              <a:buChar char="-"/>
            </a:pPr>
            <a:r>
              <a:rPr lang="en-IE" sz="1100" noProof="0">
                <a:solidFill>
                  <a:srgbClr val="19616F"/>
                </a:solidFill>
                <a:latin typeface="Montserrat" panose="00000500000000000000" pitchFamily="2" charset="0"/>
              </a:rPr>
              <a:t>Lack of recognition of previously engaged stakeholders</a:t>
            </a:r>
          </a:p>
          <a:p>
            <a:pPr marL="285750" indent="-285750">
              <a:buFont typeface="Wingdings" panose="05000000000000000000" pitchFamily="2" charset="2"/>
              <a:buChar char="ü"/>
            </a:pPr>
            <a:r>
              <a:rPr lang="en-IE" sz="1100" noProof="0">
                <a:solidFill>
                  <a:srgbClr val="19616F"/>
                </a:solidFill>
                <a:latin typeface="Montserrat"/>
              </a:rPr>
              <a:t>Differences in commitment levels</a:t>
            </a:r>
          </a:p>
          <a:p>
            <a:pPr marL="742950" lvl="1" indent="-285750">
              <a:buFontTx/>
              <a:buChar char="-"/>
            </a:pPr>
            <a:r>
              <a:rPr lang="en-IE" sz="1100" noProof="0">
                <a:solidFill>
                  <a:srgbClr val="19616F"/>
                </a:solidFill>
                <a:latin typeface="Montserrat" panose="00000500000000000000" pitchFamily="2" charset="0"/>
              </a:rPr>
              <a:t>Different drivers</a:t>
            </a:r>
          </a:p>
          <a:p>
            <a:pPr marL="742950" lvl="1" indent="-285750">
              <a:buFontTx/>
              <a:buChar char="-"/>
            </a:pPr>
            <a:r>
              <a:rPr lang="en-IE" sz="1100" noProof="0">
                <a:solidFill>
                  <a:srgbClr val="19616F"/>
                </a:solidFill>
                <a:latin typeface="Montserrat" panose="00000500000000000000" pitchFamily="2" charset="0"/>
              </a:rPr>
              <a:t>Different perspectives on the proposed solutions</a:t>
            </a:r>
          </a:p>
          <a:p>
            <a:pPr marL="742950" lvl="1" indent="-285750">
              <a:buFontTx/>
              <a:buChar char="-"/>
            </a:pPr>
            <a:r>
              <a:rPr lang="en-IE" sz="1100" noProof="0">
                <a:solidFill>
                  <a:srgbClr val="19616F"/>
                </a:solidFill>
                <a:latin typeface="Montserrat" panose="00000500000000000000" pitchFamily="2" charset="0"/>
              </a:rPr>
              <a:t>Lack of recognition</a:t>
            </a:r>
          </a:p>
          <a:p>
            <a:pPr marL="285750" indent="-285750">
              <a:buFont typeface="Wingdings" panose="05000000000000000000" pitchFamily="2" charset="2"/>
              <a:buChar char="ü"/>
            </a:pPr>
            <a:r>
              <a:rPr lang="en-IE" sz="1100" noProof="0">
                <a:solidFill>
                  <a:srgbClr val="19616F"/>
                </a:solidFill>
                <a:latin typeface="Montserrat" panose="00000500000000000000" pitchFamily="2" charset="0"/>
              </a:rPr>
              <a:t>Limited knowledge and experience in the LL process</a:t>
            </a:r>
          </a:p>
          <a:p>
            <a:pPr marL="628650" lvl="1" indent="-171450">
              <a:buFontTx/>
              <a:buChar char="-"/>
            </a:pPr>
            <a:r>
              <a:rPr lang="en-IE" sz="1100" noProof="0">
                <a:solidFill>
                  <a:srgbClr val="19616F"/>
                </a:solidFill>
                <a:latin typeface="Montserrat"/>
              </a:rPr>
              <a:t>Lack of understanding of the terminology of LL</a:t>
            </a:r>
          </a:p>
          <a:p>
            <a:pPr marL="628650" lvl="1" indent="-171450">
              <a:buFontTx/>
              <a:buChar char="-"/>
            </a:pPr>
            <a:r>
              <a:rPr lang="en-IE" sz="1100" noProof="0">
                <a:solidFill>
                  <a:srgbClr val="19616F"/>
                </a:solidFill>
                <a:latin typeface="Montserrat"/>
              </a:rPr>
              <a:t>Difficulties to find a good time to meet during the process.</a:t>
            </a:r>
          </a:p>
          <a:p>
            <a:pPr marL="628650" lvl="1" indent="-171450">
              <a:buFontTx/>
              <a:buChar char="-"/>
            </a:pPr>
            <a:r>
              <a:rPr lang="en-IE" sz="1100" noProof="0">
                <a:solidFill>
                  <a:srgbClr val="19616F"/>
                </a:solidFill>
                <a:latin typeface="Montserrat"/>
              </a:rPr>
              <a:t>Very little time between participation and implementation</a:t>
            </a:r>
          </a:p>
          <a:p>
            <a:pPr marL="285750" indent="-285750">
              <a:buFont typeface="Wingdings" panose="05000000000000000000" pitchFamily="2" charset="2"/>
              <a:buChar char="ü"/>
            </a:pPr>
            <a:r>
              <a:rPr lang="en-IE" sz="1100" noProof="0">
                <a:solidFill>
                  <a:srgbClr val="19616F"/>
                </a:solidFill>
                <a:latin typeface="Montserrat" panose="00000500000000000000" pitchFamily="2" charset="0"/>
              </a:rPr>
              <a:t>Complexity of data management</a:t>
            </a:r>
          </a:p>
          <a:p>
            <a:pPr marL="628650" lvl="1" indent="-171450">
              <a:buFontTx/>
              <a:buChar char="-"/>
            </a:pPr>
            <a:r>
              <a:rPr lang="en-IE" sz="1100" noProof="0">
                <a:solidFill>
                  <a:srgbClr val="19616F"/>
                </a:solidFill>
                <a:latin typeface="Montserrat" panose="00000500000000000000" pitchFamily="2" charset="0"/>
              </a:rPr>
              <a:t>Limited availability of climate related data at local level</a:t>
            </a:r>
          </a:p>
          <a:p>
            <a:pPr marL="628650" lvl="1" indent="-171450">
              <a:buFontTx/>
              <a:buChar char="-"/>
            </a:pPr>
            <a:r>
              <a:rPr lang="en-IE" sz="1100" noProof="0">
                <a:solidFill>
                  <a:srgbClr val="19616F"/>
                </a:solidFill>
                <a:latin typeface="Montserrat" panose="00000500000000000000" pitchFamily="2" charset="0"/>
              </a:rPr>
              <a:t>Diversity of information needs per stakeholder</a:t>
            </a:r>
          </a:p>
          <a:p>
            <a:pPr marL="628650" lvl="1" indent="-171450">
              <a:buFontTx/>
              <a:buChar char="-"/>
            </a:pPr>
            <a:r>
              <a:rPr lang="en-IE" sz="1100" noProof="0">
                <a:solidFill>
                  <a:srgbClr val="19616F"/>
                </a:solidFill>
                <a:latin typeface="Montserrat" panose="00000500000000000000" pitchFamily="2" charset="0"/>
              </a:rPr>
              <a:t>Lack of understanding of climate change related terms</a:t>
            </a:r>
          </a:p>
          <a:p>
            <a:pPr marL="285750" indent="-285750">
              <a:buFont typeface="Wingdings" panose="05000000000000000000" pitchFamily="2" charset="2"/>
              <a:buChar char="ü"/>
            </a:pPr>
            <a:r>
              <a:rPr lang="en-IE" sz="1100" noProof="0">
                <a:solidFill>
                  <a:srgbClr val="19616F"/>
                </a:solidFill>
                <a:latin typeface="Montserrat" panose="00000500000000000000" pitchFamily="2" charset="0"/>
              </a:rPr>
              <a:t>Unclear roles of the CCLL core team</a:t>
            </a:r>
          </a:p>
          <a:p>
            <a:pPr marL="628650" lvl="1" indent="-171450">
              <a:buFontTx/>
              <a:buChar char="-"/>
            </a:pPr>
            <a:r>
              <a:rPr lang="en-IE" sz="1100" noProof="0">
                <a:solidFill>
                  <a:srgbClr val="19616F"/>
                </a:solidFill>
                <a:latin typeface="Montserrat" panose="00000500000000000000" pitchFamily="2" charset="0"/>
              </a:rPr>
              <a:t>Unclear levels of commitment </a:t>
            </a:r>
          </a:p>
          <a:p>
            <a:pPr marL="628650" lvl="1" indent="-171450">
              <a:buFontTx/>
              <a:buChar char="-"/>
            </a:pPr>
            <a:r>
              <a:rPr lang="en-IE" sz="1100" noProof="0">
                <a:solidFill>
                  <a:srgbClr val="19616F"/>
                </a:solidFill>
                <a:latin typeface="Montserrat" panose="00000500000000000000" pitchFamily="2" charset="0"/>
              </a:rPr>
              <a:t>Lack of experience on setting up a CCLL</a:t>
            </a:r>
          </a:p>
          <a:p>
            <a:pPr marL="628650" lvl="1" indent="-171450">
              <a:buFontTx/>
              <a:buChar char="-"/>
            </a:pPr>
            <a:r>
              <a:rPr lang="en-IE" sz="1100" noProof="0">
                <a:solidFill>
                  <a:srgbClr val="19616F"/>
                </a:solidFill>
                <a:latin typeface="Montserrat" panose="00000500000000000000" pitchFamily="2" charset="0"/>
              </a:rPr>
              <a:t>No clear governance</a:t>
            </a:r>
          </a:p>
        </p:txBody>
      </p:sp>
      <p:sp>
        <p:nvSpPr>
          <p:cNvPr id="13" name="Rectangle 17">
            <a:extLst>
              <a:ext uri="{FF2B5EF4-FFF2-40B4-BE49-F238E27FC236}">
                <a16:creationId xmlns:a16="http://schemas.microsoft.com/office/drawing/2014/main" id="{FECCC48F-407E-2DB7-EDAF-29984DD7BF26}"/>
              </a:ext>
            </a:extLst>
          </p:cNvPr>
          <p:cNvSpPr/>
          <p:nvPr/>
        </p:nvSpPr>
        <p:spPr bwMode="auto">
          <a:xfrm>
            <a:off x="600932" y="4636239"/>
            <a:ext cx="5495574" cy="349479"/>
          </a:xfrm>
          <a:prstGeom prst="rect">
            <a:avLst/>
          </a:prstGeom>
          <a:no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51435" tIns="20250" rIns="51435" bIns="25718" numCol="1" rtlCol="0" anchor="t" anchorCtr="0" compatLnSpc="1">
            <a:prstTxWarp prst="textNoShape">
              <a:avLst/>
            </a:prstTxWarp>
          </a:bodyPr>
          <a:lstStyle/>
          <a:p>
            <a:pPr defTabSz="586681" fontAlgn="base">
              <a:lnSpc>
                <a:spcPct val="115000"/>
              </a:lnSpc>
              <a:spcBef>
                <a:spcPct val="0"/>
              </a:spcBef>
              <a:spcAft>
                <a:spcPct val="0"/>
              </a:spcAft>
            </a:pPr>
            <a:r>
              <a:rPr lang="en-IE" sz="1500" b="1" noProof="0">
                <a:solidFill>
                  <a:srgbClr val="19616F"/>
                </a:solidFill>
                <a:latin typeface="Montserrat" panose="00000500000000000000" pitchFamily="2" charset="0"/>
              </a:rPr>
              <a:t>The roots of this barrier have been highlighted as:</a:t>
            </a:r>
          </a:p>
        </p:txBody>
      </p:sp>
      <p:sp>
        <p:nvSpPr>
          <p:cNvPr id="2" name="Rectángulo 1">
            <a:extLst>
              <a:ext uri="{FF2B5EF4-FFF2-40B4-BE49-F238E27FC236}">
                <a16:creationId xmlns:a16="http://schemas.microsoft.com/office/drawing/2014/main" id="{BD46B2B9-A8BD-8567-00DB-47E55ED7ABAD}"/>
              </a:ext>
            </a:extLst>
          </p:cNvPr>
          <p:cNvSpPr/>
          <p:nvPr/>
        </p:nvSpPr>
        <p:spPr>
          <a:xfrm>
            <a:off x="380853" y="4639280"/>
            <a:ext cx="5988751" cy="4838755"/>
          </a:xfrm>
          <a:prstGeom prst="rect">
            <a:avLst/>
          </a:prstGeom>
          <a:noFill/>
          <a:ln w="19050">
            <a:solidFill>
              <a:srgbClr val="1961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noProof="0"/>
          </a:p>
        </p:txBody>
      </p:sp>
      <p:sp>
        <p:nvSpPr>
          <p:cNvPr id="14" name="Rectangle 17">
            <a:extLst>
              <a:ext uri="{FF2B5EF4-FFF2-40B4-BE49-F238E27FC236}">
                <a16:creationId xmlns:a16="http://schemas.microsoft.com/office/drawing/2014/main" id="{07B9D959-9FA2-D857-0DC3-6A13840345E1}"/>
              </a:ext>
            </a:extLst>
          </p:cNvPr>
          <p:cNvSpPr/>
          <p:nvPr/>
        </p:nvSpPr>
        <p:spPr bwMode="auto">
          <a:xfrm>
            <a:off x="226732" y="9464691"/>
            <a:ext cx="547206" cy="314309"/>
          </a:xfrm>
          <a:prstGeom prst="rect">
            <a:avLst/>
          </a:prstGeom>
          <a:noFill/>
          <a:ln w="9525" cap="flat" cmpd="sng" algn="ctr">
            <a:noFill/>
            <a:prstDash val="solid"/>
            <a:round/>
            <a:headEnd type="none" w="med" len="med"/>
            <a:tailEnd type="none" w="med" len="med"/>
          </a:ln>
          <a:effectLst/>
        </p:spPr>
        <p:txBody>
          <a:bodyPr vert="horz" wrap="square" lIns="51435" tIns="20250" rIns="51435" bIns="25718" numCol="1" rtlCol="0" anchor="t" anchorCtr="0" compatLnSpc="1">
            <a:prstTxWarp prst="textNoShape">
              <a:avLst/>
            </a:prstTxWarp>
          </a:bodyPr>
          <a:lstStyle/>
          <a:p>
            <a:pPr defTabSz="586681" fontAlgn="base">
              <a:lnSpc>
                <a:spcPct val="115000"/>
              </a:lnSpc>
              <a:spcBef>
                <a:spcPct val="0"/>
              </a:spcBef>
              <a:spcAft>
                <a:spcPct val="0"/>
              </a:spcAft>
            </a:pPr>
            <a:fld id="{C7F9F5D2-F249-437F-B385-641910E1607D}" type="slidenum">
              <a:rPr lang="en-IE" sz="1200" noProof="0" smtClean="0">
                <a:solidFill>
                  <a:schemeClr val="bg1">
                    <a:lumMod val="50000"/>
                  </a:schemeClr>
                </a:solidFill>
                <a:latin typeface="Montserrat" panose="00000500000000000000" pitchFamily="2" charset="0"/>
              </a:rPr>
              <a:t>8</a:t>
            </a:fld>
            <a:endParaRPr lang="en-IE" sz="1200" noProof="0">
              <a:solidFill>
                <a:schemeClr val="bg1">
                  <a:lumMod val="50000"/>
                </a:schemeClr>
              </a:solidFill>
              <a:latin typeface="Montserrat" panose="00000500000000000000" pitchFamily="2" charset="0"/>
            </a:endParaRPr>
          </a:p>
          <a:p>
            <a:pPr defTabSz="586681" fontAlgn="base">
              <a:lnSpc>
                <a:spcPct val="115000"/>
              </a:lnSpc>
              <a:spcBef>
                <a:spcPct val="0"/>
              </a:spcBef>
              <a:spcAft>
                <a:spcPct val="0"/>
              </a:spcAft>
            </a:pPr>
            <a:endParaRPr lang="en-IE" sz="1200" noProof="0">
              <a:solidFill>
                <a:schemeClr val="bg1">
                  <a:lumMod val="50000"/>
                </a:schemeClr>
              </a:solidFill>
              <a:latin typeface="Montserrat" panose="00000500000000000000" pitchFamily="2" charset="0"/>
            </a:endParaRPr>
          </a:p>
          <a:p>
            <a:pPr defTabSz="586681" fontAlgn="base">
              <a:lnSpc>
                <a:spcPct val="115000"/>
              </a:lnSpc>
              <a:spcBef>
                <a:spcPct val="0"/>
              </a:spcBef>
              <a:spcAft>
                <a:spcPct val="0"/>
              </a:spcAft>
            </a:pPr>
            <a:endParaRPr lang="en-IE" sz="1200" noProof="0">
              <a:solidFill>
                <a:schemeClr val="bg1">
                  <a:lumMod val="50000"/>
                </a:schemeClr>
              </a:solidFill>
              <a:latin typeface="Montserrat" panose="00000500000000000000" pitchFamily="2" charset="0"/>
            </a:endParaRPr>
          </a:p>
          <a:p>
            <a:pPr defTabSz="586681" fontAlgn="base">
              <a:lnSpc>
                <a:spcPct val="115000"/>
              </a:lnSpc>
              <a:spcBef>
                <a:spcPct val="0"/>
              </a:spcBef>
              <a:spcAft>
                <a:spcPct val="0"/>
              </a:spcAft>
            </a:pPr>
            <a:endParaRPr lang="en-IE" sz="1200" noProof="0">
              <a:solidFill>
                <a:schemeClr val="bg1">
                  <a:lumMod val="50000"/>
                </a:schemeClr>
              </a:solidFill>
              <a:latin typeface="Montserrat" panose="00000500000000000000" pitchFamily="2" charset="0"/>
            </a:endParaRPr>
          </a:p>
          <a:p>
            <a:pPr defTabSz="586681" fontAlgn="base">
              <a:lnSpc>
                <a:spcPct val="115000"/>
              </a:lnSpc>
              <a:spcBef>
                <a:spcPct val="0"/>
              </a:spcBef>
              <a:spcAft>
                <a:spcPct val="0"/>
              </a:spcAft>
            </a:pPr>
            <a:endParaRPr lang="en-IE" sz="1200" noProof="0">
              <a:solidFill>
                <a:schemeClr val="bg1">
                  <a:lumMod val="50000"/>
                </a:schemeClr>
              </a:solidFill>
              <a:latin typeface="Montserrat" panose="00000500000000000000" pitchFamily="2" charset="0"/>
            </a:endParaRPr>
          </a:p>
        </p:txBody>
      </p:sp>
      <p:pic>
        <p:nvPicPr>
          <p:cNvPr id="4" name="Imagen 3">
            <a:extLst>
              <a:ext uri="{FF2B5EF4-FFF2-40B4-BE49-F238E27FC236}">
                <a16:creationId xmlns:a16="http://schemas.microsoft.com/office/drawing/2014/main" id="{BBC90AFC-D981-D225-85E6-13E2BA261C12}"/>
              </a:ext>
            </a:extLst>
          </p:cNvPr>
          <p:cNvPicPr>
            <a:picLocks noChangeAspect="1"/>
          </p:cNvPicPr>
          <p:nvPr/>
        </p:nvPicPr>
        <p:blipFill>
          <a:blip r:embed="rId3"/>
          <a:stretch>
            <a:fillRect/>
          </a:stretch>
        </p:blipFill>
        <p:spPr>
          <a:xfrm>
            <a:off x="1911315" y="2477941"/>
            <a:ext cx="2879674" cy="1995378"/>
          </a:xfrm>
          <a:prstGeom prst="rect">
            <a:avLst/>
          </a:prstGeom>
        </p:spPr>
      </p:pic>
    </p:spTree>
    <p:extLst>
      <p:ext uri="{BB962C8B-B14F-4D97-AF65-F5344CB8AC3E}">
        <p14:creationId xmlns:p14="http://schemas.microsoft.com/office/powerpoint/2010/main" val="1419399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1454">
            <a:extLst>
              <a:ext uri="{FF2B5EF4-FFF2-40B4-BE49-F238E27FC236}">
                <a16:creationId xmlns:a16="http://schemas.microsoft.com/office/drawing/2014/main" id="{7F6EDB20-97D3-4C97-9E8A-A62EC165C4C4}"/>
              </a:ext>
            </a:extLst>
          </p:cNvPr>
          <p:cNvGrpSpPr>
            <a:grpSpLocks noChangeAspect="1"/>
          </p:cNvGrpSpPr>
          <p:nvPr/>
        </p:nvGrpSpPr>
        <p:grpSpPr bwMode="auto">
          <a:xfrm>
            <a:off x="67289" y="389002"/>
            <a:ext cx="701305" cy="701305"/>
            <a:chOff x="6384" y="2673"/>
            <a:chExt cx="227" cy="226"/>
          </a:xfrm>
          <a:solidFill>
            <a:srgbClr val="99DDEB">
              <a:alpha val="63000"/>
            </a:srgbClr>
          </a:solidFill>
        </p:grpSpPr>
        <p:sp>
          <p:nvSpPr>
            <p:cNvPr id="38" name="Freeform 1455">
              <a:extLst>
                <a:ext uri="{FF2B5EF4-FFF2-40B4-BE49-F238E27FC236}">
                  <a16:creationId xmlns:a16="http://schemas.microsoft.com/office/drawing/2014/main" id="{CC9436C6-ACFF-4E45-BE71-71324FE8426C}"/>
                </a:ext>
              </a:extLst>
            </p:cNvPr>
            <p:cNvSpPr>
              <a:spLocks/>
            </p:cNvSpPr>
            <p:nvPr/>
          </p:nvSpPr>
          <p:spPr bwMode="auto">
            <a:xfrm>
              <a:off x="6434" y="2723"/>
              <a:ext cx="127" cy="126"/>
            </a:xfrm>
            <a:custGeom>
              <a:avLst/>
              <a:gdLst>
                <a:gd name="T0" fmla="*/ 788 w 913"/>
                <a:gd name="T1" fmla="*/ 456 h 913"/>
                <a:gd name="T2" fmla="*/ 805 w 913"/>
                <a:gd name="T3" fmla="*/ 439 h 913"/>
                <a:gd name="T4" fmla="*/ 913 w 913"/>
                <a:gd name="T5" fmla="*/ 439 h 913"/>
                <a:gd name="T6" fmla="*/ 474 w 913"/>
                <a:gd name="T7" fmla="*/ 0 h 913"/>
                <a:gd name="T8" fmla="*/ 474 w 913"/>
                <a:gd name="T9" fmla="*/ 107 h 913"/>
                <a:gd name="T10" fmla="*/ 456 w 913"/>
                <a:gd name="T11" fmla="*/ 124 h 913"/>
                <a:gd name="T12" fmla="*/ 439 w 913"/>
                <a:gd name="T13" fmla="*/ 107 h 913"/>
                <a:gd name="T14" fmla="*/ 439 w 913"/>
                <a:gd name="T15" fmla="*/ 0 h 913"/>
                <a:gd name="T16" fmla="*/ 0 w 913"/>
                <a:gd name="T17" fmla="*/ 439 h 913"/>
                <a:gd name="T18" fmla="*/ 107 w 913"/>
                <a:gd name="T19" fmla="*/ 439 h 913"/>
                <a:gd name="T20" fmla="*/ 124 w 913"/>
                <a:gd name="T21" fmla="*/ 456 h 913"/>
                <a:gd name="T22" fmla="*/ 107 w 913"/>
                <a:gd name="T23" fmla="*/ 474 h 913"/>
                <a:gd name="T24" fmla="*/ 0 w 913"/>
                <a:gd name="T25" fmla="*/ 474 h 913"/>
                <a:gd name="T26" fmla="*/ 439 w 913"/>
                <a:gd name="T27" fmla="*/ 913 h 913"/>
                <a:gd name="T28" fmla="*/ 439 w 913"/>
                <a:gd name="T29" fmla="*/ 806 h 913"/>
                <a:gd name="T30" fmla="*/ 456 w 913"/>
                <a:gd name="T31" fmla="*/ 788 h 913"/>
                <a:gd name="T32" fmla="*/ 474 w 913"/>
                <a:gd name="T33" fmla="*/ 806 h 913"/>
                <a:gd name="T34" fmla="*/ 474 w 913"/>
                <a:gd name="T35" fmla="*/ 913 h 913"/>
                <a:gd name="T36" fmla="*/ 913 w 913"/>
                <a:gd name="T37" fmla="*/ 474 h 913"/>
                <a:gd name="T38" fmla="*/ 805 w 913"/>
                <a:gd name="T39" fmla="*/ 474 h 913"/>
                <a:gd name="T40" fmla="*/ 788 w 913"/>
                <a:gd name="T41" fmla="*/ 456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3" h="913">
                  <a:moveTo>
                    <a:pt x="788" y="456"/>
                  </a:moveTo>
                  <a:cubicBezTo>
                    <a:pt x="788" y="447"/>
                    <a:pt x="796" y="439"/>
                    <a:pt x="805" y="439"/>
                  </a:cubicBezTo>
                  <a:cubicBezTo>
                    <a:pt x="913" y="439"/>
                    <a:pt x="913" y="439"/>
                    <a:pt x="913" y="439"/>
                  </a:cubicBezTo>
                  <a:cubicBezTo>
                    <a:pt x="904" y="201"/>
                    <a:pt x="712" y="9"/>
                    <a:pt x="474" y="0"/>
                  </a:cubicBezTo>
                  <a:cubicBezTo>
                    <a:pt x="474" y="107"/>
                    <a:pt x="474" y="107"/>
                    <a:pt x="474" y="107"/>
                  </a:cubicBezTo>
                  <a:cubicBezTo>
                    <a:pt x="474" y="117"/>
                    <a:pt x="466" y="124"/>
                    <a:pt x="456" y="124"/>
                  </a:cubicBezTo>
                  <a:cubicBezTo>
                    <a:pt x="446" y="124"/>
                    <a:pt x="439" y="117"/>
                    <a:pt x="439" y="107"/>
                  </a:cubicBezTo>
                  <a:cubicBezTo>
                    <a:pt x="439" y="0"/>
                    <a:pt x="439" y="0"/>
                    <a:pt x="439" y="0"/>
                  </a:cubicBezTo>
                  <a:cubicBezTo>
                    <a:pt x="201" y="9"/>
                    <a:pt x="9" y="201"/>
                    <a:pt x="0" y="439"/>
                  </a:cubicBezTo>
                  <a:cubicBezTo>
                    <a:pt x="107" y="439"/>
                    <a:pt x="107" y="439"/>
                    <a:pt x="107" y="439"/>
                  </a:cubicBezTo>
                  <a:cubicBezTo>
                    <a:pt x="116" y="439"/>
                    <a:pt x="124" y="447"/>
                    <a:pt x="124" y="456"/>
                  </a:cubicBezTo>
                  <a:cubicBezTo>
                    <a:pt x="124" y="466"/>
                    <a:pt x="116" y="474"/>
                    <a:pt x="107" y="474"/>
                  </a:cubicBezTo>
                  <a:cubicBezTo>
                    <a:pt x="0" y="474"/>
                    <a:pt x="0" y="474"/>
                    <a:pt x="0" y="474"/>
                  </a:cubicBezTo>
                  <a:cubicBezTo>
                    <a:pt x="8" y="712"/>
                    <a:pt x="200" y="904"/>
                    <a:pt x="439" y="913"/>
                  </a:cubicBezTo>
                  <a:cubicBezTo>
                    <a:pt x="439" y="806"/>
                    <a:pt x="439" y="806"/>
                    <a:pt x="439" y="806"/>
                  </a:cubicBezTo>
                  <a:cubicBezTo>
                    <a:pt x="439" y="796"/>
                    <a:pt x="446" y="788"/>
                    <a:pt x="456" y="788"/>
                  </a:cubicBezTo>
                  <a:cubicBezTo>
                    <a:pt x="466" y="788"/>
                    <a:pt x="474" y="796"/>
                    <a:pt x="474" y="806"/>
                  </a:cubicBezTo>
                  <a:cubicBezTo>
                    <a:pt x="474" y="913"/>
                    <a:pt x="474" y="913"/>
                    <a:pt x="474" y="913"/>
                  </a:cubicBezTo>
                  <a:cubicBezTo>
                    <a:pt x="712" y="904"/>
                    <a:pt x="904" y="712"/>
                    <a:pt x="913" y="474"/>
                  </a:cubicBezTo>
                  <a:cubicBezTo>
                    <a:pt x="805" y="474"/>
                    <a:pt x="805" y="474"/>
                    <a:pt x="805" y="474"/>
                  </a:cubicBezTo>
                  <a:cubicBezTo>
                    <a:pt x="796" y="474"/>
                    <a:pt x="788" y="466"/>
                    <a:pt x="788" y="4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sp>
          <p:nvSpPr>
            <p:cNvPr id="39" name="Freeform 1456">
              <a:extLst>
                <a:ext uri="{FF2B5EF4-FFF2-40B4-BE49-F238E27FC236}">
                  <a16:creationId xmlns:a16="http://schemas.microsoft.com/office/drawing/2014/main" id="{F4D7E9F6-01AC-46B2-BA62-4CDAA9E285E5}"/>
                </a:ext>
              </a:extLst>
            </p:cNvPr>
            <p:cNvSpPr>
              <a:spLocks noEditPoints="1"/>
            </p:cNvSpPr>
            <p:nvPr/>
          </p:nvSpPr>
          <p:spPr bwMode="auto">
            <a:xfrm>
              <a:off x="6384" y="2673"/>
              <a:ext cx="227" cy="226"/>
            </a:xfrm>
            <a:custGeom>
              <a:avLst/>
              <a:gdLst>
                <a:gd name="T0" fmla="*/ 817 w 1635"/>
                <a:gd name="T1" fmla="*/ 0 h 1635"/>
                <a:gd name="T2" fmla="*/ 0 w 1635"/>
                <a:gd name="T3" fmla="*/ 818 h 1635"/>
                <a:gd name="T4" fmla="*/ 817 w 1635"/>
                <a:gd name="T5" fmla="*/ 1635 h 1635"/>
                <a:gd name="T6" fmla="*/ 1635 w 1635"/>
                <a:gd name="T7" fmla="*/ 818 h 1635"/>
                <a:gd name="T8" fmla="*/ 817 w 1635"/>
                <a:gd name="T9" fmla="*/ 0 h 1635"/>
                <a:gd name="T10" fmla="*/ 1418 w 1635"/>
                <a:gd name="T11" fmla="*/ 835 h 1635"/>
                <a:gd name="T12" fmla="*/ 1309 w 1635"/>
                <a:gd name="T13" fmla="*/ 835 h 1635"/>
                <a:gd name="T14" fmla="*/ 835 w 1635"/>
                <a:gd name="T15" fmla="*/ 1310 h 1635"/>
                <a:gd name="T16" fmla="*/ 835 w 1635"/>
                <a:gd name="T17" fmla="*/ 1418 h 1635"/>
                <a:gd name="T18" fmla="*/ 817 w 1635"/>
                <a:gd name="T19" fmla="*/ 1435 h 1635"/>
                <a:gd name="T20" fmla="*/ 800 w 1635"/>
                <a:gd name="T21" fmla="*/ 1418 h 1635"/>
                <a:gd name="T22" fmla="*/ 800 w 1635"/>
                <a:gd name="T23" fmla="*/ 1310 h 1635"/>
                <a:gd name="T24" fmla="*/ 326 w 1635"/>
                <a:gd name="T25" fmla="*/ 835 h 1635"/>
                <a:gd name="T26" fmla="*/ 216 w 1635"/>
                <a:gd name="T27" fmla="*/ 835 h 1635"/>
                <a:gd name="T28" fmla="*/ 199 w 1635"/>
                <a:gd name="T29" fmla="*/ 817 h 1635"/>
                <a:gd name="T30" fmla="*/ 216 w 1635"/>
                <a:gd name="T31" fmla="*/ 800 h 1635"/>
                <a:gd name="T32" fmla="*/ 326 w 1635"/>
                <a:gd name="T33" fmla="*/ 800 h 1635"/>
                <a:gd name="T34" fmla="*/ 800 w 1635"/>
                <a:gd name="T35" fmla="*/ 326 h 1635"/>
                <a:gd name="T36" fmla="*/ 800 w 1635"/>
                <a:gd name="T37" fmla="*/ 217 h 1635"/>
                <a:gd name="T38" fmla="*/ 817 w 1635"/>
                <a:gd name="T39" fmla="*/ 199 h 1635"/>
                <a:gd name="T40" fmla="*/ 835 w 1635"/>
                <a:gd name="T41" fmla="*/ 217 h 1635"/>
                <a:gd name="T42" fmla="*/ 835 w 1635"/>
                <a:gd name="T43" fmla="*/ 326 h 1635"/>
                <a:gd name="T44" fmla="*/ 1309 w 1635"/>
                <a:gd name="T45" fmla="*/ 800 h 1635"/>
                <a:gd name="T46" fmla="*/ 1418 w 1635"/>
                <a:gd name="T47" fmla="*/ 800 h 1635"/>
                <a:gd name="T48" fmla="*/ 1435 w 1635"/>
                <a:gd name="T49" fmla="*/ 817 h 1635"/>
                <a:gd name="T50" fmla="*/ 1418 w 1635"/>
                <a:gd name="T51" fmla="*/ 835 h 1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35" h="1635">
                  <a:moveTo>
                    <a:pt x="817" y="0"/>
                  </a:moveTo>
                  <a:cubicBezTo>
                    <a:pt x="366" y="0"/>
                    <a:pt x="0" y="366"/>
                    <a:pt x="0" y="818"/>
                  </a:cubicBezTo>
                  <a:cubicBezTo>
                    <a:pt x="0" y="1269"/>
                    <a:pt x="366" y="1635"/>
                    <a:pt x="817" y="1635"/>
                  </a:cubicBezTo>
                  <a:cubicBezTo>
                    <a:pt x="1269" y="1635"/>
                    <a:pt x="1635" y="1269"/>
                    <a:pt x="1635" y="818"/>
                  </a:cubicBezTo>
                  <a:cubicBezTo>
                    <a:pt x="1635" y="366"/>
                    <a:pt x="1269" y="0"/>
                    <a:pt x="817" y="0"/>
                  </a:cubicBezTo>
                  <a:close/>
                  <a:moveTo>
                    <a:pt x="1418" y="835"/>
                  </a:moveTo>
                  <a:cubicBezTo>
                    <a:pt x="1309" y="835"/>
                    <a:pt x="1309" y="835"/>
                    <a:pt x="1309" y="835"/>
                  </a:cubicBezTo>
                  <a:cubicBezTo>
                    <a:pt x="1300" y="1093"/>
                    <a:pt x="1093" y="1300"/>
                    <a:pt x="835" y="1310"/>
                  </a:cubicBezTo>
                  <a:cubicBezTo>
                    <a:pt x="835" y="1418"/>
                    <a:pt x="835" y="1418"/>
                    <a:pt x="835" y="1418"/>
                  </a:cubicBezTo>
                  <a:cubicBezTo>
                    <a:pt x="835" y="1428"/>
                    <a:pt x="827" y="1435"/>
                    <a:pt x="817" y="1435"/>
                  </a:cubicBezTo>
                  <a:cubicBezTo>
                    <a:pt x="807" y="1435"/>
                    <a:pt x="800" y="1428"/>
                    <a:pt x="800" y="1418"/>
                  </a:cubicBezTo>
                  <a:cubicBezTo>
                    <a:pt x="800" y="1310"/>
                    <a:pt x="800" y="1310"/>
                    <a:pt x="800" y="1310"/>
                  </a:cubicBezTo>
                  <a:cubicBezTo>
                    <a:pt x="542" y="1300"/>
                    <a:pt x="334" y="1093"/>
                    <a:pt x="326" y="835"/>
                  </a:cubicBezTo>
                  <a:cubicBezTo>
                    <a:pt x="216" y="835"/>
                    <a:pt x="216" y="835"/>
                    <a:pt x="216" y="835"/>
                  </a:cubicBezTo>
                  <a:cubicBezTo>
                    <a:pt x="207" y="835"/>
                    <a:pt x="199" y="827"/>
                    <a:pt x="199" y="817"/>
                  </a:cubicBezTo>
                  <a:cubicBezTo>
                    <a:pt x="199" y="808"/>
                    <a:pt x="207" y="800"/>
                    <a:pt x="216" y="800"/>
                  </a:cubicBezTo>
                  <a:cubicBezTo>
                    <a:pt x="326" y="800"/>
                    <a:pt x="326" y="800"/>
                    <a:pt x="326" y="800"/>
                  </a:cubicBezTo>
                  <a:cubicBezTo>
                    <a:pt x="335" y="542"/>
                    <a:pt x="542" y="335"/>
                    <a:pt x="800" y="326"/>
                  </a:cubicBezTo>
                  <a:cubicBezTo>
                    <a:pt x="800" y="217"/>
                    <a:pt x="800" y="217"/>
                    <a:pt x="800" y="217"/>
                  </a:cubicBezTo>
                  <a:cubicBezTo>
                    <a:pt x="800" y="207"/>
                    <a:pt x="807" y="199"/>
                    <a:pt x="817" y="199"/>
                  </a:cubicBezTo>
                  <a:cubicBezTo>
                    <a:pt x="827" y="199"/>
                    <a:pt x="835" y="207"/>
                    <a:pt x="835" y="217"/>
                  </a:cubicBezTo>
                  <a:cubicBezTo>
                    <a:pt x="835" y="326"/>
                    <a:pt x="835" y="326"/>
                    <a:pt x="835" y="326"/>
                  </a:cubicBezTo>
                  <a:cubicBezTo>
                    <a:pt x="1092" y="335"/>
                    <a:pt x="1300" y="542"/>
                    <a:pt x="1309" y="800"/>
                  </a:cubicBezTo>
                  <a:cubicBezTo>
                    <a:pt x="1418" y="800"/>
                    <a:pt x="1418" y="800"/>
                    <a:pt x="1418" y="800"/>
                  </a:cubicBezTo>
                  <a:cubicBezTo>
                    <a:pt x="1427" y="800"/>
                    <a:pt x="1435" y="808"/>
                    <a:pt x="1435" y="817"/>
                  </a:cubicBezTo>
                  <a:cubicBezTo>
                    <a:pt x="1435" y="827"/>
                    <a:pt x="1427" y="835"/>
                    <a:pt x="1418" y="8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013" noProof="0"/>
            </a:p>
          </p:txBody>
        </p:sp>
      </p:grpSp>
      <p:sp>
        <p:nvSpPr>
          <p:cNvPr id="27" name="Title 2">
            <a:extLst>
              <a:ext uri="{FF2B5EF4-FFF2-40B4-BE49-F238E27FC236}">
                <a16:creationId xmlns:a16="http://schemas.microsoft.com/office/drawing/2014/main" id="{3A716117-EFBE-5195-7CD6-92074C34A103}"/>
              </a:ext>
            </a:extLst>
          </p:cNvPr>
          <p:cNvSpPr txBox="1">
            <a:spLocks/>
          </p:cNvSpPr>
          <p:nvPr/>
        </p:nvSpPr>
        <p:spPr>
          <a:xfrm>
            <a:off x="365628" y="779554"/>
            <a:ext cx="6492372" cy="506250"/>
          </a:xfrm>
          <a:prstGeom prst="rect">
            <a:avLst/>
          </a:prstGeom>
        </p:spPr>
        <p:txBody>
          <a:bodyPr vert="horz" lIns="0" tIns="0" rIns="0" bIns="0" rtlCol="0" anchor="t" anchorCtr="0">
            <a:noAutofit/>
          </a:bodyPr>
          <a:lstStyle>
            <a:lvl1pPr algn="l" defTabSz="514350" rtl="0" eaLnBrk="1" latinLnBrk="0" hangingPunct="1">
              <a:lnSpc>
                <a:spcPct val="110000"/>
              </a:lnSpc>
              <a:spcBef>
                <a:spcPct val="0"/>
              </a:spcBef>
              <a:buNone/>
              <a:defRPr sz="1406" b="1" i="0" kern="1200">
                <a:solidFill>
                  <a:schemeClr val="tx2"/>
                </a:solidFill>
                <a:latin typeface="Montserrat" pitchFamily="2" charset="77"/>
                <a:ea typeface="+mj-ea"/>
                <a:cs typeface="+mj-cs"/>
              </a:defRPr>
            </a:lvl1pPr>
          </a:lstStyle>
          <a:p>
            <a:r>
              <a:rPr lang="en-IE" sz="2000" noProof="0"/>
              <a:t>PHASE 1: EMPATHISE &amp; DEFINE</a:t>
            </a:r>
          </a:p>
          <a:p>
            <a:r>
              <a:rPr lang="en-IE" sz="2000" noProof="0">
                <a:solidFill>
                  <a:srgbClr val="3EC8D9"/>
                </a:solidFill>
              </a:rPr>
              <a:t>Scoping</a:t>
            </a:r>
          </a:p>
        </p:txBody>
      </p:sp>
      <p:sp>
        <p:nvSpPr>
          <p:cNvPr id="11" name="CuadroTexto 10">
            <a:extLst>
              <a:ext uri="{FF2B5EF4-FFF2-40B4-BE49-F238E27FC236}">
                <a16:creationId xmlns:a16="http://schemas.microsoft.com/office/drawing/2014/main" id="{4DDDE83A-0406-271D-18C5-8E667A1CEDD5}"/>
              </a:ext>
            </a:extLst>
          </p:cNvPr>
          <p:cNvSpPr txBox="1"/>
          <p:nvPr/>
        </p:nvSpPr>
        <p:spPr>
          <a:xfrm>
            <a:off x="407700" y="1680825"/>
            <a:ext cx="5934405" cy="954107"/>
          </a:xfrm>
          <a:prstGeom prst="rect">
            <a:avLst/>
          </a:prstGeom>
          <a:noFill/>
        </p:spPr>
        <p:txBody>
          <a:bodyPr wrap="square" rtlCol="0">
            <a:spAutoFit/>
          </a:bodyPr>
          <a:lstStyle/>
          <a:p>
            <a:r>
              <a:rPr lang="en-IE" sz="1400" noProof="0">
                <a:solidFill>
                  <a:srgbClr val="19616F"/>
                </a:solidFill>
                <a:latin typeface="Montserrat" panose="00000500000000000000" pitchFamily="2" charset="0"/>
              </a:rPr>
              <a:t>As a result of the stakeholder mapping exercise, the prioritised key stakeholders for the CCLL activity are summarised following the Quadruple Helix Model.</a:t>
            </a:r>
          </a:p>
          <a:p>
            <a:endParaRPr lang="en-IE" sz="1400" noProof="0">
              <a:solidFill>
                <a:srgbClr val="19616F"/>
              </a:solidFill>
              <a:latin typeface="Montserrat" panose="00000500000000000000" pitchFamily="2" charset="0"/>
            </a:endParaRPr>
          </a:p>
        </p:txBody>
      </p:sp>
      <p:grpSp>
        <p:nvGrpSpPr>
          <p:cNvPr id="14" name="Grupo 13">
            <a:extLst>
              <a:ext uri="{FF2B5EF4-FFF2-40B4-BE49-F238E27FC236}">
                <a16:creationId xmlns:a16="http://schemas.microsoft.com/office/drawing/2014/main" id="{7C45F229-36BC-86D3-9F7E-4D8AAB2F3FC1}"/>
              </a:ext>
            </a:extLst>
          </p:cNvPr>
          <p:cNvGrpSpPr/>
          <p:nvPr/>
        </p:nvGrpSpPr>
        <p:grpSpPr>
          <a:xfrm>
            <a:off x="1347994" y="4475137"/>
            <a:ext cx="4257583" cy="3546762"/>
            <a:chOff x="7311269" y="3179393"/>
            <a:chExt cx="2580640" cy="2194340"/>
          </a:xfrm>
        </p:grpSpPr>
        <p:grpSp>
          <p:nvGrpSpPr>
            <p:cNvPr id="15" name="Grupo 14">
              <a:extLst>
                <a:ext uri="{FF2B5EF4-FFF2-40B4-BE49-F238E27FC236}">
                  <a16:creationId xmlns:a16="http://schemas.microsoft.com/office/drawing/2014/main" id="{150C2D67-CB27-1EB4-16F1-04EE13C999F9}"/>
                </a:ext>
              </a:extLst>
            </p:cNvPr>
            <p:cNvGrpSpPr/>
            <p:nvPr/>
          </p:nvGrpSpPr>
          <p:grpSpPr>
            <a:xfrm>
              <a:off x="7480147" y="3231440"/>
              <a:ext cx="2242886" cy="2075804"/>
              <a:chOff x="2307557" y="1880263"/>
              <a:chExt cx="2242886" cy="2075804"/>
            </a:xfrm>
          </p:grpSpPr>
          <p:grpSp>
            <p:nvGrpSpPr>
              <p:cNvPr id="17" name="Grupo 16">
                <a:extLst>
                  <a:ext uri="{FF2B5EF4-FFF2-40B4-BE49-F238E27FC236}">
                    <a16:creationId xmlns:a16="http://schemas.microsoft.com/office/drawing/2014/main" id="{BC32D399-290A-CFA0-85EB-AF361992D7DE}"/>
                  </a:ext>
                </a:extLst>
              </p:cNvPr>
              <p:cNvGrpSpPr/>
              <p:nvPr/>
            </p:nvGrpSpPr>
            <p:grpSpPr>
              <a:xfrm>
                <a:off x="2307557" y="1880263"/>
                <a:ext cx="2242886" cy="2075804"/>
                <a:chOff x="286559" y="1650255"/>
                <a:chExt cx="2724705" cy="2668952"/>
              </a:xfrm>
            </p:grpSpPr>
            <p:sp>
              <p:nvSpPr>
                <p:cNvPr id="21" name="Elipse 20">
                  <a:extLst>
                    <a:ext uri="{FF2B5EF4-FFF2-40B4-BE49-F238E27FC236}">
                      <a16:creationId xmlns:a16="http://schemas.microsoft.com/office/drawing/2014/main" id="{14381037-4C9C-F29F-4650-108FA9611963}"/>
                    </a:ext>
                  </a:extLst>
                </p:cNvPr>
                <p:cNvSpPr/>
                <p:nvPr/>
              </p:nvSpPr>
              <p:spPr>
                <a:xfrm>
                  <a:off x="734298" y="2090005"/>
                  <a:ext cx="1822458" cy="1793330"/>
                </a:xfrm>
                <a:prstGeom prst="ellipse">
                  <a:avLst/>
                </a:prstGeom>
                <a:solidFill>
                  <a:schemeClr val="bg1">
                    <a:lumMod val="95000"/>
                  </a:schemeClr>
                </a:solidFill>
                <a:ln w="19050">
                  <a:solidFill>
                    <a:srgbClr val="8D8D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noProof="0"/>
                </a:p>
              </p:txBody>
            </p:sp>
            <p:grpSp>
              <p:nvGrpSpPr>
                <p:cNvPr id="22" name="Grupo 21">
                  <a:extLst>
                    <a:ext uri="{FF2B5EF4-FFF2-40B4-BE49-F238E27FC236}">
                      <a16:creationId xmlns:a16="http://schemas.microsoft.com/office/drawing/2014/main" id="{553B7915-6513-4591-3BE6-16C459C10F7A}"/>
                    </a:ext>
                  </a:extLst>
                </p:cNvPr>
                <p:cNvGrpSpPr/>
                <p:nvPr/>
              </p:nvGrpSpPr>
              <p:grpSpPr>
                <a:xfrm>
                  <a:off x="286559" y="1650255"/>
                  <a:ext cx="2724705" cy="2668952"/>
                  <a:chOff x="286559" y="1650255"/>
                  <a:chExt cx="2724705" cy="2668952"/>
                </a:xfrm>
              </p:grpSpPr>
              <p:grpSp>
                <p:nvGrpSpPr>
                  <p:cNvPr id="23" name="Google Shape;633;p21">
                    <a:extLst>
                      <a:ext uri="{FF2B5EF4-FFF2-40B4-BE49-F238E27FC236}">
                        <a16:creationId xmlns:a16="http://schemas.microsoft.com/office/drawing/2014/main" id="{1F06243D-02B4-A796-9146-33CC2F340845}"/>
                      </a:ext>
                    </a:extLst>
                  </p:cNvPr>
                  <p:cNvGrpSpPr/>
                  <p:nvPr/>
                </p:nvGrpSpPr>
                <p:grpSpPr>
                  <a:xfrm>
                    <a:off x="286559" y="1666715"/>
                    <a:ext cx="2724705" cy="2652492"/>
                    <a:chOff x="3777694" y="1713461"/>
                    <a:chExt cx="4636613" cy="4636613"/>
                  </a:xfrm>
                </p:grpSpPr>
                <p:sp>
                  <p:nvSpPr>
                    <p:cNvPr id="25" name="Google Shape;634;p21">
                      <a:extLst>
                        <a:ext uri="{FF2B5EF4-FFF2-40B4-BE49-F238E27FC236}">
                          <a16:creationId xmlns:a16="http://schemas.microsoft.com/office/drawing/2014/main" id="{E12773FF-8D00-17B6-569B-2B6A8692F0AC}"/>
                        </a:ext>
                      </a:extLst>
                    </p:cNvPr>
                    <p:cNvSpPr/>
                    <p:nvPr/>
                  </p:nvSpPr>
                  <p:spPr>
                    <a:xfrm>
                      <a:off x="5273040" y="1713461"/>
                      <a:ext cx="1645920" cy="1645920"/>
                    </a:xfrm>
                    <a:prstGeom prst="ellipse">
                      <a:avLst/>
                    </a:prstGeom>
                    <a:solidFill>
                      <a:srgbClr val="D9D9D9"/>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lang="en-IE" sz="1800" noProof="0">
                        <a:solidFill>
                          <a:schemeClr val="dk1"/>
                        </a:solidFill>
                        <a:latin typeface="Calibri"/>
                        <a:ea typeface="Calibri"/>
                        <a:cs typeface="Calibri"/>
                        <a:sym typeface="Calibri"/>
                      </a:endParaRPr>
                    </a:p>
                  </p:txBody>
                </p:sp>
                <p:sp>
                  <p:nvSpPr>
                    <p:cNvPr id="26" name="Google Shape;635;p21">
                      <a:extLst>
                        <a:ext uri="{FF2B5EF4-FFF2-40B4-BE49-F238E27FC236}">
                          <a16:creationId xmlns:a16="http://schemas.microsoft.com/office/drawing/2014/main" id="{41B948EC-C354-6927-2D7F-E0A35263DC6F}"/>
                        </a:ext>
                      </a:extLst>
                    </p:cNvPr>
                    <p:cNvSpPr/>
                    <p:nvPr/>
                  </p:nvSpPr>
                  <p:spPr>
                    <a:xfrm>
                      <a:off x="5273040" y="4704154"/>
                      <a:ext cx="1645920" cy="1645920"/>
                    </a:xfrm>
                    <a:prstGeom prst="ellipse">
                      <a:avLst/>
                    </a:prstGeom>
                    <a:solidFill>
                      <a:srgbClr val="D9D9D9"/>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lang="en-IE" sz="1800" noProof="0">
                        <a:solidFill>
                          <a:schemeClr val="dk1"/>
                        </a:solidFill>
                        <a:latin typeface="Calibri"/>
                        <a:ea typeface="Calibri"/>
                        <a:cs typeface="Calibri"/>
                        <a:sym typeface="Calibri"/>
                      </a:endParaRPr>
                    </a:p>
                  </p:txBody>
                </p:sp>
                <p:sp>
                  <p:nvSpPr>
                    <p:cNvPr id="28" name="Google Shape;636;p21">
                      <a:extLst>
                        <a:ext uri="{FF2B5EF4-FFF2-40B4-BE49-F238E27FC236}">
                          <a16:creationId xmlns:a16="http://schemas.microsoft.com/office/drawing/2014/main" id="{60F740BA-2547-80BF-1AB6-1BD47CA20356}"/>
                        </a:ext>
                      </a:extLst>
                    </p:cNvPr>
                    <p:cNvSpPr/>
                    <p:nvPr/>
                  </p:nvSpPr>
                  <p:spPr>
                    <a:xfrm>
                      <a:off x="3777694" y="3210881"/>
                      <a:ext cx="1645920" cy="1645920"/>
                    </a:xfrm>
                    <a:prstGeom prst="ellipse">
                      <a:avLst/>
                    </a:prstGeom>
                    <a:solidFill>
                      <a:srgbClr val="D9D9D9"/>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lang="en-IE" sz="1800" noProof="0">
                        <a:solidFill>
                          <a:schemeClr val="dk1"/>
                        </a:solidFill>
                        <a:latin typeface="Calibri"/>
                        <a:ea typeface="Calibri"/>
                        <a:cs typeface="Calibri"/>
                        <a:sym typeface="Calibri"/>
                      </a:endParaRPr>
                    </a:p>
                  </p:txBody>
                </p:sp>
                <p:sp>
                  <p:nvSpPr>
                    <p:cNvPr id="29" name="Google Shape;637;p21">
                      <a:extLst>
                        <a:ext uri="{FF2B5EF4-FFF2-40B4-BE49-F238E27FC236}">
                          <a16:creationId xmlns:a16="http://schemas.microsoft.com/office/drawing/2014/main" id="{110F5E63-2479-0A6F-EB4B-E97C76F2B925}"/>
                        </a:ext>
                      </a:extLst>
                    </p:cNvPr>
                    <p:cNvSpPr/>
                    <p:nvPr/>
                  </p:nvSpPr>
                  <p:spPr>
                    <a:xfrm>
                      <a:off x="6768387" y="3210881"/>
                      <a:ext cx="1645920" cy="1645920"/>
                    </a:xfrm>
                    <a:prstGeom prst="ellipse">
                      <a:avLst/>
                    </a:prstGeom>
                    <a:solidFill>
                      <a:srgbClr val="D9D9D9"/>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lang="en-IE" sz="1800" noProof="0">
                        <a:solidFill>
                          <a:schemeClr val="dk1"/>
                        </a:solidFill>
                        <a:latin typeface="Calibri"/>
                        <a:ea typeface="Calibri"/>
                        <a:cs typeface="Calibri"/>
                        <a:sym typeface="Calibri"/>
                      </a:endParaRPr>
                    </a:p>
                  </p:txBody>
                </p:sp>
                <p:sp>
                  <p:nvSpPr>
                    <p:cNvPr id="30" name="Google Shape;638;p21">
                      <a:extLst>
                        <a:ext uri="{FF2B5EF4-FFF2-40B4-BE49-F238E27FC236}">
                          <a16:creationId xmlns:a16="http://schemas.microsoft.com/office/drawing/2014/main" id="{B5CBCC6A-BA8B-8BC9-5AAC-2D0BC20C01B2}"/>
                        </a:ext>
                      </a:extLst>
                    </p:cNvPr>
                    <p:cNvSpPr/>
                    <p:nvPr/>
                  </p:nvSpPr>
                  <p:spPr>
                    <a:xfrm>
                      <a:off x="5289771" y="2475376"/>
                      <a:ext cx="1612457" cy="884004"/>
                    </a:xfrm>
                    <a:custGeom>
                      <a:avLst/>
                      <a:gdLst/>
                      <a:ahLst/>
                      <a:cxnLst/>
                      <a:rect l="l" t="t" r="r" b="b"/>
                      <a:pathLst>
                        <a:path w="1612456" h="884005" extrusionOk="0">
                          <a:moveTo>
                            <a:pt x="806228" y="0"/>
                          </a:moveTo>
                          <a:cubicBezTo>
                            <a:pt x="1074844" y="0"/>
                            <a:pt x="1327567" y="68049"/>
                            <a:pt x="1548097" y="187848"/>
                          </a:cubicBezTo>
                          <a:lnTo>
                            <a:pt x="1612456" y="226947"/>
                          </a:lnTo>
                          <a:lnTo>
                            <a:pt x="1592189" y="305768"/>
                          </a:lnTo>
                          <a:cubicBezTo>
                            <a:pt x="1487993" y="640769"/>
                            <a:pt x="1175516" y="884005"/>
                            <a:pt x="806228" y="884005"/>
                          </a:cubicBezTo>
                          <a:cubicBezTo>
                            <a:pt x="436940" y="884005"/>
                            <a:pt x="124463" y="640769"/>
                            <a:pt x="20267" y="305768"/>
                          </a:cubicBezTo>
                          <a:lnTo>
                            <a:pt x="0" y="226947"/>
                          </a:lnTo>
                          <a:lnTo>
                            <a:pt x="64359" y="187848"/>
                          </a:lnTo>
                          <a:cubicBezTo>
                            <a:pt x="284889" y="68049"/>
                            <a:pt x="537612" y="0"/>
                            <a:pt x="806228" y="0"/>
                          </a:cubicBezTo>
                          <a:close/>
                        </a:path>
                      </a:pathLst>
                    </a:custGeom>
                    <a:solidFill>
                      <a:srgbClr val="003F6C"/>
                    </a:solidFill>
                    <a:ln>
                      <a:noFill/>
                    </a:ln>
                  </p:spPr>
                  <p:txBody>
                    <a:bodyPr spcFirstLastPara="1" wrap="square" lIns="38100" tIns="38100" rIns="38100" bIns="38100" anchor="ctr" anchorCtr="0">
                      <a:noAutofit/>
                    </a:bodyPr>
                    <a:lstStyle/>
                    <a:p>
                      <a:pPr marL="0" marR="0" lvl="0" indent="0" algn="ctr" rtl="0">
                        <a:spcBef>
                          <a:spcPts val="0"/>
                        </a:spcBef>
                        <a:spcAft>
                          <a:spcPts val="0"/>
                        </a:spcAft>
                        <a:buNone/>
                      </a:pPr>
                      <a:r>
                        <a:rPr lang="en-IE" sz="2400" b="1" noProof="0">
                          <a:solidFill>
                            <a:srgbClr val="FFFFFF"/>
                          </a:solidFill>
                          <a:latin typeface="Montserrat" panose="00000500000000000000" pitchFamily="2" charset="0"/>
                          <a:ea typeface="Calibri"/>
                          <a:cs typeface="Calibri"/>
                          <a:sym typeface="Calibri"/>
                        </a:rPr>
                        <a:t>1</a:t>
                      </a:r>
                      <a:endParaRPr lang="en-IE" sz="1400" b="1" noProof="0">
                        <a:solidFill>
                          <a:schemeClr val="dk1"/>
                        </a:solidFill>
                        <a:latin typeface="Montserrat" panose="00000500000000000000" pitchFamily="2" charset="0"/>
                        <a:ea typeface="Calibri"/>
                        <a:cs typeface="Calibri"/>
                        <a:sym typeface="Calibri"/>
                      </a:endParaRPr>
                    </a:p>
                  </p:txBody>
                </p:sp>
                <p:sp>
                  <p:nvSpPr>
                    <p:cNvPr id="31" name="Google Shape;639;p21">
                      <a:extLst>
                        <a:ext uri="{FF2B5EF4-FFF2-40B4-BE49-F238E27FC236}">
                          <a16:creationId xmlns:a16="http://schemas.microsoft.com/office/drawing/2014/main" id="{25DA33AA-053D-D484-DBE0-A968E49416C0}"/>
                        </a:ext>
                      </a:extLst>
                    </p:cNvPr>
                    <p:cNvSpPr/>
                    <p:nvPr/>
                  </p:nvSpPr>
                  <p:spPr>
                    <a:xfrm>
                      <a:off x="4539608" y="3227433"/>
                      <a:ext cx="884006" cy="1612356"/>
                    </a:xfrm>
                    <a:custGeom>
                      <a:avLst/>
                      <a:gdLst/>
                      <a:ahLst/>
                      <a:cxnLst/>
                      <a:rect l="l" t="t" r="r" b="b"/>
                      <a:pathLst>
                        <a:path w="884006" h="1612356" extrusionOk="0">
                          <a:moveTo>
                            <a:pt x="225797" y="0"/>
                          </a:moveTo>
                          <a:lnTo>
                            <a:pt x="226901" y="168"/>
                          </a:lnTo>
                          <a:cubicBezTo>
                            <a:pt x="601910" y="76906"/>
                            <a:pt x="884006" y="408714"/>
                            <a:pt x="884006" y="806408"/>
                          </a:cubicBezTo>
                          <a:cubicBezTo>
                            <a:pt x="884006" y="1175696"/>
                            <a:pt x="640770" y="1488173"/>
                            <a:pt x="305769" y="1592369"/>
                          </a:cubicBezTo>
                          <a:lnTo>
                            <a:pt x="228036" y="1612356"/>
                          </a:lnTo>
                          <a:lnTo>
                            <a:pt x="187848" y="1546204"/>
                          </a:lnTo>
                          <a:cubicBezTo>
                            <a:pt x="68049" y="1325674"/>
                            <a:pt x="0" y="1072951"/>
                            <a:pt x="0" y="804335"/>
                          </a:cubicBezTo>
                          <a:cubicBezTo>
                            <a:pt x="0" y="535719"/>
                            <a:pt x="68049" y="282996"/>
                            <a:pt x="187848" y="62466"/>
                          </a:cubicBezTo>
                          <a:lnTo>
                            <a:pt x="225797" y="0"/>
                          </a:lnTo>
                          <a:close/>
                        </a:path>
                      </a:pathLst>
                    </a:custGeom>
                    <a:solidFill>
                      <a:srgbClr val="3EC8D9"/>
                    </a:solidFill>
                    <a:ln>
                      <a:noFill/>
                    </a:ln>
                  </p:spPr>
                  <p:txBody>
                    <a:bodyPr spcFirstLastPara="1" wrap="square" lIns="38100" tIns="38100" rIns="38100" bIns="38100" anchor="ctr" anchorCtr="0">
                      <a:noAutofit/>
                    </a:bodyPr>
                    <a:lstStyle/>
                    <a:p>
                      <a:pPr marL="0" marR="0" lvl="0" indent="0" algn="ctr" rtl="0">
                        <a:spcBef>
                          <a:spcPts val="0"/>
                        </a:spcBef>
                        <a:spcAft>
                          <a:spcPts val="0"/>
                        </a:spcAft>
                        <a:buNone/>
                      </a:pPr>
                      <a:r>
                        <a:rPr lang="en-IE" sz="2400" b="1" noProof="0">
                          <a:solidFill>
                            <a:srgbClr val="FFFFFF"/>
                          </a:solidFill>
                          <a:latin typeface="Montserrat" panose="00000500000000000000" pitchFamily="2" charset="0"/>
                          <a:ea typeface="Calibri"/>
                          <a:cs typeface="Calibri"/>
                          <a:sym typeface="Calibri"/>
                        </a:rPr>
                        <a:t>4</a:t>
                      </a:r>
                      <a:endParaRPr lang="en-IE" sz="1400" b="1" noProof="0">
                        <a:solidFill>
                          <a:schemeClr val="dk1"/>
                        </a:solidFill>
                        <a:latin typeface="Montserrat" panose="00000500000000000000" pitchFamily="2" charset="0"/>
                        <a:ea typeface="Calibri"/>
                        <a:cs typeface="Calibri"/>
                        <a:sym typeface="Calibri"/>
                      </a:endParaRPr>
                    </a:p>
                  </p:txBody>
                </p:sp>
                <p:sp>
                  <p:nvSpPr>
                    <p:cNvPr id="32" name="Google Shape;640;p21">
                      <a:extLst>
                        <a:ext uri="{FF2B5EF4-FFF2-40B4-BE49-F238E27FC236}">
                          <a16:creationId xmlns:a16="http://schemas.microsoft.com/office/drawing/2014/main" id="{C9236729-6B78-25AD-11EE-A014ED23EED9}"/>
                        </a:ext>
                      </a:extLst>
                    </p:cNvPr>
                    <p:cNvSpPr/>
                    <p:nvPr/>
                  </p:nvSpPr>
                  <p:spPr>
                    <a:xfrm>
                      <a:off x="6768387" y="3227433"/>
                      <a:ext cx="884005" cy="1612356"/>
                    </a:xfrm>
                    <a:custGeom>
                      <a:avLst/>
                      <a:gdLst/>
                      <a:ahLst/>
                      <a:cxnLst/>
                      <a:rect l="l" t="t" r="r" b="b"/>
                      <a:pathLst>
                        <a:path w="884005" h="1612356" extrusionOk="0">
                          <a:moveTo>
                            <a:pt x="658208" y="0"/>
                          </a:moveTo>
                          <a:lnTo>
                            <a:pt x="696157" y="62466"/>
                          </a:lnTo>
                          <a:cubicBezTo>
                            <a:pt x="815956" y="282996"/>
                            <a:pt x="884005" y="535719"/>
                            <a:pt x="884005" y="804335"/>
                          </a:cubicBezTo>
                          <a:cubicBezTo>
                            <a:pt x="884005" y="1072951"/>
                            <a:pt x="815956" y="1325674"/>
                            <a:pt x="696157" y="1546204"/>
                          </a:cubicBezTo>
                          <a:lnTo>
                            <a:pt x="655969" y="1612356"/>
                          </a:lnTo>
                          <a:lnTo>
                            <a:pt x="578237" y="1592369"/>
                          </a:lnTo>
                          <a:cubicBezTo>
                            <a:pt x="243236" y="1488173"/>
                            <a:pt x="0" y="1175696"/>
                            <a:pt x="0" y="806408"/>
                          </a:cubicBezTo>
                          <a:cubicBezTo>
                            <a:pt x="0" y="408714"/>
                            <a:pt x="282096" y="76906"/>
                            <a:pt x="657105" y="168"/>
                          </a:cubicBezTo>
                          <a:lnTo>
                            <a:pt x="658208" y="0"/>
                          </a:lnTo>
                          <a:close/>
                        </a:path>
                      </a:pathLst>
                    </a:custGeom>
                    <a:solidFill>
                      <a:srgbClr val="488BA6"/>
                    </a:solidFill>
                    <a:ln>
                      <a:noFill/>
                    </a:ln>
                  </p:spPr>
                  <p:txBody>
                    <a:bodyPr spcFirstLastPara="1" wrap="square" lIns="38100" tIns="38100" rIns="38100" bIns="38100" anchor="ctr" anchorCtr="0">
                      <a:noAutofit/>
                    </a:bodyPr>
                    <a:lstStyle/>
                    <a:p>
                      <a:pPr marL="0" marR="0" lvl="0" indent="0" algn="ctr" rtl="0">
                        <a:spcBef>
                          <a:spcPts val="0"/>
                        </a:spcBef>
                        <a:spcAft>
                          <a:spcPts val="0"/>
                        </a:spcAft>
                        <a:buNone/>
                      </a:pPr>
                      <a:r>
                        <a:rPr lang="en-IE" sz="2400" b="1" noProof="0">
                          <a:solidFill>
                            <a:srgbClr val="FFFFFF"/>
                          </a:solidFill>
                          <a:latin typeface="Montserrat" panose="00000500000000000000" pitchFamily="2" charset="0"/>
                          <a:ea typeface="Calibri"/>
                          <a:cs typeface="Calibri"/>
                          <a:sym typeface="Calibri"/>
                        </a:rPr>
                        <a:t>2</a:t>
                      </a:r>
                      <a:endParaRPr lang="en-IE" sz="1400" b="1" noProof="0">
                        <a:solidFill>
                          <a:schemeClr val="dk1"/>
                        </a:solidFill>
                        <a:latin typeface="Montserrat" panose="00000500000000000000" pitchFamily="2" charset="0"/>
                        <a:ea typeface="Calibri"/>
                        <a:cs typeface="Calibri"/>
                        <a:sym typeface="Calibri"/>
                      </a:endParaRPr>
                    </a:p>
                  </p:txBody>
                </p:sp>
                <p:sp>
                  <p:nvSpPr>
                    <p:cNvPr id="33" name="Google Shape;641;p21">
                      <a:extLst>
                        <a:ext uri="{FF2B5EF4-FFF2-40B4-BE49-F238E27FC236}">
                          <a16:creationId xmlns:a16="http://schemas.microsoft.com/office/drawing/2014/main" id="{AAA7DC9B-483D-2B98-BCF1-640577099EF3}"/>
                        </a:ext>
                      </a:extLst>
                    </p:cNvPr>
                    <p:cNvSpPr/>
                    <p:nvPr/>
                  </p:nvSpPr>
                  <p:spPr>
                    <a:xfrm>
                      <a:off x="5289772" y="4704154"/>
                      <a:ext cx="1612456" cy="884006"/>
                    </a:xfrm>
                    <a:custGeom>
                      <a:avLst/>
                      <a:gdLst/>
                      <a:ahLst/>
                      <a:cxnLst/>
                      <a:rect l="l" t="t" r="r" b="b"/>
                      <a:pathLst>
                        <a:path w="1612456" h="884006" extrusionOk="0">
                          <a:moveTo>
                            <a:pt x="806228" y="0"/>
                          </a:moveTo>
                          <a:cubicBezTo>
                            <a:pt x="1175516" y="0"/>
                            <a:pt x="1487993" y="243236"/>
                            <a:pt x="1592189" y="578237"/>
                          </a:cubicBezTo>
                          <a:lnTo>
                            <a:pt x="1612456" y="657059"/>
                          </a:lnTo>
                          <a:lnTo>
                            <a:pt x="1548097" y="696158"/>
                          </a:lnTo>
                          <a:cubicBezTo>
                            <a:pt x="1327567" y="815957"/>
                            <a:pt x="1074844" y="884006"/>
                            <a:pt x="806228" y="884006"/>
                          </a:cubicBezTo>
                          <a:cubicBezTo>
                            <a:pt x="537612" y="884006"/>
                            <a:pt x="284889" y="815957"/>
                            <a:pt x="64359" y="696158"/>
                          </a:cubicBezTo>
                          <a:lnTo>
                            <a:pt x="0" y="657059"/>
                          </a:lnTo>
                          <a:lnTo>
                            <a:pt x="20267" y="578237"/>
                          </a:lnTo>
                          <a:cubicBezTo>
                            <a:pt x="124463" y="243236"/>
                            <a:pt x="436940" y="0"/>
                            <a:pt x="806228" y="0"/>
                          </a:cubicBezTo>
                          <a:close/>
                        </a:path>
                      </a:pathLst>
                    </a:custGeom>
                    <a:solidFill>
                      <a:srgbClr val="00ABCD"/>
                    </a:solidFill>
                    <a:ln>
                      <a:noFill/>
                    </a:ln>
                  </p:spPr>
                  <p:txBody>
                    <a:bodyPr spcFirstLastPara="1" wrap="square" lIns="38100" tIns="38100" rIns="38100" bIns="38100" anchor="ctr" anchorCtr="0">
                      <a:noAutofit/>
                    </a:bodyPr>
                    <a:lstStyle/>
                    <a:p>
                      <a:pPr marL="0" marR="0" lvl="0" indent="0" algn="ctr" rtl="0">
                        <a:spcBef>
                          <a:spcPts val="0"/>
                        </a:spcBef>
                        <a:spcAft>
                          <a:spcPts val="0"/>
                        </a:spcAft>
                        <a:buNone/>
                      </a:pPr>
                      <a:r>
                        <a:rPr lang="en-IE" sz="2400" b="1" noProof="0">
                          <a:solidFill>
                            <a:srgbClr val="FFFFFF"/>
                          </a:solidFill>
                          <a:latin typeface="Montserrat" panose="00000500000000000000" pitchFamily="2" charset="0"/>
                          <a:ea typeface="Calibri"/>
                          <a:cs typeface="Calibri"/>
                          <a:sym typeface="Calibri"/>
                        </a:rPr>
                        <a:t>3</a:t>
                      </a:r>
                      <a:endParaRPr lang="en-IE" sz="1400" b="1" noProof="0">
                        <a:solidFill>
                          <a:schemeClr val="dk1"/>
                        </a:solidFill>
                        <a:latin typeface="Montserrat" panose="00000500000000000000" pitchFamily="2" charset="0"/>
                        <a:ea typeface="Calibri"/>
                        <a:cs typeface="Calibri"/>
                        <a:sym typeface="Calibri"/>
                      </a:endParaRPr>
                    </a:p>
                  </p:txBody>
                </p:sp>
              </p:grpSp>
              <p:pic>
                <p:nvPicPr>
                  <p:cNvPr id="24" name="Picture 8">
                    <a:extLst>
                      <a:ext uri="{FF2B5EF4-FFF2-40B4-BE49-F238E27FC236}">
                        <a16:creationId xmlns:a16="http://schemas.microsoft.com/office/drawing/2014/main" id="{B1E6B5D4-5AB1-7F4F-99C1-BF6639ED2B14}"/>
                      </a:ext>
                    </a:extLst>
                  </p:cNvPr>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400375" y="1650255"/>
                    <a:ext cx="477666" cy="477667"/>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18" name="Picture 12">
                <a:extLst>
                  <a:ext uri="{FF2B5EF4-FFF2-40B4-BE49-F238E27FC236}">
                    <a16:creationId xmlns:a16="http://schemas.microsoft.com/office/drawing/2014/main" id="{A2927DE6-113B-F4A9-703B-4512AEBFF8CD}"/>
                  </a:ext>
                </a:extLst>
              </p:cNvPr>
              <p:cNvPicPr>
                <a:picLocks noChangeAspect="1" noChangeArrowheads="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168815" y="2682255"/>
                <a:ext cx="376056" cy="37605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4" descr="Silueta de múltiples usuarios - Iconos gratis de personas">
                <a:extLst>
                  <a:ext uri="{FF2B5EF4-FFF2-40B4-BE49-F238E27FC236}">
                    <a16:creationId xmlns:a16="http://schemas.microsoft.com/office/drawing/2014/main" id="{AD1BFDF1-A011-9877-0D4C-2402106F3346}"/>
                  </a:ext>
                </a:extLst>
              </p:cNvPr>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266746" y="3634661"/>
                <a:ext cx="288927" cy="28892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6" descr="Academy Icon #133270 - Free Icons Library">
                <a:extLst>
                  <a:ext uri="{FF2B5EF4-FFF2-40B4-BE49-F238E27FC236}">
                    <a16:creationId xmlns:a16="http://schemas.microsoft.com/office/drawing/2014/main" id="{4A4D00E2-246D-8551-07C8-8B839F151357}"/>
                  </a:ext>
                </a:extLst>
              </p:cNvPr>
              <p:cNvPicPr>
                <a:picLocks noChangeAspect="1" noChangeArrowheads="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329936" y="2789928"/>
                <a:ext cx="323804" cy="323804"/>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Rectángulo 15">
              <a:extLst>
                <a:ext uri="{FF2B5EF4-FFF2-40B4-BE49-F238E27FC236}">
                  <a16:creationId xmlns:a16="http://schemas.microsoft.com/office/drawing/2014/main" id="{F03DECF4-66BE-4769-A0F9-A37568FA107A}"/>
                </a:ext>
              </a:extLst>
            </p:cNvPr>
            <p:cNvSpPr/>
            <p:nvPr/>
          </p:nvSpPr>
          <p:spPr>
            <a:xfrm>
              <a:off x="7311269" y="3179393"/>
              <a:ext cx="2580640" cy="219434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noProof="0"/>
            </a:p>
          </p:txBody>
        </p:sp>
      </p:grpSp>
      <p:sp>
        <p:nvSpPr>
          <p:cNvPr id="34" name="Google Shape;660;p21">
            <a:extLst>
              <a:ext uri="{FF2B5EF4-FFF2-40B4-BE49-F238E27FC236}">
                <a16:creationId xmlns:a16="http://schemas.microsoft.com/office/drawing/2014/main" id="{0257BA50-2E73-E662-E610-3F9E7416B16B}"/>
              </a:ext>
            </a:extLst>
          </p:cNvPr>
          <p:cNvSpPr txBox="1"/>
          <p:nvPr/>
        </p:nvSpPr>
        <p:spPr>
          <a:xfrm rot="16200000">
            <a:off x="2674312" y="3602281"/>
            <a:ext cx="1500186" cy="355530"/>
          </a:xfrm>
          <a:prstGeom prst="rect">
            <a:avLst/>
          </a:prstGeom>
          <a:noFill/>
          <a:ln>
            <a:noFill/>
          </a:ln>
        </p:spPr>
        <p:txBody>
          <a:bodyPr spcFirstLastPara="1" wrap="square" lIns="0" tIns="45700" rIns="91425" bIns="45700" anchor="b" anchorCtr="0">
            <a:noAutofit/>
          </a:bodyPr>
          <a:lstStyle/>
          <a:p>
            <a:pPr marL="0" marR="0" lvl="0" indent="0" algn="r" rtl="0">
              <a:spcBef>
                <a:spcPts val="0"/>
              </a:spcBef>
              <a:spcAft>
                <a:spcPts val="0"/>
              </a:spcAft>
              <a:buNone/>
            </a:pPr>
            <a:r>
              <a:rPr lang="en-IE" sz="1600" b="1" noProof="0">
                <a:solidFill>
                  <a:srgbClr val="003F6C"/>
                </a:solidFill>
                <a:latin typeface="Montserrat" panose="00000500000000000000" pitchFamily="2" charset="0"/>
                <a:ea typeface="Calibri"/>
                <a:cs typeface="Leelawadee" panose="020B0502040204020203" pitchFamily="34" charset="-34"/>
                <a:sym typeface="Calibri"/>
              </a:rPr>
              <a:t>Government</a:t>
            </a:r>
            <a:endParaRPr lang="en-IE" sz="1200" noProof="0">
              <a:solidFill>
                <a:srgbClr val="003F6C"/>
              </a:solidFill>
              <a:latin typeface="Montserrat" panose="00000500000000000000" pitchFamily="2" charset="0"/>
              <a:cs typeface="Leelawadee" panose="020B0502040204020203" pitchFamily="34" charset="-34"/>
            </a:endParaRPr>
          </a:p>
        </p:txBody>
      </p:sp>
      <p:sp>
        <p:nvSpPr>
          <p:cNvPr id="35" name="CuadroTexto 34">
            <a:extLst>
              <a:ext uri="{FF2B5EF4-FFF2-40B4-BE49-F238E27FC236}">
                <a16:creationId xmlns:a16="http://schemas.microsoft.com/office/drawing/2014/main" id="{0A03AAE3-681F-EA99-A5FE-C4C93293F9D4}"/>
              </a:ext>
            </a:extLst>
          </p:cNvPr>
          <p:cNvSpPr txBox="1"/>
          <p:nvPr/>
        </p:nvSpPr>
        <p:spPr>
          <a:xfrm>
            <a:off x="3599178" y="3034214"/>
            <a:ext cx="2994816" cy="1308050"/>
          </a:xfrm>
          <a:prstGeom prst="rect">
            <a:avLst/>
          </a:prstGeom>
          <a:noFill/>
        </p:spPr>
        <p:txBody>
          <a:bodyPr wrap="square" lIns="91440" tIns="45720" rIns="91440" bIns="45720" rtlCol="0" anchor="t">
            <a:spAutoFit/>
          </a:bodyPr>
          <a:lstStyle/>
          <a:p>
            <a:pPr indent="-171450" fontAlgn="base">
              <a:spcAft>
                <a:spcPts val="600"/>
              </a:spcAft>
              <a:buFont typeface="Arial" panose="020B0604020202020204" pitchFamily="34" charset="0"/>
              <a:buChar char="•"/>
            </a:pPr>
            <a:endParaRPr lang="en-IE" sz="900" b="1" noProof="0">
              <a:solidFill>
                <a:srgbClr val="003F6C"/>
              </a:solidFill>
              <a:latin typeface="Montserrat" panose="00000500000000000000" pitchFamily="2" charset="0"/>
            </a:endParaRPr>
          </a:p>
          <a:p>
            <a:pPr indent="-171450" fontAlgn="base">
              <a:spcAft>
                <a:spcPts val="600"/>
              </a:spcAft>
              <a:buFont typeface="Arial" panose="020B0604020202020204" pitchFamily="34" charset="0"/>
              <a:buChar char="•"/>
            </a:pPr>
            <a:r>
              <a:rPr lang="en-IE" sz="900" b="1" noProof="0">
                <a:solidFill>
                  <a:srgbClr val="003F6C"/>
                </a:solidFill>
                <a:latin typeface="Montserrat"/>
              </a:rPr>
              <a:t>Coastal Government</a:t>
            </a:r>
            <a:endParaRPr lang="en-IE" sz="900" b="1" noProof="0">
              <a:solidFill>
                <a:srgbClr val="003F6C"/>
              </a:solidFill>
              <a:latin typeface="Montserrat" panose="00000500000000000000" pitchFamily="2" charset="0"/>
            </a:endParaRPr>
          </a:p>
          <a:p>
            <a:pPr indent="-171450" fontAlgn="base">
              <a:spcAft>
                <a:spcPts val="600"/>
              </a:spcAft>
              <a:buFont typeface="Arial" panose="020B0604020202020204" pitchFamily="34" charset="0"/>
              <a:buChar char="•"/>
            </a:pPr>
            <a:r>
              <a:rPr lang="en-IE" sz="900" b="1" noProof="0">
                <a:solidFill>
                  <a:srgbClr val="003F6C"/>
                </a:solidFill>
                <a:latin typeface="Montserrat"/>
              </a:rPr>
              <a:t>Climate Department of the Government</a:t>
            </a:r>
            <a:endParaRPr lang="en-IE" sz="900" b="1" noProof="0">
              <a:solidFill>
                <a:srgbClr val="003F6C"/>
              </a:solidFill>
              <a:latin typeface="Montserrat" panose="00000500000000000000" pitchFamily="2" charset="0"/>
            </a:endParaRPr>
          </a:p>
          <a:p>
            <a:pPr indent="-171450" fontAlgn="base">
              <a:spcAft>
                <a:spcPts val="600"/>
              </a:spcAft>
              <a:buFont typeface="Arial" panose="020B0604020202020204" pitchFamily="34" charset="0"/>
              <a:buChar char="•"/>
            </a:pPr>
            <a:r>
              <a:rPr lang="en-IE" sz="900" b="1" noProof="0">
                <a:solidFill>
                  <a:srgbClr val="003F6C"/>
                </a:solidFill>
                <a:latin typeface="Montserrat"/>
              </a:rPr>
              <a:t>Climate Change Model City office</a:t>
            </a:r>
            <a:endParaRPr lang="en-IE" sz="900" b="1" noProof="0">
              <a:solidFill>
                <a:srgbClr val="003F6C"/>
              </a:solidFill>
              <a:latin typeface="Montserrat" panose="00000500000000000000" pitchFamily="2" charset="0"/>
            </a:endParaRPr>
          </a:p>
          <a:p>
            <a:pPr indent="-171450" fontAlgn="base">
              <a:spcAft>
                <a:spcPts val="600"/>
              </a:spcAft>
              <a:buFont typeface="Arial" panose="020B0604020202020204" pitchFamily="34" charset="0"/>
              <a:buChar char="•"/>
            </a:pPr>
            <a:endParaRPr lang="en-IE" sz="900" b="1" noProof="0">
              <a:solidFill>
                <a:srgbClr val="003F6C"/>
              </a:solidFill>
              <a:latin typeface="Montserrat" panose="00000500000000000000" pitchFamily="2" charset="0"/>
            </a:endParaRPr>
          </a:p>
          <a:p>
            <a:endParaRPr lang="en-IE" sz="900" b="1" noProof="0">
              <a:solidFill>
                <a:srgbClr val="003F6C"/>
              </a:solidFill>
            </a:endParaRPr>
          </a:p>
        </p:txBody>
      </p:sp>
      <p:sp>
        <p:nvSpPr>
          <p:cNvPr id="36" name="Google Shape;666;p21">
            <a:extLst>
              <a:ext uri="{FF2B5EF4-FFF2-40B4-BE49-F238E27FC236}">
                <a16:creationId xmlns:a16="http://schemas.microsoft.com/office/drawing/2014/main" id="{5A0C0962-2BE3-DD7E-33E3-7A3CB7BC21BB}"/>
              </a:ext>
            </a:extLst>
          </p:cNvPr>
          <p:cNvSpPr txBox="1"/>
          <p:nvPr/>
        </p:nvSpPr>
        <p:spPr>
          <a:xfrm>
            <a:off x="5274554" y="6369808"/>
            <a:ext cx="1066606" cy="390045"/>
          </a:xfrm>
          <a:prstGeom prst="rect">
            <a:avLst/>
          </a:prstGeom>
          <a:noFill/>
          <a:ln>
            <a:noFill/>
          </a:ln>
        </p:spPr>
        <p:txBody>
          <a:bodyPr spcFirstLastPara="1" wrap="square" lIns="0" tIns="45700" rIns="91425" bIns="45700" anchor="b" anchorCtr="0">
            <a:noAutofit/>
          </a:bodyPr>
          <a:lstStyle/>
          <a:p>
            <a:pPr marL="0" marR="0" lvl="0" indent="0" algn="r" rtl="0">
              <a:spcBef>
                <a:spcPts val="0"/>
              </a:spcBef>
              <a:spcAft>
                <a:spcPts val="0"/>
              </a:spcAft>
              <a:buNone/>
            </a:pPr>
            <a:r>
              <a:rPr lang="en-IE" sz="1600" b="1" noProof="0">
                <a:solidFill>
                  <a:srgbClr val="488BA6"/>
                </a:solidFill>
                <a:latin typeface="Montserrat" panose="00000500000000000000" pitchFamily="2" charset="0"/>
                <a:ea typeface="Calibri"/>
                <a:cs typeface="Leelawadee" panose="020B0502040204020203" pitchFamily="34" charset="-34"/>
                <a:sym typeface="Calibri"/>
              </a:rPr>
              <a:t>Industry</a:t>
            </a:r>
            <a:endParaRPr lang="en-IE" sz="1200" noProof="0">
              <a:solidFill>
                <a:srgbClr val="488BA6"/>
              </a:solidFill>
              <a:latin typeface="Montserrat" panose="00000500000000000000" pitchFamily="2" charset="0"/>
              <a:cs typeface="Leelawadee" panose="020B0502040204020203" pitchFamily="34" charset="-34"/>
            </a:endParaRPr>
          </a:p>
        </p:txBody>
      </p:sp>
      <p:sp>
        <p:nvSpPr>
          <p:cNvPr id="40" name="CuadroTexto 39">
            <a:extLst>
              <a:ext uri="{FF2B5EF4-FFF2-40B4-BE49-F238E27FC236}">
                <a16:creationId xmlns:a16="http://schemas.microsoft.com/office/drawing/2014/main" id="{4C73C637-181D-BF2E-3C47-C27CA20694B9}"/>
              </a:ext>
            </a:extLst>
          </p:cNvPr>
          <p:cNvSpPr txBox="1"/>
          <p:nvPr/>
        </p:nvSpPr>
        <p:spPr>
          <a:xfrm>
            <a:off x="4555437" y="6875436"/>
            <a:ext cx="2101365" cy="1154162"/>
          </a:xfrm>
          <a:prstGeom prst="rect">
            <a:avLst/>
          </a:prstGeom>
          <a:noFill/>
        </p:spPr>
        <p:txBody>
          <a:bodyPr wrap="square" lIns="91440" tIns="45720" rIns="91440" bIns="45720" rtlCol="0" anchor="t">
            <a:spAutoFit/>
          </a:bodyPr>
          <a:lstStyle/>
          <a:p>
            <a:pPr indent="177800" algn="l" rtl="0" fontAlgn="base">
              <a:spcAft>
                <a:spcPts val="600"/>
              </a:spcAft>
              <a:buFont typeface="Arial" panose="020B0604020202020204" pitchFamily="34" charset="0"/>
              <a:buChar char="•"/>
            </a:pPr>
            <a:r>
              <a:rPr lang="en-IE" sz="900" b="1" noProof="0">
                <a:solidFill>
                  <a:srgbClr val="488BA6"/>
                </a:solidFill>
                <a:latin typeface="Montserrat"/>
              </a:rPr>
              <a:t>Fishermen</a:t>
            </a:r>
            <a:endParaRPr lang="en-IE" sz="900" b="1" i="0" u="none" strike="noStrike" noProof="0">
              <a:solidFill>
                <a:srgbClr val="488BA6"/>
              </a:solidFill>
              <a:effectLst/>
              <a:latin typeface="Montserrat" panose="00000500000000000000" pitchFamily="2" charset="0"/>
            </a:endParaRPr>
          </a:p>
          <a:p>
            <a:pPr indent="177800" fontAlgn="base">
              <a:spcAft>
                <a:spcPts val="600"/>
              </a:spcAft>
              <a:buFont typeface="Arial" panose="020B0604020202020204" pitchFamily="34" charset="0"/>
              <a:buChar char="•"/>
            </a:pPr>
            <a:r>
              <a:rPr lang="en-IE" sz="900" b="1" noProof="0">
                <a:solidFill>
                  <a:srgbClr val="488BA6"/>
                </a:solidFill>
                <a:latin typeface="Montserrat"/>
              </a:rPr>
              <a:t>Tourism Board of Model City</a:t>
            </a:r>
            <a:endParaRPr lang="en-IE" sz="900" b="1" i="0" u="none" strike="noStrike" noProof="0">
              <a:solidFill>
                <a:srgbClr val="488BA6"/>
              </a:solidFill>
              <a:effectLst/>
              <a:latin typeface="Montserrat"/>
            </a:endParaRPr>
          </a:p>
          <a:p>
            <a:pPr indent="177800" fontAlgn="base">
              <a:spcAft>
                <a:spcPts val="600"/>
              </a:spcAft>
              <a:buFont typeface="Arial" panose="020B0604020202020204" pitchFamily="34" charset="0"/>
              <a:buChar char="•"/>
            </a:pPr>
            <a:r>
              <a:rPr lang="en-IE" sz="900" b="1" noProof="0">
                <a:solidFill>
                  <a:srgbClr val="488BA6"/>
                </a:solidFill>
                <a:latin typeface="Montserrat"/>
              </a:rPr>
              <a:t>Chamber of Commerce Model City</a:t>
            </a:r>
            <a:endParaRPr lang="en-IE" sz="900" b="1" i="0" u="none" strike="noStrike" noProof="0">
              <a:solidFill>
                <a:srgbClr val="488BA6"/>
              </a:solidFill>
              <a:effectLst/>
              <a:latin typeface="Montserrat"/>
            </a:endParaRPr>
          </a:p>
          <a:p>
            <a:pPr indent="177800" fontAlgn="base">
              <a:spcAft>
                <a:spcPts val="600"/>
              </a:spcAft>
              <a:buFont typeface="Arial" panose="020B0604020202020204" pitchFamily="34" charset="0"/>
              <a:buChar char="•"/>
            </a:pPr>
            <a:r>
              <a:rPr lang="en-IE" sz="900" b="1" noProof="0">
                <a:solidFill>
                  <a:srgbClr val="488BA6"/>
                </a:solidFill>
                <a:latin typeface="Montserrat"/>
              </a:rPr>
              <a:t>Technological  </a:t>
            </a:r>
            <a:r>
              <a:rPr lang="en-IE" sz="900" b="1" i="0" u="none" strike="noStrike" noProof="0">
                <a:solidFill>
                  <a:srgbClr val="488BA6"/>
                </a:solidFill>
                <a:effectLst/>
                <a:latin typeface="Montserrat"/>
              </a:rPr>
              <a:t>Co-work</a:t>
            </a:r>
            <a:r>
              <a:rPr lang="en-IE" sz="900" b="1" noProof="0">
                <a:solidFill>
                  <a:srgbClr val="488BA6"/>
                </a:solidFill>
                <a:latin typeface="Montserrat"/>
              </a:rPr>
              <a:t> of Model City</a:t>
            </a:r>
            <a:endParaRPr lang="en-IE" sz="900" b="1" i="0" u="none" strike="noStrike" noProof="0">
              <a:solidFill>
                <a:srgbClr val="488BA6"/>
              </a:solidFill>
              <a:effectLst/>
              <a:latin typeface="Montserrat" panose="00000500000000000000" pitchFamily="2" charset="0"/>
            </a:endParaRPr>
          </a:p>
        </p:txBody>
      </p:sp>
      <p:sp>
        <p:nvSpPr>
          <p:cNvPr id="41" name="Google Shape;663;p21">
            <a:extLst>
              <a:ext uri="{FF2B5EF4-FFF2-40B4-BE49-F238E27FC236}">
                <a16:creationId xmlns:a16="http://schemas.microsoft.com/office/drawing/2014/main" id="{5A855DBA-EDC7-232A-9D42-259C30D19CDF}"/>
              </a:ext>
            </a:extLst>
          </p:cNvPr>
          <p:cNvSpPr txBox="1"/>
          <p:nvPr/>
        </p:nvSpPr>
        <p:spPr>
          <a:xfrm rot="5400000">
            <a:off x="2278137" y="9035006"/>
            <a:ext cx="2420745" cy="394531"/>
          </a:xfrm>
          <a:prstGeom prst="rect">
            <a:avLst/>
          </a:prstGeom>
          <a:noFill/>
          <a:ln>
            <a:noFill/>
          </a:ln>
        </p:spPr>
        <p:txBody>
          <a:bodyPr spcFirstLastPara="1" wrap="square" lIns="0" tIns="45700" rIns="91425" bIns="45700" anchor="b" anchorCtr="0">
            <a:noAutofit/>
          </a:bodyPr>
          <a:lstStyle/>
          <a:p>
            <a:pPr marL="0" marR="0" lvl="0" indent="0" rtl="0">
              <a:spcBef>
                <a:spcPts val="0"/>
              </a:spcBef>
              <a:spcAft>
                <a:spcPts val="0"/>
              </a:spcAft>
              <a:buNone/>
            </a:pPr>
            <a:r>
              <a:rPr lang="en-IE" sz="1600" b="1" noProof="0">
                <a:solidFill>
                  <a:srgbClr val="00ABCD"/>
                </a:solidFill>
                <a:latin typeface="Montserrat" panose="00000500000000000000" pitchFamily="2" charset="0"/>
                <a:ea typeface="Calibri"/>
                <a:cs typeface="Leelawadee" panose="020B0502040204020203" pitchFamily="34" charset="-34"/>
                <a:sym typeface="Calibri"/>
              </a:rPr>
              <a:t>People</a:t>
            </a:r>
            <a:endParaRPr lang="en-IE" sz="1200" noProof="0">
              <a:solidFill>
                <a:srgbClr val="00ABCD"/>
              </a:solidFill>
              <a:latin typeface="Montserrat" panose="00000500000000000000" pitchFamily="2" charset="0"/>
              <a:cs typeface="Leelawadee" panose="020B0502040204020203" pitchFamily="34" charset="-34"/>
            </a:endParaRPr>
          </a:p>
        </p:txBody>
      </p:sp>
      <p:sp>
        <p:nvSpPr>
          <p:cNvPr id="42" name="CuadroTexto 41">
            <a:extLst>
              <a:ext uri="{FF2B5EF4-FFF2-40B4-BE49-F238E27FC236}">
                <a16:creationId xmlns:a16="http://schemas.microsoft.com/office/drawing/2014/main" id="{56CC9AB6-4D90-AFEF-F2FA-0A75CFC5B071}"/>
              </a:ext>
            </a:extLst>
          </p:cNvPr>
          <p:cNvSpPr txBox="1"/>
          <p:nvPr/>
        </p:nvSpPr>
        <p:spPr>
          <a:xfrm>
            <a:off x="1262141" y="7914432"/>
            <a:ext cx="2029103" cy="1938992"/>
          </a:xfrm>
          <a:prstGeom prst="rect">
            <a:avLst/>
          </a:prstGeom>
          <a:noFill/>
        </p:spPr>
        <p:txBody>
          <a:bodyPr wrap="square" lIns="91440" tIns="45720" rIns="91440" bIns="45720" rtlCol="0" anchor="t">
            <a:spAutoFit/>
          </a:bodyPr>
          <a:lstStyle/>
          <a:p>
            <a:pPr indent="177800" algn="r" fontAlgn="base">
              <a:spcAft>
                <a:spcPts val="600"/>
              </a:spcAft>
              <a:buFont typeface="Arial" panose="020B0604020202020204" pitchFamily="34" charset="0"/>
              <a:buChar char="•"/>
            </a:pPr>
            <a:r>
              <a:rPr lang="en-IE" sz="900" b="1" noProof="0">
                <a:solidFill>
                  <a:srgbClr val="00ABCD"/>
                </a:solidFill>
                <a:latin typeface="Montserrat"/>
                <a:ea typeface="+mn-lt"/>
                <a:cs typeface="+mn-lt"/>
              </a:rPr>
              <a:t>Neighbourhood Association of Model City north</a:t>
            </a:r>
            <a:endParaRPr lang="en-IE" sz="900" b="1" i="0" noProof="0">
              <a:solidFill>
                <a:srgbClr val="00ABCD"/>
              </a:solidFill>
              <a:effectLst/>
              <a:latin typeface="Montserrat" panose="00000500000000000000" pitchFamily="2" charset="0"/>
            </a:endParaRPr>
          </a:p>
          <a:p>
            <a:pPr indent="177800" algn="r" fontAlgn="base">
              <a:spcAft>
                <a:spcPts val="600"/>
              </a:spcAft>
              <a:buFont typeface="Arial" panose="020B0604020202020204" pitchFamily="34" charset="0"/>
              <a:buChar char="•"/>
            </a:pPr>
            <a:r>
              <a:rPr lang="en-IE" sz="900" b="1" noProof="0">
                <a:solidFill>
                  <a:srgbClr val="00ABCD"/>
                </a:solidFill>
                <a:latin typeface="Montserrat"/>
              </a:rPr>
              <a:t>Ecologist group of Model City</a:t>
            </a:r>
            <a:endParaRPr lang="en-IE" sz="900" b="1" i="0" noProof="0">
              <a:solidFill>
                <a:srgbClr val="00ABCD"/>
              </a:solidFill>
              <a:effectLst/>
              <a:latin typeface="Montserrat" panose="00000500000000000000" pitchFamily="2" charset="0"/>
            </a:endParaRPr>
          </a:p>
          <a:p>
            <a:pPr indent="177800" algn="r">
              <a:spcAft>
                <a:spcPts val="600"/>
              </a:spcAft>
              <a:buFont typeface="Arial" panose="020B0604020202020204" pitchFamily="34" charset="0"/>
              <a:buChar char="•"/>
            </a:pPr>
            <a:r>
              <a:rPr lang="en-IE" sz="900" b="1" noProof="0">
                <a:solidFill>
                  <a:srgbClr val="00ABCD"/>
                </a:solidFill>
                <a:latin typeface="Montserrat"/>
              </a:rPr>
              <a:t>Farmers of Model City</a:t>
            </a:r>
            <a:endParaRPr lang="en-IE" sz="900" b="1" i="0" noProof="0">
              <a:solidFill>
                <a:srgbClr val="00ABCD"/>
              </a:solidFill>
              <a:effectLst/>
              <a:latin typeface="Montserrat" panose="00000500000000000000" pitchFamily="2" charset="0"/>
            </a:endParaRPr>
          </a:p>
          <a:p>
            <a:pPr indent="177800" algn="r" fontAlgn="base">
              <a:spcAft>
                <a:spcPts val="600"/>
              </a:spcAft>
              <a:buFont typeface="Arial" panose="020B0604020202020204" pitchFamily="34" charset="0"/>
              <a:buChar char="•"/>
            </a:pPr>
            <a:r>
              <a:rPr lang="en-IE" sz="900" b="1" noProof="0">
                <a:solidFill>
                  <a:srgbClr val="00ABCD"/>
                </a:solidFill>
                <a:latin typeface="Montserrat"/>
                <a:ea typeface="+mn-lt"/>
                <a:cs typeface="+mn-lt"/>
              </a:rPr>
              <a:t>Climate organisations</a:t>
            </a:r>
            <a:endParaRPr lang="en-IE" sz="900" b="1" noProof="0">
              <a:solidFill>
                <a:srgbClr val="00ABCD"/>
              </a:solidFill>
              <a:latin typeface="Montserrat"/>
              <a:cs typeface="Arial"/>
            </a:endParaRPr>
          </a:p>
          <a:p>
            <a:pPr indent="177800" algn="r">
              <a:spcAft>
                <a:spcPts val="600"/>
              </a:spcAft>
              <a:buFont typeface="Arial" panose="020B0604020202020204" pitchFamily="34" charset="0"/>
              <a:buChar char="•"/>
            </a:pPr>
            <a:r>
              <a:rPr lang="en-IE" sz="900" b="1" noProof="0">
                <a:solidFill>
                  <a:srgbClr val="00ABCD"/>
                </a:solidFill>
                <a:latin typeface="Montserrat"/>
                <a:ea typeface="+mn-lt"/>
                <a:cs typeface="+mn-lt"/>
              </a:rPr>
              <a:t>Surf organisations</a:t>
            </a:r>
          </a:p>
          <a:p>
            <a:pPr algn="r" rtl="0" fontAlgn="base">
              <a:spcAft>
                <a:spcPts val="600"/>
              </a:spcAft>
            </a:pPr>
            <a:r>
              <a:rPr lang="en-IE" sz="900" b="1" i="0" noProof="0">
                <a:solidFill>
                  <a:srgbClr val="00ABCD"/>
                </a:solidFill>
                <a:effectLst/>
                <a:latin typeface="Montserrat" panose="00000500000000000000" pitchFamily="2" charset="0"/>
              </a:rPr>
              <a:t>​</a:t>
            </a:r>
          </a:p>
          <a:p>
            <a:pPr algn="r" rtl="0" fontAlgn="base">
              <a:spcAft>
                <a:spcPts val="600"/>
              </a:spcAft>
            </a:pPr>
            <a:endParaRPr lang="en-IE" sz="900" b="1" i="0" noProof="0">
              <a:solidFill>
                <a:srgbClr val="00ABCD"/>
              </a:solidFill>
              <a:effectLst/>
              <a:latin typeface="Montserrat" panose="00000500000000000000" pitchFamily="2" charset="0"/>
            </a:endParaRPr>
          </a:p>
        </p:txBody>
      </p:sp>
      <p:sp>
        <p:nvSpPr>
          <p:cNvPr id="43" name="Google Shape;669;p21">
            <a:extLst>
              <a:ext uri="{FF2B5EF4-FFF2-40B4-BE49-F238E27FC236}">
                <a16:creationId xmlns:a16="http://schemas.microsoft.com/office/drawing/2014/main" id="{12EB517F-2CA2-EA62-AA8E-9CF38D1B5CE1}"/>
              </a:ext>
            </a:extLst>
          </p:cNvPr>
          <p:cNvSpPr txBox="1"/>
          <p:nvPr/>
        </p:nvSpPr>
        <p:spPr>
          <a:xfrm>
            <a:off x="424757" y="5405687"/>
            <a:ext cx="1205716" cy="280479"/>
          </a:xfrm>
          <a:prstGeom prst="rect">
            <a:avLst/>
          </a:prstGeom>
          <a:noFill/>
          <a:ln>
            <a:noFill/>
          </a:ln>
        </p:spPr>
        <p:txBody>
          <a:bodyPr spcFirstLastPara="1" wrap="square" lIns="0" tIns="45700" rIns="91425" bIns="45700" anchor="b" anchorCtr="0">
            <a:noAutofit/>
          </a:bodyPr>
          <a:lstStyle/>
          <a:p>
            <a:pPr marL="0" marR="0" lvl="0" indent="0" algn="l" rtl="0">
              <a:spcBef>
                <a:spcPts val="0"/>
              </a:spcBef>
              <a:spcAft>
                <a:spcPts val="0"/>
              </a:spcAft>
              <a:buNone/>
            </a:pPr>
            <a:r>
              <a:rPr lang="en-IE" sz="1600" b="1" noProof="0">
                <a:solidFill>
                  <a:srgbClr val="3EC8D9"/>
                </a:solidFill>
                <a:latin typeface="Montserrat" panose="00000500000000000000" pitchFamily="2" charset="0"/>
                <a:ea typeface="Calibri"/>
                <a:cs typeface="Leelawadee" panose="020B0502040204020203" pitchFamily="34" charset="-34"/>
                <a:sym typeface="Calibri"/>
              </a:rPr>
              <a:t>Academia</a:t>
            </a:r>
            <a:endParaRPr lang="en-IE" sz="1200" noProof="0">
              <a:solidFill>
                <a:srgbClr val="3EC8D9"/>
              </a:solidFill>
              <a:latin typeface="Montserrat" panose="00000500000000000000" pitchFamily="2" charset="0"/>
              <a:cs typeface="Leelawadee" panose="020B0502040204020203" pitchFamily="34" charset="-34"/>
            </a:endParaRPr>
          </a:p>
        </p:txBody>
      </p:sp>
      <p:sp>
        <p:nvSpPr>
          <p:cNvPr id="44" name="CuadroTexto 43">
            <a:extLst>
              <a:ext uri="{FF2B5EF4-FFF2-40B4-BE49-F238E27FC236}">
                <a16:creationId xmlns:a16="http://schemas.microsoft.com/office/drawing/2014/main" id="{C27F9F44-8A84-4E05-F4AE-215D6DFD513A}"/>
              </a:ext>
            </a:extLst>
          </p:cNvPr>
          <p:cNvSpPr txBox="1"/>
          <p:nvPr/>
        </p:nvSpPr>
        <p:spPr>
          <a:xfrm>
            <a:off x="182722" y="4531224"/>
            <a:ext cx="2905299" cy="877163"/>
          </a:xfrm>
          <a:prstGeom prst="rect">
            <a:avLst/>
          </a:prstGeom>
          <a:noFill/>
        </p:spPr>
        <p:txBody>
          <a:bodyPr wrap="square" lIns="91440" tIns="45720" rIns="91440" bIns="45720" rtlCol="0" anchor="t">
            <a:spAutoFit/>
          </a:bodyPr>
          <a:lstStyle/>
          <a:p>
            <a:pPr indent="-171450" fontAlgn="base">
              <a:spcAft>
                <a:spcPts val="600"/>
              </a:spcAft>
              <a:buFont typeface="Arial" panose="020B0604020202020204" pitchFamily="34" charset="0"/>
              <a:buChar char="•"/>
            </a:pPr>
            <a:r>
              <a:rPr lang="en-IE" sz="900" b="1" noProof="0">
                <a:solidFill>
                  <a:srgbClr val="3EC8D9"/>
                </a:solidFill>
                <a:latin typeface="Montserrat"/>
              </a:rPr>
              <a:t>University of Model City</a:t>
            </a:r>
            <a:endParaRPr lang="en-IE" sz="900" b="1" noProof="0">
              <a:solidFill>
                <a:srgbClr val="3EC8D9"/>
              </a:solidFill>
              <a:latin typeface="Montserrat" panose="00000500000000000000" pitchFamily="2" charset="0"/>
            </a:endParaRPr>
          </a:p>
          <a:p>
            <a:pPr indent="-171450" fontAlgn="base">
              <a:spcAft>
                <a:spcPts val="600"/>
              </a:spcAft>
              <a:buFont typeface="Arial" panose="020B0604020202020204" pitchFamily="34" charset="0"/>
              <a:buChar char="•"/>
            </a:pPr>
            <a:r>
              <a:rPr lang="en-IE" sz="900" b="1" noProof="0">
                <a:solidFill>
                  <a:srgbClr val="3EC8D9"/>
                </a:solidFill>
                <a:latin typeface="Montserrat"/>
              </a:rPr>
              <a:t>Model City Observatory</a:t>
            </a:r>
          </a:p>
          <a:p>
            <a:pPr indent="-171450">
              <a:spcAft>
                <a:spcPts val="600"/>
              </a:spcAft>
              <a:buFont typeface="Arial" panose="020B0604020202020204" pitchFamily="34" charset="0"/>
              <a:buChar char="•"/>
            </a:pPr>
            <a:r>
              <a:rPr lang="en-IE" sz="900" b="1" noProof="0">
                <a:solidFill>
                  <a:srgbClr val="3EC8D9"/>
                </a:solidFill>
                <a:latin typeface="Montserrat"/>
              </a:rPr>
              <a:t>Technical School of Model City</a:t>
            </a:r>
          </a:p>
          <a:p>
            <a:endParaRPr lang="en-IE" sz="900" b="1" noProof="0">
              <a:solidFill>
                <a:srgbClr val="3EC8D9"/>
              </a:solidFill>
            </a:endParaRPr>
          </a:p>
        </p:txBody>
      </p:sp>
      <p:sp>
        <p:nvSpPr>
          <p:cNvPr id="45" name="Rectangle 17">
            <a:extLst>
              <a:ext uri="{FF2B5EF4-FFF2-40B4-BE49-F238E27FC236}">
                <a16:creationId xmlns:a16="http://schemas.microsoft.com/office/drawing/2014/main" id="{4757021D-3C1F-0FB7-381A-22552B02C5A7}"/>
              </a:ext>
            </a:extLst>
          </p:cNvPr>
          <p:cNvSpPr/>
          <p:nvPr/>
        </p:nvSpPr>
        <p:spPr bwMode="auto">
          <a:xfrm>
            <a:off x="226732" y="9464691"/>
            <a:ext cx="547206" cy="314309"/>
          </a:xfrm>
          <a:prstGeom prst="rect">
            <a:avLst/>
          </a:prstGeom>
          <a:noFill/>
          <a:ln w="9525" cap="flat" cmpd="sng" algn="ctr">
            <a:noFill/>
            <a:prstDash val="solid"/>
            <a:round/>
            <a:headEnd type="none" w="med" len="med"/>
            <a:tailEnd type="none" w="med" len="med"/>
          </a:ln>
          <a:effectLst/>
        </p:spPr>
        <p:txBody>
          <a:bodyPr vert="horz" wrap="square" lIns="51435" tIns="20250" rIns="51435" bIns="25718" numCol="1" rtlCol="0" anchor="t" anchorCtr="0" compatLnSpc="1">
            <a:prstTxWarp prst="textNoShape">
              <a:avLst/>
            </a:prstTxWarp>
          </a:bodyPr>
          <a:lstStyle/>
          <a:p>
            <a:pPr defTabSz="586681" fontAlgn="base">
              <a:lnSpc>
                <a:spcPct val="115000"/>
              </a:lnSpc>
              <a:spcBef>
                <a:spcPct val="0"/>
              </a:spcBef>
              <a:spcAft>
                <a:spcPct val="0"/>
              </a:spcAft>
            </a:pPr>
            <a:fld id="{C7F9F5D2-F249-437F-B385-641910E1607D}" type="slidenum">
              <a:rPr lang="en-IE" sz="1200" noProof="0" smtClean="0">
                <a:solidFill>
                  <a:schemeClr val="bg1">
                    <a:lumMod val="50000"/>
                  </a:schemeClr>
                </a:solidFill>
                <a:latin typeface="Montserrat" panose="00000500000000000000" pitchFamily="2" charset="0"/>
              </a:rPr>
              <a:t>9</a:t>
            </a:fld>
            <a:endParaRPr lang="en-IE" sz="1200" noProof="0">
              <a:solidFill>
                <a:schemeClr val="bg1">
                  <a:lumMod val="50000"/>
                </a:schemeClr>
              </a:solidFill>
              <a:latin typeface="Montserrat" panose="00000500000000000000" pitchFamily="2" charset="0"/>
            </a:endParaRPr>
          </a:p>
          <a:p>
            <a:pPr defTabSz="586681" fontAlgn="base">
              <a:lnSpc>
                <a:spcPct val="115000"/>
              </a:lnSpc>
              <a:spcBef>
                <a:spcPct val="0"/>
              </a:spcBef>
              <a:spcAft>
                <a:spcPct val="0"/>
              </a:spcAft>
            </a:pPr>
            <a:endParaRPr lang="en-IE" sz="1200" noProof="0">
              <a:solidFill>
                <a:schemeClr val="bg1">
                  <a:lumMod val="50000"/>
                </a:schemeClr>
              </a:solidFill>
              <a:latin typeface="Montserrat" panose="00000500000000000000" pitchFamily="2" charset="0"/>
            </a:endParaRPr>
          </a:p>
          <a:p>
            <a:pPr defTabSz="586681" fontAlgn="base">
              <a:lnSpc>
                <a:spcPct val="115000"/>
              </a:lnSpc>
              <a:spcBef>
                <a:spcPct val="0"/>
              </a:spcBef>
              <a:spcAft>
                <a:spcPct val="0"/>
              </a:spcAft>
            </a:pPr>
            <a:endParaRPr lang="en-IE" sz="1200" noProof="0">
              <a:solidFill>
                <a:schemeClr val="bg1">
                  <a:lumMod val="50000"/>
                </a:schemeClr>
              </a:solidFill>
              <a:latin typeface="Montserrat" panose="00000500000000000000" pitchFamily="2" charset="0"/>
            </a:endParaRPr>
          </a:p>
          <a:p>
            <a:pPr defTabSz="586681" fontAlgn="base">
              <a:lnSpc>
                <a:spcPct val="115000"/>
              </a:lnSpc>
              <a:spcBef>
                <a:spcPct val="0"/>
              </a:spcBef>
              <a:spcAft>
                <a:spcPct val="0"/>
              </a:spcAft>
            </a:pPr>
            <a:endParaRPr lang="en-IE" sz="1200" noProof="0">
              <a:solidFill>
                <a:schemeClr val="bg1">
                  <a:lumMod val="50000"/>
                </a:schemeClr>
              </a:solidFill>
              <a:latin typeface="Montserrat" panose="00000500000000000000" pitchFamily="2" charset="0"/>
            </a:endParaRPr>
          </a:p>
          <a:p>
            <a:pPr defTabSz="586681" fontAlgn="base">
              <a:lnSpc>
                <a:spcPct val="115000"/>
              </a:lnSpc>
              <a:spcBef>
                <a:spcPct val="0"/>
              </a:spcBef>
              <a:spcAft>
                <a:spcPct val="0"/>
              </a:spcAft>
            </a:pPr>
            <a:endParaRPr lang="en-IE" sz="1200" noProof="0">
              <a:solidFill>
                <a:schemeClr val="bg1">
                  <a:lumMod val="50000"/>
                </a:schemeClr>
              </a:solidFill>
              <a:latin typeface="Montserrat" panose="00000500000000000000" pitchFamily="2" charset="0"/>
            </a:endParaRPr>
          </a:p>
        </p:txBody>
      </p:sp>
    </p:spTree>
    <p:extLst>
      <p:ext uri="{BB962C8B-B14F-4D97-AF65-F5344CB8AC3E}">
        <p14:creationId xmlns:p14="http://schemas.microsoft.com/office/powerpoint/2010/main" val="2303000349"/>
      </p:ext>
    </p:extLst>
  </p:cSld>
  <p:clrMapOvr>
    <a:masterClrMapping/>
  </p:clrMapOvr>
</p:sld>
</file>

<file path=ppt/theme/theme1.xml><?xml version="1.0" encoding="utf-8"?>
<a:theme xmlns:a="http://schemas.openxmlformats.org/drawingml/2006/main" name="Airbus Master PPT Advanced Defence and Spac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Airbus Blue 1">
      <a:srgbClr val="00205B"/>
    </a:custClr>
    <a:custClr name="Airbus Blue 2">
      <a:srgbClr val="00A0C5"/>
    </a:custClr>
    <a:custClr name="Airbus Blue 3">
      <a:srgbClr val="005587"/>
    </a:custClr>
    <a:custClr name="Airbus Blue 4">
      <a:srgbClr val="00ABCD"/>
    </a:custClr>
    <a:custClr name="Airbus Blue 5">
      <a:srgbClr val="0085AD"/>
    </a:custClr>
    <a:custClr name="Airbus Blue 6">
      <a:srgbClr val="33BCD7"/>
    </a:custClr>
    <a:custClr name="Airbus Blue 7">
      <a:srgbClr val="289BBC"/>
    </a:custClr>
    <a:custClr name="Airbus Blue 8">
      <a:srgbClr val="66CDE1"/>
    </a:custClr>
    <a:custClr name="Airbus Blue 9">
      <a:srgbClr val="56B5D1"/>
    </a:custClr>
    <a:custClr name="Airbus Blue 10">
      <a:srgbClr val="99DDEB"/>
    </a:custClr>
    <a:custClr name="Competition Grey 1">
      <a:srgbClr val="46464B"/>
    </a:custClr>
    <a:custClr name="Competition Grey 2">
      <a:srgbClr val="9F9FA4"/>
    </a:custClr>
    <a:custClr name="Competition Grey 3">
      <a:srgbClr val="58585D"/>
    </a:custClr>
    <a:custClr name="Competition Grey 4">
      <a:srgbClr val="B1B1B6"/>
    </a:custClr>
    <a:custClr name="Competition Grey 5">
      <a:srgbClr val="6A6A6F"/>
    </a:custClr>
    <a:custClr name="Competition Grey 6">
      <a:srgbClr val="C2C2C7"/>
    </a:custClr>
    <a:custClr name="Competition Grey 7">
      <a:srgbClr val="7B7B80"/>
    </a:custClr>
    <a:custClr name="Competition Grey 8">
      <a:srgbClr val="D4D4D9"/>
    </a:custClr>
    <a:custClr name="Competition Grey 9">
      <a:srgbClr val="8D8D92"/>
    </a:custClr>
    <a:custClr name="Competition Grey 10">
      <a:srgbClr val="EBEBEB"/>
    </a:custClr>
    <a:custClr name="Airbus v Competition Blue 1">
      <a:srgbClr val="00205B"/>
    </a:custClr>
    <a:custClr name="Airbus v Competition Grey 2">
      <a:srgbClr val="9F9FA4"/>
    </a:custClr>
    <a:custClr name="Airbus v Competition Blue 3">
      <a:srgbClr val="005587"/>
    </a:custClr>
    <a:custClr name="Airbus v Competition Grey 4">
      <a:srgbClr val="B1B1B6"/>
    </a:custClr>
    <a:custClr name="Airbus v Competition Blue 5">
      <a:srgbClr val="0085AD"/>
    </a:custClr>
    <a:custClr name="Airbus v Competition Grey 6">
      <a:srgbClr val="C2C2C7"/>
    </a:custClr>
    <a:custClr name="Airbus v Competition Blue 7">
      <a:srgbClr val="289BBC"/>
    </a:custClr>
    <a:custClr name="Airbus v Competition Grey 8">
      <a:srgbClr val="D4D4D9"/>
    </a:custClr>
    <a:custClr name="Airbus v Competition Blue 9">
      <a:srgbClr val="56B5D1"/>
    </a:custClr>
    <a:custClr name="Airbus v Competition Grey 10">
      <a:srgbClr val="EBEBEB"/>
    </a:custClr>
    <a:custClr name="Highlight colours Green 1">
      <a:srgbClr val="009F4D"/>
    </a:custClr>
    <a:custClr name="Highlight colours Green 2">
      <a:srgbClr val="44BD00"/>
    </a:custClr>
    <a:custClr name="Highlight colours Yellow 1">
      <a:srgbClr val="FFF400"/>
    </a:custClr>
    <a:custClr name="Highlight colours Orange 1">
      <a:srgbClr val="FE8F00"/>
    </a:custClr>
    <a:custClr name="Highlight colours Orange 2">
      <a:srgbClr val="FE5000"/>
    </a:custClr>
    <a:custClr name="Highlight colours Red 1">
      <a:srgbClr val="E4002B"/>
    </a:custClr>
    <a:custClr name="Highlight colours Purple 1">
      <a:srgbClr val="DA1884"/>
    </a:custClr>
    <a:custClr name="Highlight colours Purple 2">
      <a:srgbClr val="A51890"/>
    </a:custClr>
    <a:custClr name="Highlight colours Blue 1">
      <a:srgbClr val="0077C8"/>
    </a:custClr>
    <a:custClr name="Highlight colours Blue 2">
      <a:srgbClr val="00AEC7"/>
    </a:custClr>
    <a:custClr name="Non-competitive colours Green 1">
      <a:srgbClr val="00663C"/>
    </a:custClr>
    <a:custClr name="Non-competitive colours Green 2">
      <a:srgbClr val="618600"/>
    </a:custClr>
    <a:custClr name="Non-competitive colours Yellow 1">
      <a:srgbClr val="BFB700"/>
    </a:custClr>
    <a:custClr name="Non-competitive colours Orange 1">
      <a:srgbClr val="BC6900"/>
    </a:custClr>
    <a:custClr name="Non-competitive colours Orange 2">
      <a:srgbClr val="BF3C00"/>
    </a:custClr>
    <a:custClr name="Non-competitive colours Red 1">
      <a:srgbClr val="A70021"/>
    </a:custClr>
    <a:custClr name="Non-competitive colours Purple 1">
      <a:srgbClr val="930F5A"/>
    </a:custClr>
    <a:custClr name="Non-competitive colours Purple 2">
      <a:srgbClr val="6D0F60"/>
    </a:custClr>
    <a:custClr name="Non-competitive colours Blue 1">
      <a:srgbClr val="005189"/>
    </a:custClr>
    <a:custClr name="Non-competitive colours Blue 2">
      <a:srgbClr val="007789"/>
    </a:custClr>
  </a:custClrLst>
  <a:extLst>
    <a:ext uri="{05A4C25C-085E-4340-85A3-A5531E510DB2}">
      <thm15:themeFamily xmlns:thm15="http://schemas.microsoft.com/office/thememl/2012/main" name="Airbus PPT Advanced Template Defence and Space.potx" id="{85D21AAC-F74F-4FD2-83E9-9026AAED4A18}" vid="{83628ECA-BD85-47E3-9BD7-B3640639D3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5AD3EFEF89786458B271510D1ED2E58" ma:contentTypeVersion="18" ma:contentTypeDescription="Create a new document." ma:contentTypeScope="" ma:versionID="c3ec8ed31b275e6d638c7b0eae80da5b">
  <xsd:schema xmlns:xsd="http://www.w3.org/2001/XMLSchema" xmlns:xs="http://www.w3.org/2001/XMLSchema" xmlns:p="http://schemas.microsoft.com/office/2006/metadata/properties" xmlns:ns2="52a9e54c-a5a2-42f6-9ba1-d7a037502d78" xmlns:ns3="795340d5-ae6f-474d-9aab-3fade637b7c3" targetNamespace="http://schemas.microsoft.com/office/2006/metadata/properties" ma:root="true" ma:fieldsID="d025ba34d4aac7972063425c80d64ac2" ns2:_="" ns3:_="">
    <xsd:import namespace="52a9e54c-a5a2-42f6-9ba1-d7a037502d78"/>
    <xsd:import namespace="795340d5-ae6f-474d-9aab-3fade637b7c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a9e54c-a5a2-42f6-9ba1-d7a037502d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7412040-994f-4adb-b52d-13c5ba88fa00"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95340d5-ae6f-474d-9aab-3fade637b7c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a0d2f17-a632-4a07-b48e-7597bd7b2684}" ma:internalName="TaxCatchAll" ma:showField="CatchAllData" ma:web="795340d5-ae6f-474d-9aab-3fade637b7c3">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795340d5-ae6f-474d-9aab-3fade637b7c3">
      <UserInfo>
        <DisplayName>SCORE-H2020 Members</DisplayName>
        <AccountId>7</AccountId>
        <AccountType/>
      </UserInfo>
    </SharedWithUsers>
    <TaxCatchAll xmlns="795340d5-ae6f-474d-9aab-3fade637b7c3" xsi:nil="true"/>
    <lcf76f155ced4ddcb4097134ff3c332f xmlns="52a9e54c-a5a2-42f6-9ba1-d7a037502d7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E2DF62F-4EC9-4E7D-9719-E0D351750435}">
  <ds:schemaRefs>
    <ds:schemaRef ds:uri="http://schemas.microsoft.com/sharepoint/v3/contenttype/forms"/>
  </ds:schemaRefs>
</ds:datastoreItem>
</file>

<file path=customXml/itemProps2.xml><?xml version="1.0" encoding="utf-8"?>
<ds:datastoreItem xmlns:ds="http://schemas.openxmlformats.org/officeDocument/2006/customXml" ds:itemID="{A6CD9D48-E9E9-4E9A-8AE2-B650E6EC39AE}"/>
</file>

<file path=customXml/itemProps3.xml><?xml version="1.0" encoding="utf-8"?>
<ds:datastoreItem xmlns:ds="http://schemas.openxmlformats.org/officeDocument/2006/customXml" ds:itemID="{229FCC28-5278-4101-B63A-E4C616C7C28A}">
  <ds:schemaRefs>
    <ds:schemaRef ds:uri="http://www.w3.org/XML/1998/namespace"/>
    <ds:schemaRef ds:uri="http://schemas.microsoft.com/office/2006/documentManagement/types"/>
    <ds:schemaRef ds:uri="16e79ef8-b4af-4e83-bb66-0e4636ebc7ee"/>
    <ds:schemaRef ds:uri="69c924f4-27db-49bc-898c-a1ccc88dc026"/>
    <ds:schemaRef ds:uri="http://schemas.microsoft.com/office/infopath/2007/PartnerControls"/>
    <ds:schemaRef ds:uri="http://schemas.openxmlformats.org/package/2006/metadata/core-properties"/>
    <ds:schemaRef ds:uri="http://purl.org/dc/terms/"/>
    <ds:schemaRef ds:uri="a09045e8-dafa-47c2-8d7d-1f3ec2fa58bc"/>
    <ds:schemaRef ds:uri="http://purl.org/dc/dcmitype/"/>
    <ds:schemaRef ds:uri="f102dc9a-4218-4bf1-b2a0-34c1b254e2b5"/>
    <ds:schemaRef ds:uri="http://schemas.microsoft.com/sharepoint/v3"/>
    <ds:schemaRef ds:uri="http://schemas.microsoft.com/office/2006/metadata/properties"/>
    <ds:schemaRef ds:uri="http://purl.org/dc/elements/1.1/"/>
  </ds:schemaRefs>
</ds:datastoreItem>
</file>

<file path=docMetadata/LabelInfo.xml><?xml version="1.0" encoding="utf-8"?>
<clbl:labelList xmlns:clbl="http://schemas.microsoft.com/office/2020/mipLabelMetadata">
  <clbl:label id="{47855545-00bb-4800-a65f-e79104ec0fc4}" enabled="0" method="" siteId="{47855545-00bb-4800-a65f-e79104ec0fc4}" removed="1"/>
</clbl:labelList>
</file>

<file path=docProps/app.xml><?xml version="1.0" encoding="utf-8"?>
<Properties xmlns="http://schemas.openxmlformats.org/officeDocument/2006/extended-properties" xmlns:vt="http://schemas.openxmlformats.org/officeDocument/2006/docPropsVTypes">
  <Template/>
  <TotalTime>18</TotalTime>
  <Words>6650</Words>
  <Application>Microsoft Office PowerPoint</Application>
  <PresentationFormat>A4 Paper (210x297 mm)</PresentationFormat>
  <Paragraphs>746</Paragraphs>
  <Slides>33</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vt:lpstr>
      <vt:lpstr>Calibri</vt:lpstr>
      <vt:lpstr>Calibri Light</vt:lpstr>
      <vt:lpstr>Courier New</vt:lpstr>
      <vt:lpstr>Inter</vt:lpstr>
      <vt:lpstr>Montserrat</vt:lpstr>
      <vt:lpstr>Montserrat Light</vt:lpstr>
      <vt:lpstr>System Font Regular</vt:lpstr>
      <vt:lpstr>Wingdings</vt:lpstr>
      <vt:lpstr>Airbus Master PPT Advanced Defence and Space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POP. PHASE 1: EMPATHISE &amp; DEFINE. PROBLEM SPACE. </vt:lpstr>
      <vt:lpstr>POP. PHASE 1: EMPATHISE &amp; DEFINE. PROBLEM SPACE. </vt:lpstr>
      <vt:lpstr>POP. PHASE 1: EMPATHISE &amp; DEFINE. PROBLEM SPACE. </vt:lpstr>
      <vt:lpstr>PowerPoint Presentation</vt:lpstr>
      <vt:lpstr>POP. PHASE 1: EMPATHISE &amp; DEFINE. PROBLEM SPACE. </vt:lpstr>
      <vt:lpstr>POP. PHASE 1: EMPATHISE &amp; DEFINE. PROBLEM SPACE. </vt:lpstr>
      <vt:lpstr>PowerPoint Presentation</vt:lpstr>
      <vt:lpstr>Dissemination &amp; Communication Strategy</vt:lpstr>
      <vt:lpstr>Dissemination &amp; Communication Strategy</vt:lpstr>
      <vt:lpstr>Sustainability Planning</vt:lpstr>
      <vt:lpstr>Sustainability Planning</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Microsoft Office User</dc:creator>
  <cp:lastModifiedBy>ERINN Innovation</cp:lastModifiedBy>
  <cp:revision>38</cp:revision>
  <dcterms:created xsi:type="dcterms:W3CDTF">2021-07-22T09:41:22Z</dcterms:created>
  <dcterms:modified xsi:type="dcterms:W3CDTF">2025-04-29T09:06:46Z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0x01010075AD3EFEF89786458B271510D1ED2E58</vt:lpwstr>
  </property>
  <property fmtid="{D5CDD505-2E9C-101B-9397-08002B2CF9AE}" pid="3" name="MediaServiceImageTags">
    <vt:lpwstr/>
  </property>
</Properties>
</file>